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rts/chart1.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28"/>
  </p:notesMasterIdLst>
  <p:handoutMasterIdLst>
    <p:handoutMasterId r:id="rId129"/>
  </p:handoutMasterIdLst>
  <p:sldIdLst>
    <p:sldId id="265" r:id="rId2"/>
    <p:sldId id="266" r:id="rId3"/>
    <p:sldId id="339" r:id="rId4"/>
    <p:sldId id="477" r:id="rId5"/>
    <p:sldId id="478" r:id="rId6"/>
    <p:sldId id="480" r:id="rId7"/>
    <p:sldId id="479" r:id="rId8"/>
    <p:sldId id="481" r:id="rId9"/>
    <p:sldId id="340" r:id="rId10"/>
    <p:sldId id="342" r:id="rId11"/>
    <p:sldId id="341" r:id="rId12"/>
    <p:sldId id="482" r:id="rId13"/>
    <p:sldId id="268" r:id="rId14"/>
    <p:sldId id="269" r:id="rId15"/>
    <p:sldId id="483" r:id="rId16"/>
    <p:sldId id="488" r:id="rId17"/>
    <p:sldId id="489" r:id="rId18"/>
    <p:sldId id="485" r:id="rId19"/>
    <p:sldId id="272" r:id="rId20"/>
    <p:sldId id="273" r:id="rId21"/>
    <p:sldId id="274" r:id="rId22"/>
    <p:sldId id="490" r:id="rId23"/>
    <p:sldId id="491" r:id="rId24"/>
    <p:sldId id="484" r:id="rId25"/>
    <p:sldId id="492" r:id="rId26"/>
    <p:sldId id="493" r:id="rId27"/>
    <p:sldId id="486" r:id="rId28"/>
    <p:sldId id="487" r:id="rId29"/>
    <p:sldId id="494" r:id="rId30"/>
    <p:sldId id="495" r:id="rId31"/>
    <p:sldId id="496" r:id="rId32"/>
    <p:sldId id="497" r:id="rId33"/>
    <p:sldId id="498" r:id="rId34"/>
    <p:sldId id="377" r:id="rId35"/>
    <p:sldId id="425" r:id="rId36"/>
    <p:sldId id="380" r:id="rId37"/>
    <p:sldId id="381" r:id="rId38"/>
    <p:sldId id="460" r:id="rId39"/>
    <p:sldId id="382" r:id="rId40"/>
    <p:sldId id="461" r:id="rId41"/>
    <p:sldId id="462" r:id="rId42"/>
    <p:sldId id="463" r:id="rId43"/>
    <p:sldId id="468" r:id="rId44"/>
    <p:sldId id="469" r:id="rId45"/>
    <p:sldId id="348" r:id="rId46"/>
    <p:sldId id="306" r:id="rId47"/>
    <p:sldId id="464" r:id="rId48"/>
    <p:sldId id="465" r:id="rId49"/>
    <p:sldId id="307" r:id="rId50"/>
    <p:sldId id="308" r:id="rId51"/>
    <p:sldId id="499" r:id="rId52"/>
    <p:sldId id="385" r:id="rId53"/>
    <p:sldId id="384" r:id="rId54"/>
    <p:sldId id="386" r:id="rId55"/>
    <p:sldId id="387" r:id="rId56"/>
    <p:sldId id="466" r:id="rId57"/>
    <p:sldId id="371" r:id="rId58"/>
    <p:sldId id="367" r:id="rId59"/>
    <p:sldId id="389" r:id="rId60"/>
    <p:sldId id="390" r:id="rId61"/>
    <p:sldId id="500" r:id="rId62"/>
    <p:sldId id="467" r:id="rId63"/>
    <p:sldId id="363" r:id="rId64"/>
    <p:sldId id="364" r:id="rId65"/>
    <p:sldId id="365" r:id="rId66"/>
    <p:sldId id="369" r:id="rId67"/>
    <p:sldId id="470" r:id="rId68"/>
    <p:sldId id="471" r:id="rId69"/>
    <p:sldId id="472" r:id="rId70"/>
    <p:sldId id="391" r:id="rId71"/>
    <p:sldId id="349" r:id="rId72"/>
    <p:sldId id="311" r:id="rId73"/>
    <p:sldId id="313" r:id="rId74"/>
    <p:sldId id="350" r:id="rId75"/>
    <p:sldId id="351" r:id="rId76"/>
    <p:sldId id="314" r:id="rId77"/>
    <p:sldId id="352" r:id="rId78"/>
    <p:sldId id="316" r:id="rId79"/>
    <p:sldId id="317" r:id="rId80"/>
    <p:sldId id="353" r:id="rId81"/>
    <p:sldId id="318" r:id="rId82"/>
    <p:sldId id="354" r:id="rId83"/>
    <p:sldId id="320" r:id="rId84"/>
    <p:sldId id="355" r:id="rId85"/>
    <p:sldId id="321" r:id="rId86"/>
    <p:sldId id="374" r:id="rId87"/>
    <p:sldId id="323" r:id="rId88"/>
    <p:sldId id="473" r:id="rId89"/>
    <p:sldId id="428" r:id="rId90"/>
    <p:sldId id="398" r:id="rId91"/>
    <p:sldId id="396" r:id="rId92"/>
    <p:sldId id="400" r:id="rId93"/>
    <p:sldId id="401" r:id="rId94"/>
    <p:sldId id="402" r:id="rId95"/>
    <p:sldId id="403" r:id="rId96"/>
    <p:sldId id="404" r:id="rId97"/>
    <p:sldId id="405" r:id="rId98"/>
    <p:sldId id="409" r:id="rId99"/>
    <p:sldId id="459" r:id="rId100"/>
    <p:sldId id="429" r:id="rId101"/>
    <p:sldId id="442" r:id="rId102"/>
    <p:sldId id="443" r:id="rId103"/>
    <p:sldId id="431" r:id="rId104"/>
    <p:sldId id="445" r:id="rId105"/>
    <p:sldId id="432" r:id="rId106"/>
    <p:sldId id="439" r:id="rId107"/>
    <p:sldId id="440" r:id="rId108"/>
    <p:sldId id="441" r:id="rId109"/>
    <p:sldId id="446" r:id="rId110"/>
    <p:sldId id="444" r:id="rId111"/>
    <p:sldId id="415" r:id="rId112"/>
    <p:sldId id="447" r:id="rId113"/>
    <p:sldId id="448" r:id="rId114"/>
    <p:sldId id="449" r:id="rId115"/>
    <p:sldId id="450" r:id="rId116"/>
    <p:sldId id="421" r:id="rId117"/>
    <p:sldId id="452" r:id="rId118"/>
    <p:sldId id="453" r:id="rId119"/>
    <p:sldId id="416" r:id="rId120"/>
    <p:sldId id="420" r:id="rId121"/>
    <p:sldId id="422" r:id="rId122"/>
    <p:sldId id="423" r:id="rId123"/>
    <p:sldId id="424" r:id="rId124"/>
    <p:sldId id="457" r:id="rId125"/>
    <p:sldId id="458" r:id="rId126"/>
    <p:sldId id="375" r:id="rId127"/>
  </p:sldIdLst>
  <p:sldSz cx="13716000" cy="10287000"/>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8561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37123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05685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74247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428091" algn="l" defTabSz="1371239"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113710" algn="l" defTabSz="1371239"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799328" algn="l" defTabSz="1371239"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5484947" algn="l" defTabSz="1371239"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240" userDrawn="1">
          <p15:clr>
            <a:srgbClr val="A4A3A4"/>
          </p15:clr>
        </p15:guide>
        <p15:guide id="2" orient="horz" pos="3989" userDrawn="1">
          <p15:clr>
            <a:srgbClr val="A4A3A4"/>
          </p15:clr>
        </p15:guide>
        <p15:guide id="3" orient="horz" pos="1403" userDrawn="1">
          <p15:clr>
            <a:srgbClr val="A4A3A4"/>
          </p15:clr>
        </p15:guide>
        <p15:guide id="4" orient="horz" pos="5418" userDrawn="1">
          <p15:clr>
            <a:srgbClr val="A4A3A4"/>
          </p15:clr>
        </p15:guide>
        <p15:guide id="5" orient="horz" pos="1605" userDrawn="1">
          <p15:clr>
            <a:srgbClr val="A4A3A4"/>
          </p15:clr>
        </p15:guide>
        <p15:guide id="6" pos="5273" userDrawn="1">
          <p15:clr>
            <a:srgbClr val="A4A3A4"/>
          </p15:clr>
        </p15:guide>
        <p15:guide id="7" pos="4592" userDrawn="1">
          <p15:clr>
            <a:srgbClr val="A4A3A4"/>
          </p15:clr>
        </p15:guide>
        <p15:guide id="8" pos="8221" userDrawn="1">
          <p15:clr>
            <a:srgbClr val="A4A3A4"/>
          </p15:clr>
        </p15:guide>
        <p15:guide id="9" pos="8302" userDrawn="1">
          <p15:clr>
            <a:srgbClr val="A4A3A4"/>
          </p15:clr>
        </p15:guide>
        <p15:guide id="10" pos="62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157"/>
    <a:srgbClr val="69ADE7"/>
    <a:srgbClr val="105B95"/>
    <a:srgbClr val="666666"/>
    <a:srgbClr val="4F81BD"/>
    <a:srgbClr val="F6862A"/>
    <a:srgbClr val="C0E3F8"/>
    <a:srgbClr val="9236A4"/>
    <a:srgbClr val="0B9CE5"/>
    <a:srgbClr val="00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087" autoAdjust="0"/>
  </p:normalViewPr>
  <p:slideViewPr>
    <p:cSldViewPr>
      <p:cViewPr varScale="1">
        <p:scale>
          <a:sx n="77" d="100"/>
          <a:sy n="77" d="100"/>
        </p:scale>
        <p:origin x="1488" y="84"/>
      </p:cViewPr>
      <p:guideLst>
        <p:guide orient="horz" pos="3240"/>
        <p:guide orient="horz" pos="3989"/>
        <p:guide orient="horz" pos="1403"/>
        <p:guide orient="horz" pos="5418"/>
        <p:guide orient="horz" pos="1605"/>
        <p:guide pos="5273"/>
        <p:guide pos="4592"/>
        <p:guide pos="8221"/>
        <p:guide pos="8302"/>
        <p:guide pos="6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blp\data\grid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11195928753181E-2"/>
          <c:y val="3.3952659587276363E-2"/>
          <c:w val="0.86659501913405868"/>
          <c:h val="0.88943677911820651"/>
        </c:manualLayout>
      </c:layout>
      <c:scatterChart>
        <c:scatterStyle val="smoothMarker"/>
        <c:varyColors val="0"/>
        <c:ser>
          <c:idx val="0"/>
          <c:order val="0"/>
          <c:spPr>
            <a:ln cmpd="sng"/>
          </c:spPr>
          <c:marker>
            <c:symbol val="none"/>
          </c:marker>
          <c:xVal>
            <c:numRef>
              <c:f>Book1!$B$12:$B$34</c:f>
              <c:numCache>
                <c:formatCode>dd/mm/\a\a;@</c:formatCode>
                <c:ptCount val="23"/>
                <c:pt idx="0">
                  <c:v>41893</c:v>
                </c:pt>
                <c:pt idx="1">
                  <c:v>41894</c:v>
                </c:pt>
                <c:pt idx="2">
                  <c:v>41900</c:v>
                </c:pt>
                <c:pt idx="3">
                  <c:v>41907</c:v>
                </c:pt>
                <c:pt idx="4">
                  <c:v>41914</c:v>
                </c:pt>
                <c:pt idx="5">
                  <c:v>41926</c:v>
                </c:pt>
                <c:pt idx="6">
                  <c:v>41955</c:v>
                </c:pt>
                <c:pt idx="7">
                  <c:v>41974</c:v>
                </c:pt>
                <c:pt idx="8">
                  <c:v>41984</c:v>
                </c:pt>
                <c:pt idx="9">
                  <c:v>42016</c:v>
                </c:pt>
                <c:pt idx="10">
                  <c:v>42046</c:v>
                </c:pt>
                <c:pt idx="11">
                  <c:v>42065</c:v>
                </c:pt>
                <c:pt idx="12">
                  <c:v>42074</c:v>
                </c:pt>
                <c:pt idx="13">
                  <c:v>42156</c:v>
                </c:pt>
                <c:pt idx="14">
                  <c:v>42166</c:v>
                </c:pt>
                <c:pt idx="15">
                  <c:v>42248</c:v>
                </c:pt>
                <c:pt idx="16">
                  <c:v>42258</c:v>
                </c:pt>
                <c:pt idx="17">
                  <c:v>42349</c:v>
                </c:pt>
                <c:pt idx="18">
                  <c:v>42440</c:v>
                </c:pt>
                <c:pt idx="19">
                  <c:v>42625</c:v>
                </c:pt>
                <c:pt idx="20">
                  <c:v>42989</c:v>
                </c:pt>
                <c:pt idx="21">
                  <c:v>43354</c:v>
                </c:pt>
                <c:pt idx="22">
                  <c:v>43719</c:v>
                </c:pt>
              </c:numCache>
            </c:numRef>
          </c:xVal>
          <c:yVal>
            <c:numRef>
              <c:f>Book1!$C$12:$C$34</c:f>
              <c:numCache>
                <c:formatCode>ge\r\a\l</c:formatCode>
                <c:ptCount val="23"/>
                <c:pt idx="0">
                  <c:v>2.2866</c:v>
                </c:pt>
                <c:pt idx="1">
                  <c:v>2.2872889999999999</c:v>
                </c:pt>
                <c:pt idx="2">
                  <c:v>2.2914219999999998</c:v>
                </c:pt>
                <c:pt idx="3">
                  <c:v>2.2957459999999998</c:v>
                </c:pt>
                <c:pt idx="4">
                  <c:v>2.3000699999999998</c:v>
                </c:pt>
                <c:pt idx="5">
                  <c:v>2.307483</c:v>
                </c:pt>
                <c:pt idx="6">
                  <c:v>2.3262350000000001</c:v>
                </c:pt>
                <c:pt idx="7">
                  <c:v>2.3385579999999999</c:v>
                </c:pt>
                <c:pt idx="8">
                  <c:v>2.3450440000000001</c:v>
                </c:pt>
                <c:pt idx="9">
                  <c:v>2.3644219999999998</c:v>
                </c:pt>
                <c:pt idx="10">
                  <c:v>2.3825880000000002</c:v>
                </c:pt>
                <c:pt idx="11">
                  <c:v>2.3940939999999999</c:v>
                </c:pt>
                <c:pt idx="12">
                  <c:v>2.3995440000000001</c:v>
                </c:pt>
                <c:pt idx="13">
                  <c:v>2.4541439999999999</c:v>
                </c:pt>
                <c:pt idx="14">
                  <c:v>2.4608029999999999</c:v>
                </c:pt>
                <c:pt idx="15">
                  <c:v>2.515895</c:v>
                </c:pt>
                <c:pt idx="16">
                  <c:v>2.5226130000000002</c:v>
                </c:pt>
                <c:pt idx="17">
                  <c:v>2.5812529999999998</c:v>
                </c:pt>
                <c:pt idx="18">
                  <c:v>2.639894</c:v>
                </c:pt>
                <c:pt idx="19">
                  <c:v>2.7591079999999999</c:v>
                </c:pt>
                <c:pt idx="20">
                  <c:v>2.9598819999999999</c:v>
                </c:pt>
                <c:pt idx="21">
                  <c:v>3.1560769999999998</c:v>
                </c:pt>
                <c:pt idx="22">
                  <c:v>3.3466399999999998</c:v>
                </c:pt>
              </c:numCache>
            </c:numRef>
          </c:yVal>
          <c:smooth val="1"/>
          <c:extLst>
            <c:ext xmlns:c16="http://schemas.microsoft.com/office/drawing/2014/chart" uri="{C3380CC4-5D6E-409C-BE32-E72D297353CC}">
              <c16:uniqueId val="{00000000-0359-4786-B463-88C9EBF4FEE1}"/>
            </c:ext>
          </c:extLst>
        </c:ser>
        <c:dLbls>
          <c:showLegendKey val="0"/>
          <c:showVal val="0"/>
          <c:showCatName val="0"/>
          <c:showSerName val="0"/>
          <c:showPercent val="0"/>
          <c:showBubbleSize val="0"/>
        </c:dLbls>
        <c:axId val="121651760"/>
        <c:axId val="121653328"/>
      </c:scatterChart>
      <c:valAx>
        <c:axId val="121651760"/>
        <c:scaling>
          <c:orientation val="minMax"/>
        </c:scaling>
        <c:delete val="0"/>
        <c:axPos val="b"/>
        <c:numFmt formatCode="d/m/yy;@" sourceLinked="0"/>
        <c:majorTickMark val="out"/>
        <c:minorTickMark val="none"/>
        <c:tickLblPos val="nextTo"/>
        <c:txPr>
          <a:bodyPr/>
          <a:lstStyle/>
          <a:p>
            <a:pPr>
              <a:defRPr sz="1100"/>
            </a:pPr>
            <a:endParaRPr lang="pt-BR"/>
          </a:p>
        </c:txPr>
        <c:crossAx val="121653328"/>
        <c:crosses val="autoZero"/>
        <c:crossBetween val="midCat"/>
      </c:valAx>
      <c:valAx>
        <c:axId val="121653328"/>
        <c:scaling>
          <c:orientation val="minMax"/>
          <c:min val="2.1"/>
        </c:scaling>
        <c:delete val="0"/>
        <c:axPos val="l"/>
        <c:majorGridlines/>
        <c:numFmt formatCode="#,##0.00" sourceLinked="0"/>
        <c:majorTickMark val="out"/>
        <c:minorTickMark val="none"/>
        <c:tickLblPos val="nextTo"/>
        <c:txPr>
          <a:bodyPr/>
          <a:lstStyle/>
          <a:p>
            <a:pPr>
              <a:defRPr sz="1100"/>
            </a:pPr>
            <a:endParaRPr lang="pt-BR"/>
          </a:p>
        </c:txPr>
        <c:crossAx val="121651760"/>
        <c:crosses val="autoZero"/>
        <c:crossBetween val="midCat"/>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09D3BAD1-04B5-4EEE-A8EB-0A8F5F6AB81D}" type="datetimeFigureOut">
              <a:rPr lang="pt-BR"/>
              <a:pPr>
                <a:defRPr/>
              </a:pPr>
              <a:t>26/09/2022</a:t>
            </a:fld>
            <a:endParaRPr lang="pt-BR" dirty="0"/>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D25ECD6-F5DB-4F3E-9689-E133323AC37E}" type="slidenum">
              <a:rPr lang="pt-BR" altLang="pt-BR"/>
              <a:pPr/>
              <a:t>‹nº›</a:t>
            </a:fld>
            <a:endParaRPr lang="pt-BR" altLang="pt-BR"/>
          </a:p>
        </p:txBody>
      </p:sp>
    </p:spTree>
    <p:extLst>
      <p:ext uri="{BB962C8B-B14F-4D97-AF65-F5344CB8AC3E}">
        <p14:creationId xmlns:p14="http://schemas.microsoft.com/office/powerpoint/2010/main" val="328972620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30T02:04:35.102"/>
    </inkml:context>
    <inkml:brush xml:id="br0">
      <inkml:brushProperty name="width" value="0.05" units="cm"/>
      <inkml:brushProperty name="height" value="0.05" units="cm"/>
    </inkml:brush>
  </inkml:definitions>
  <inkml:trace contextRef="#ctx0" brushRef="#br0">1 1 2065,'0'0'4642,"0"0"-4178,0 0-304,0 0-160,0 0-720,0 0-2738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30T18:16:30.89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55B27D2-8001-409F-9786-9B08DAA3F560}" type="datetimeFigureOut">
              <a:rPr lang="pt-BR"/>
              <a:pPr>
                <a:defRPr/>
              </a:pPr>
              <a:t>26/09/2022</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AC094A0-DBFF-4992-80E8-A859C9DC321E}" type="slidenum">
              <a:rPr lang="pt-BR" altLang="pt-BR"/>
              <a:pPr/>
              <a:t>‹nº›</a:t>
            </a:fld>
            <a:endParaRPr lang="pt-BR" altLang="pt-BR"/>
          </a:p>
        </p:txBody>
      </p:sp>
    </p:spTree>
    <p:extLst>
      <p:ext uri="{BB962C8B-B14F-4D97-AF65-F5344CB8AC3E}">
        <p14:creationId xmlns:p14="http://schemas.microsoft.com/office/powerpoint/2010/main" val="2534075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mn-lt"/>
        <a:ea typeface="+mn-ea"/>
        <a:cs typeface="+mn-cs"/>
      </a:defRPr>
    </a:lvl1pPr>
    <a:lvl2pPr marL="685619" algn="l" rtl="0" eaLnBrk="0" fontAlgn="base" hangingPunct="0">
      <a:spcBef>
        <a:spcPct val="30000"/>
      </a:spcBef>
      <a:spcAft>
        <a:spcPct val="0"/>
      </a:spcAft>
      <a:defRPr sz="1800" kern="1200">
        <a:solidFill>
          <a:schemeClr val="tx1"/>
        </a:solidFill>
        <a:latin typeface="+mn-lt"/>
        <a:ea typeface="+mn-ea"/>
        <a:cs typeface="+mn-cs"/>
      </a:defRPr>
    </a:lvl2pPr>
    <a:lvl3pPr marL="1371239" algn="l" rtl="0" eaLnBrk="0" fontAlgn="base" hangingPunct="0">
      <a:spcBef>
        <a:spcPct val="30000"/>
      </a:spcBef>
      <a:spcAft>
        <a:spcPct val="0"/>
      </a:spcAft>
      <a:defRPr sz="1800" kern="1200">
        <a:solidFill>
          <a:schemeClr val="tx1"/>
        </a:solidFill>
        <a:latin typeface="+mn-lt"/>
        <a:ea typeface="+mn-ea"/>
        <a:cs typeface="+mn-cs"/>
      </a:defRPr>
    </a:lvl3pPr>
    <a:lvl4pPr marL="2056856" algn="l" rtl="0" eaLnBrk="0" fontAlgn="base" hangingPunct="0">
      <a:spcBef>
        <a:spcPct val="30000"/>
      </a:spcBef>
      <a:spcAft>
        <a:spcPct val="0"/>
      </a:spcAft>
      <a:defRPr sz="1800" kern="1200">
        <a:solidFill>
          <a:schemeClr val="tx1"/>
        </a:solidFill>
        <a:latin typeface="+mn-lt"/>
        <a:ea typeface="+mn-ea"/>
        <a:cs typeface="+mn-cs"/>
      </a:defRPr>
    </a:lvl4pPr>
    <a:lvl5pPr marL="2742473" algn="l" rtl="0" eaLnBrk="0" fontAlgn="base" hangingPunct="0">
      <a:spcBef>
        <a:spcPct val="30000"/>
      </a:spcBef>
      <a:spcAft>
        <a:spcPct val="0"/>
      </a:spcAft>
      <a:defRPr sz="1800" kern="1200">
        <a:solidFill>
          <a:schemeClr val="tx1"/>
        </a:solidFill>
        <a:latin typeface="+mn-lt"/>
        <a:ea typeface="+mn-ea"/>
        <a:cs typeface="+mn-cs"/>
      </a:defRPr>
    </a:lvl5pPr>
    <a:lvl6pPr marL="3428091" algn="l" defTabSz="1371239" rtl="0" eaLnBrk="1" latinLnBrk="0" hangingPunct="1">
      <a:defRPr sz="1800" kern="1200">
        <a:solidFill>
          <a:schemeClr val="tx1"/>
        </a:solidFill>
        <a:latin typeface="+mn-lt"/>
        <a:ea typeface="+mn-ea"/>
        <a:cs typeface="+mn-cs"/>
      </a:defRPr>
    </a:lvl6pPr>
    <a:lvl7pPr marL="4113710" algn="l" defTabSz="1371239" rtl="0" eaLnBrk="1" latinLnBrk="0" hangingPunct="1">
      <a:defRPr sz="1800" kern="1200">
        <a:solidFill>
          <a:schemeClr val="tx1"/>
        </a:solidFill>
        <a:latin typeface="+mn-lt"/>
        <a:ea typeface="+mn-ea"/>
        <a:cs typeface="+mn-cs"/>
      </a:defRPr>
    </a:lvl7pPr>
    <a:lvl8pPr marL="4799328" algn="l" defTabSz="1371239" rtl="0" eaLnBrk="1" latinLnBrk="0" hangingPunct="1">
      <a:defRPr sz="1800" kern="1200">
        <a:solidFill>
          <a:schemeClr val="tx1"/>
        </a:solidFill>
        <a:latin typeface="+mn-lt"/>
        <a:ea typeface="+mn-ea"/>
        <a:cs typeface="+mn-cs"/>
      </a:defRPr>
    </a:lvl8pPr>
    <a:lvl9pPr marL="5484947" algn="l" defTabSz="1371239"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3</a:t>
            </a:fld>
            <a:endParaRPr lang="pt-BR" dirty="0"/>
          </a:p>
        </p:txBody>
      </p:sp>
    </p:spTree>
    <p:extLst>
      <p:ext uri="{BB962C8B-B14F-4D97-AF65-F5344CB8AC3E}">
        <p14:creationId xmlns:p14="http://schemas.microsoft.com/office/powerpoint/2010/main" val="17652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12</a:t>
            </a:fld>
            <a:endParaRPr lang="pt-BR" dirty="0"/>
          </a:p>
        </p:txBody>
      </p:sp>
    </p:spTree>
    <p:extLst>
      <p:ext uri="{BB962C8B-B14F-4D97-AF65-F5344CB8AC3E}">
        <p14:creationId xmlns:p14="http://schemas.microsoft.com/office/powerpoint/2010/main" val="21033058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
        <p:nvSpPr>
          <p:cNvPr id="8" name="Espaço Reservado para Número de Slide 3"/>
          <p:cNvSpPr>
            <a:spLocks noGrp="1"/>
          </p:cNvSpPr>
          <p:nvPr>
            <p:ph type="sldNum" sz="quarter" idx="5"/>
          </p:nvPr>
        </p:nvSpPr>
        <p:spPr>
          <a:xfrm>
            <a:off x="3981698" y="9648307"/>
            <a:ext cx="2971800" cy="457200"/>
          </a:xfrm>
        </p:spPr>
        <p:txBody>
          <a:bodyPr/>
          <a:lstStyle/>
          <a:p>
            <a:fld id="{9015A3F8-5869-4882-94B6-04D50783E9E8}" type="slidenum">
              <a:rPr lang="pt-BR" smtClean="0"/>
              <a:t>102</a:t>
            </a:fld>
            <a:endParaRPr lang="pt-BR" dirty="0"/>
          </a:p>
        </p:txBody>
      </p:sp>
    </p:spTree>
    <p:extLst>
      <p:ext uri="{BB962C8B-B14F-4D97-AF65-F5344CB8AC3E}">
        <p14:creationId xmlns:p14="http://schemas.microsoft.com/office/powerpoint/2010/main" val="14117885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A9A30FEA-984B-4BB4-8EEA-32CDA3513B82}" type="slidenum">
              <a:rPr lang="pt-BR" altLang="en-US" smtClean="0"/>
              <a:pPr/>
              <a:t>103</a:t>
            </a:fld>
            <a:endParaRPr lang="pt-BR" altLang="en-US" dirty="0"/>
          </a:p>
        </p:txBody>
      </p:sp>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Tree>
    <p:extLst>
      <p:ext uri="{BB962C8B-B14F-4D97-AF65-F5344CB8AC3E}">
        <p14:creationId xmlns:p14="http://schemas.microsoft.com/office/powerpoint/2010/main" val="7654315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
        <p:nvSpPr>
          <p:cNvPr id="8" name="Espaço Reservado para Número de Slide 3"/>
          <p:cNvSpPr>
            <a:spLocks noGrp="1"/>
          </p:cNvSpPr>
          <p:nvPr>
            <p:ph type="sldNum" sz="quarter" idx="5"/>
          </p:nvPr>
        </p:nvSpPr>
        <p:spPr>
          <a:xfrm>
            <a:off x="3981698" y="9648307"/>
            <a:ext cx="2971800" cy="457200"/>
          </a:xfrm>
        </p:spPr>
        <p:txBody>
          <a:bodyPr/>
          <a:lstStyle/>
          <a:p>
            <a:fld id="{9015A3F8-5869-4882-94B6-04D50783E9E8}" type="slidenum">
              <a:rPr lang="pt-BR" smtClean="0"/>
              <a:t>104</a:t>
            </a:fld>
            <a:endParaRPr lang="pt-BR" dirty="0"/>
          </a:p>
        </p:txBody>
      </p:sp>
    </p:spTree>
    <p:extLst>
      <p:ext uri="{BB962C8B-B14F-4D97-AF65-F5344CB8AC3E}">
        <p14:creationId xmlns:p14="http://schemas.microsoft.com/office/powerpoint/2010/main" val="4901024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BFFC022-E1A1-47D5-B7E1-627E41A4434E}" type="slidenum">
              <a:rPr lang="pt-BR" altLang="en-US" smtClean="0"/>
              <a:pPr/>
              <a:t>105</a:t>
            </a:fld>
            <a:endParaRPr lang="pt-BR" altLang="en-US" dirty="0"/>
          </a:p>
        </p:txBody>
      </p:sp>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Tree>
    <p:extLst>
      <p:ext uri="{BB962C8B-B14F-4D97-AF65-F5344CB8AC3E}">
        <p14:creationId xmlns:p14="http://schemas.microsoft.com/office/powerpoint/2010/main" val="2232429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106</a:t>
            </a:fld>
            <a:endParaRPr lang="pt-BR" dirty="0"/>
          </a:p>
        </p:txBody>
      </p:sp>
    </p:spTree>
    <p:extLst>
      <p:ext uri="{BB962C8B-B14F-4D97-AF65-F5344CB8AC3E}">
        <p14:creationId xmlns:p14="http://schemas.microsoft.com/office/powerpoint/2010/main" val="153004764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107</a:t>
            </a:fld>
            <a:endParaRPr lang="pt-BR" dirty="0"/>
          </a:p>
        </p:txBody>
      </p:sp>
    </p:spTree>
    <p:extLst>
      <p:ext uri="{BB962C8B-B14F-4D97-AF65-F5344CB8AC3E}">
        <p14:creationId xmlns:p14="http://schemas.microsoft.com/office/powerpoint/2010/main" val="428683810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108</a:t>
            </a:fld>
            <a:endParaRPr lang="pt-BR" dirty="0"/>
          </a:p>
        </p:txBody>
      </p:sp>
    </p:spTree>
    <p:extLst>
      <p:ext uri="{BB962C8B-B14F-4D97-AF65-F5344CB8AC3E}">
        <p14:creationId xmlns:p14="http://schemas.microsoft.com/office/powerpoint/2010/main" val="176368388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109</a:t>
            </a:fld>
            <a:endParaRPr lang="pt-BR" dirty="0"/>
          </a:p>
        </p:txBody>
      </p:sp>
    </p:spTree>
    <p:extLst>
      <p:ext uri="{BB962C8B-B14F-4D97-AF65-F5344CB8AC3E}">
        <p14:creationId xmlns:p14="http://schemas.microsoft.com/office/powerpoint/2010/main" val="5548464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110</a:t>
            </a:fld>
            <a:endParaRPr lang="pt-BR" dirty="0"/>
          </a:p>
        </p:txBody>
      </p:sp>
    </p:spTree>
    <p:extLst>
      <p:ext uri="{BB962C8B-B14F-4D97-AF65-F5344CB8AC3E}">
        <p14:creationId xmlns:p14="http://schemas.microsoft.com/office/powerpoint/2010/main" val="22167236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
        <p:nvSpPr>
          <p:cNvPr id="8" name="Espaço Reservado para Número de Slide 3"/>
          <p:cNvSpPr>
            <a:spLocks noGrp="1"/>
          </p:cNvSpPr>
          <p:nvPr>
            <p:ph type="sldNum" sz="quarter" idx="5"/>
          </p:nvPr>
        </p:nvSpPr>
        <p:spPr>
          <a:xfrm>
            <a:off x="3981698" y="9648307"/>
            <a:ext cx="2971800" cy="457200"/>
          </a:xfrm>
        </p:spPr>
        <p:txBody>
          <a:bodyPr/>
          <a:lstStyle/>
          <a:p>
            <a:fld id="{9015A3F8-5869-4882-94B6-04D50783E9E8}" type="slidenum">
              <a:rPr lang="pt-BR" smtClean="0"/>
              <a:t>111</a:t>
            </a:fld>
            <a:endParaRPr lang="pt-BR" dirty="0"/>
          </a:p>
        </p:txBody>
      </p:sp>
    </p:spTree>
    <p:extLst>
      <p:ext uri="{BB962C8B-B14F-4D97-AF65-F5344CB8AC3E}">
        <p14:creationId xmlns:p14="http://schemas.microsoft.com/office/powerpoint/2010/main" val="23830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13</a:t>
            </a:fld>
            <a:endParaRPr lang="pt-BR" dirty="0"/>
          </a:p>
        </p:txBody>
      </p:sp>
    </p:spTree>
    <p:extLst>
      <p:ext uri="{BB962C8B-B14F-4D97-AF65-F5344CB8AC3E}">
        <p14:creationId xmlns:p14="http://schemas.microsoft.com/office/powerpoint/2010/main" val="250176082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56CD8DC8-9170-4256-AA8F-661193403FD1}" type="slidenum">
              <a:rPr lang="pt-BR" altLang="en-US" smtClean="0"/>
              <a:pPr/>
              <a:t>112</a:t>
            </a:fld>
            <a:endParaRPr lang="pt-BR" altLang="en-US" dirty="0"/>
          </a:p>
        </p:txBody>
      </p:sp>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Tree>
    <p:extLst>
      <p:ext uri="{BB962C8B-B14F-4D97-AF65-F5344CB8AC3E}">
        <p14:creationId xmlns:p14="http://schemas.microsoft.com/office/powerpoint/2010/main" val="333753607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FC954AF-6E1A-4285-A866-44E7850F6856}" type="slidenum">
              <a:rPr lang="pt-BR" altLang="en-US" smtClean="0"/>
              <a:pPr/>
              <a:t>113</a:t>
            </a:fld>
            <a:endParaRPr lang="pt-BR" altLang="en-US" dirty="0"/>
          </a:p>
        </p:txBody>
      </p:sp>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Tree>
    <p:extLst>
      <p:ext uri="{BB962C8B-B14F-4D97-AF65-F5344CB8AC3E}">
        <p14:creationId xmlns:p14="http://schemas.microsoft.com/office/powerpoint/2010/main" val="40731841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E016BFE2-EA08-4B44-B3FA-25CE00D3129D}" type="slidenum">
              <a:rPr lang="pt-BR" altLang="en-US" smtClean="0"/>
              <a:pPr/>
              <a:t>114</a:t>
            </a:fld>
            <a:endParaRPr lang="pt-BR" altLang="en-US" dirty="0"/>
          </a:p>
        </p:txBody>
      </p:sp>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Tree>
    <p:extLst>
      <p:ext uri="{BB962C8B-B14F-4D97-AF65-F5344CB8AC3E}">
        <p14:creationId xmlns:p14="http://schemas.microsoft.com/office/powerpoint/2010/main" val="12940838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0"/>
          </p:nvPr>
        </p:nvSpPr>
        <p:spPr/>
        <p:txBody>
          <a:bodyPr/>
          <a:lstStyle/>
          <a:p>
            <a:fld id="{9015A3F8-5869-4882-94B6-04D50783E9E8}" type="slidenum">
              <a:rPr lang="pt-BR" smtClean="0"/>
              <a:pPr/>
              <a:t>115</a:t>
            </a:fld>
            <a:endParaRPr lang="pt-BR" dirty="0"/>
          </a:p>
        </p:txBody>
      </p:sp>
      <p:sp>
        <p:nvSpPr>
          <p:cNvPr id="6" name="Espaço Reservado para Imagem de Slide 5"/>
          <p:cNvSpPr>
            <a:spLocks noGrp="1" noRot="1" noChangeAspect="1"/>
          </p:cNvSpPr>
          <p:nvPr>
            <p:ph type="sldImg"/>
          </p:nvPr>
        </p:nvSpPr>
        <p:spPr>
          <a:xfrm>
            <a:off x="579438" y="436563"/>
            <a:ext cx="5940425" cy="4454525"/>
          </a:xfrm>
        </p:spPr>
      </p:sp>
      <p:sp>
        <p:nvSpPr>
          <p:cNvPr id="7" name="Espaço Reservado para Anotações 6"/>
          <p:cNvSpPr>
            <a:spLocks noGrp="1"/>
          </p:cNvSpPr>
          <p:nvPr>
            <p:ph type="body" idx="1"/>
          </p:nvPr>
        </p:nvSpPr>
        <p:spPr>
          <a:xfrm>
            <a:off x="709613" y="4860925"/>
            <a:ext cx="5680075" cy="4605338"/>
          </a:xfrm>
          <a:prstGeom prst="rect">
            <a:avLst/>
          </a:prstGeom>
        </p:spPr>
        <p:txBody>
          <a:bodyPr/>
          <a:lstStyle/>
          <a:p>
            <a:endParaRPr lang="pt-BR" dirty="0"/>
          </a:p>
        </p:txBody>
      </p:sp>
    </p:spTree>
    <p:extLst>
      <p:ext uri="{BB962C8B-B14F-4D97-AF65-F5344CB8AC3E}">
        <p14:creationId xmlns:p14="http://schemas.microsoft.com/office/powerpoint/2010/main" val="304106369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
        <p:nvSpPr>
          <p:cNvPr id="8" name="Espaço Reservado para Número de Slide 3"/>
          <p:cNvSpPr>
            <a:spLocks noGrp="1"/>
          </p:cNvSpPr>
          <p:nvPr>
            <p:ph type="sldNum" sz="quarter" idx="5"/>
          </p:nvPr>
        </p:nvSpPr>
        <p:spPr>
          <a:xfrm>
            <a:off x="3981698" y="9648307"/>
            <a:ext cx="2971800" cy="457200"/>
          </a:xfrm>
        </p:spPr>
        <p:txBody>
          <a:bodyPr/>
          <a:lstStyle/>
          <a:p>
            <a:fld id="{9015A3F8-5869-4882-94B6-04D50783E9E8}" type="slidenum">
              <a:rPr lang="pt-BR" smtClean="0"/>
              <a:t>116</a:t>
            </a:fld>
            <a:endParaRPr lang="pt-BR" dirty="0"/>
          </a:p>
        </p:txBody>
      </p:sp>
    </p:spTree>
    <p:extLst>
      <p:ext uri="{BB962C8B-B14F-4D97-AF65-F5344CB8AC3E}">
        <p14:creationId xmlns:p14="http://schemas.microsoft.com/office/powerpoint/2010/main" val="54905780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
        <p:nvSpPr>
          <p:cNvPr id="8" name="Espaço Reservado para Número de Slide 3"/>
          <p:cNvSpPr>
            <a:spLocks noGrp="1"/>
          </p:cNvSpPr>
          <p:nvPr>
            <p:ph type="sldNum" sz="quarter" idx="5"/>
          </p:nvPr>
        </p:nvSpPr>
        <p:spPr>
          <a:xfrm>
            <a:off x="3981698" y="9648307"/>
            <a:ext cx="2971800" cy="457200"/>
          </a:xfrm>
        </p:spPr>
        <p:txBody>
          <a:bodyPr/>
          <a:lstStyle/>
          <a:p>
            <a:fld id="{9015A3F8-5869-4882-94B6-04D50783E9E8}" type="slidenum">
              <a:rPr lang="pt-BR" smtClean="0"/>
              <a:t>117</a:t>
            </a:fld>
            <a:endParaRPr lang="pt-BR" dirty="0"/>
          </a:p>
        </p:txBody>
      </p:sp>
    </p:spTree>
    <p:extLst>
      <p:ext uri="{BB962C8B-B14F-4D97-AF65-F5344CB8AC3E}">
        <p14:creationId xmlns:p14="http://schemas.microsoft.com/office/powerpoint/2010/main" val="61322272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5"/>
          </p:nvPr>
        </p:nvSpPr>
        <p:spPr/>
        <p:txBody>
          <a:bodyPr/>
          <a:lstStyle/>
          <a:p>
            <a:fld id="{9015A3F8-5869-4882-94B6-04D50783E9E8}" type="slidenum">
              <a:rPr lang="pt-BR" smtClean="0"/>
              <a:pPr/>
              <a:t>118</a:t>
            </a:fld>
            <a:endParaRPr lang="pt-BR" dirty="0"/>
          </a:p>
        </p:txBody>
      </p:sp>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Tree>
    <p:extLst>
      <p:ext uri="{BB962C8B-B14F-4D97-AF65-F5344CB8AC3E}">
        <p14:creationId xmlns:p14="http://schemas.microsoft.com/office/powerpoint/2010/main" val="124044271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5"/>
          </p:nvPr>
        </p:nvSpPr>
        <p:spPr/>
        <p:txBody>
          <a:bodyPr/>
          <a:lstStyle/>
          <a:p>
            <a:fld id="{9015A3F8-5869-4882-94B6-04D50783E9E8}" type="slidenum">
              <a:rPr lang="pt-BR" smtClean="0"/>
              <a:pPr/>
              <a:t>119</a:t>
            </a:fld>
            <a:endParaRPr lang="pt-BR" dirty="0"/>
          </a:p>
        </p:txBody>
      </p:sp>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Tree>
    <p:extLst>
      <p:ext uri="{BB962C8B-B14F-4D97-AF65-F5344CB8AC3E}">
        <p14:creationId xmlns:p14="http://schemas.microsoft.com/office/powerpoint/2010/main" val="46890101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
        <p:nvSpPr>
          <p:cNvPr id="8" name="Espaço Reservado para Número de Slide 3"/>
          <p:cNvSpPr>
            <a:spLocks noGrp="1"/>
          </p:cNvSpPr>
          <p:nvPr>
            <p:ph type="sldNum" sz="quarter" idx="5"/>
          </p:nvPr>
        </p:nvSpPr>
        <p:spPr>
          <a:xfrm>
            <a:off x="3981698" y="9648307"/>
            <a:ext cx="2971800" cy="457200"/>
          </a:xfrm>
        </p:spPr>
        <p:txBody>
          <a:bodyPr/>
          <a:lstStyle/>
          <a:p>
            <a:fld id="{9015A3F8-5869-4882-94B6-04D50783E9E8}" type="slidenum">
              <a:rPr lang="pt-BR" smtClean="0"/>
              <a:t>120</a:t>
            </a:fld>
            <a:endParaRPr lang="pt-BR" dirty="0"/>
          </a:p>
        </p:txBody>
      </p:sp>
    </p:spTree>
    <p:extLst>
      <p:ext uri="{BB962C8B-B14F-4D97-AF65-F5344CB8AC3E}">
        <p14:creationId xmlns:p14="http://schemas.microsoft.com/office/powerpoint/2010/main" val="286691659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7" name="Espaço Reservado para Número de Slide 3"/>
          <p:cNvSpPr>
            <a:spLocks noGrp="1"/>
          </p:cNvSpPr>
          <p:nvPr>
            <p:ph type="sldNum" sz="quarter" idx="5"/>
          </p:nvPr>
        </p:nvSpPr>
        <p:spPr>
          <a:xfrm>
            <a:off x="3981698" y="9648307"/>
            <a:ext cx="2971800" cy="457200"/>
          </a:xfrm>
        </p:spPr>
        <p:txBody>
          <a:bodyPr/>
          <a:lstStyle/>
          <a:p>
            <a:fld id="{9015A3F8-5869-4882-94B6-04D50783E9E8}" type="slidenum">
              <a:rPr lang="pt-BR" smtClean="0"/>
              <a:t>121</a:t>
            </a:fld>
            <a:endParaRPr lang="pt-BR" dirty="0"/>
          </a:p>
        </p:txBody>
      </p:sp>
    </p:spTree>
    <p:extLst>
      <p:ext uri="{BB962C8B-B14F-4D97-AF65-F5344CB8AC3E}">
        <p14:creationId xmlns:p14="http://schemas.microsoft.com/office/powerpoint/2010/main" val="3173718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14</a:t>
            </a:fld>
            <a:endParaRPr lang="pt-BR" dirty="0"/>
          </a:p>
        </p:txBody>
      </p:sp>
    </p:spTree>
    <p:extLst>
      <p:ext uri="{BB962C8B-B14F-4D97-AF65-F5344CB8AC3E}">
        <p14:creationId xmlns:p14="http://schemas.microsoft.com/office/powerpoint/2010/main" val="242558046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5"/>
          </p:nvPr>
        </p:nvSpPr>
        <p:spPr/>
        <p:txBody>
          <a:bodyPr/>
          <a:lstStyle/>
          <a:p>
            <a:fld id="{9015A3F8-5869-4882-94B6-04D50783E9E8}" type="slidenum">
              <a:rPr lang="pt-BR" smtClean="0"/>
              <a:pPr/>
              <a:t>122</a:t>
            </a:fld>
            <a:endParaRPr lang="pt-BR" dirty="0"/>
          </a:p>
        </p:txBody>
      </p:sp>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Tree>
    <p:extLst>
      <p:ext uri="{BB962C8B-B14F-4D97-AF65-F5344CB8AC3E}">
        <p14:creationId xmlns:p14="http://schemas.microsoft.com/office/powerpoint/2010/main" val="212081702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
        <p:nvSpPr>
          <p:cNvPr id="8" name="Espaço Reservado para Número de Slide 3"/>
          <p:cNvSpPr>
            <a:spLocks noGrp="1"/>
          </p:cNvSpPr>
          <p:nvPr>
            <p:ph type="sldNum" sz="quarter" idx="5"/>
          </p:nvPr>
        </p:nvSpPr>
        <p:spPr>
          <a:xfrm>
            <a:off x="3981698" y="9648307"/>
            <a:ext cx="2971800" cy="457200"/>
          </a:xfrm>
        </p:spPr>
        <p:txBody>
          <a:bodyPr/>
          <a:lstStyle/>
          <a:p>
            <a:fld id="{9015A3F8-5869-4882-94B6-04D50783E9E8}" type="slidenum">
              <a:rPr lang="pt-BR" smtClean="0"/>
              <a:t>123</a:t>
            </a:fld>
            <a:endParaRPr lang="pt-BR" dirty="0"/>
          </a:p>
        </p:txBody>
      </p:sp>
    </p:spTree>
    <p:extLst>
      <p:ext uri="{BB962C8B-B14F-4D97-AF65-F5344CB8AC3E}">
        <p14:creationId xmlns:p14="http://schemas.microsoft.com/office/powerpoint/2010/main" val="399827227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
        <p:nvSpPr>
          <p:cNvPr id="8" name="Espaço Reservado para Número de Slide 3"/>
          <p:cNvSpPr>
            <a:spLocks noGrp="1"/>
          </p:cNvSpPr>
          <p:nvPr>
            <p:ph type="sldNum" sz="quarter" idx="5"/>
          </p:nvPr>
        </p:nvSpPr>
        <p:spPr>
          <a:xfrm>
            <a:off x="3981698" y="9648307"/>
            <a:ext cx="2971800" cy="457200"/>
          </a:xfrm>
        </p:spPr>
        <p:txBody>
          <a:bodyPr/>
          <a:lstStyle/>
          <a:p>
            <a:fld id="{9015A3F8-5869-4882-94B6-04D50783E9E8}" type="slidenum">
              <a:rPr lang="pt-BR" smtClean="0"/>
              <a:t>124</a:t>
            </a:fld>
            <a:endParaRPr lang="pt-BR" dirty="0"/>
          </a:p>
        </p:txBody>
      </p:sp>
    </p:spTree>
    <p:extLst>
      <p:ext uri="{BB962C8B-B14F-4D97-AF65-F5344CB8AC3E}">
        <p14:creationId xmlns:p14="http://schemas.microsoft.com/office/powerpoint/2010/main" val="285386304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
        <p:nvSpPr>
          <p:cNvPr id="8" name="Espaço Reservado para Número de Slide 3"/>
          <p:cNvSpPr>
            <a:spLocks noGrp="1"/>
          </p:cNvSpPr>
          <p:nvPr>
            <p:ph type="sldNum" sz="quarter" idx="5"/>
          </p:nvPr>
        </p:nvSpPr>
        <p:spPr>
          <a:xfrm>
            <a:off x="3981698" y="9648307"/>
            <a:ext cx="2971800" cy="457200"/>
          </a:xfrm>
        </p:spPr>
        <p:txBody>
          <a:bodyPr/>
          <a:lstStyle/>
          <a:p>
            <a:fld id="{9015A3F8-5869-4882-94B6-04D50783E9E8}" type="slidenum">
              <a:rPr lang="pt-BR" smtClean="0"/>
              <a:t>125</a:t>
            </a:fld>
            <a:endParaRPr lang="pt-BR" dirty="0"/>
          </a:p>
        </p:txBody>
      </p:sp>
    </p:spTree>
    <p:extLst>
      <p:ext uri="{BB962C8B-B14F-4D97-AF65-F5344CB8AC3E}">
        <p14:creationId xmlns:p14="http://schemas.microsoft.com/office/powerpoint/2010/main" val="200375016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0"/>
          </p:nvPr>
        </p:nvSpPr>
        <p:spPr/>
        <p:txBody>
          <a:bodyPr/>
          <a:lstStyle/>
          <a:p>
            <a:fld id="{9015A3F8-5869-4882-94B6-04D50783E9E8}" type="slidenum">
              <a:rPr lang="pt-BR" smtClean="0"/>
              <a:pPr/>
              <a:t>126</a:t>
            </a:fld>
            <a:endParaRPr lang="pt-BR" dirty="0"/>
          </a:p>
        </p:txBody>
      </p:sp>
      <p:sp>
        <p:nvSpPr>
          <p:cNvPr id="5" name="Retângulo 4"/>
          <p:cNvSpPr/>
          <p:nvPr/>
        </p:nvSpPr>
        <p:spPr>
          <a:xfrm>
            <a:off x="381298" y="5261322"/>
            <a:ext cx="640871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Espaço Reservado para Anotações 7"/>
          <p:cNvSpPr>
            <a:spLocks noGrp="1"/>
          </p:cNvSpPr>
          <p:nvPr>
            <p:ph type="body" idx="1"/>
          </p:nvPr>
        </p:nvSpPr>
        <p:spPr>
          <a:xfrm>
            <a:off x="709613" y="4860925"/>
            <a:ext cx="5680075" cy="4605338"/>
          </a:xfrm>
          <a:prstGeom prst="rect">
            <a:avLst/>
          </a:prstGeom>
        </p:spPr>
        <p:txBody>
          <a:bodyPr/>
          <a:lstStyle/>
          <a:p>
            <a:endParaRPr lang="pt-BR" dirty="0"/>
          </a:p>
        </p:txBody>
      </p:sp>
      <p:sp>
        <p:nvSpPr>
          <p:cNvPr id="7" name="Espaço Reservado para Imagem de Slide 6"/>
          <p:cNvSpPr>
            <a:spLocks noGrp="1" noRot="1" noChangeAspect="1"/>
          </p:cNvSpPr>
          <p:nvPr>
            <p:ph type="sldImg"/>
          </p:nvPr>
        </p:nvSpPr>
        <p:spPr>
          <a:xfrm>
            <a:off x="579438" y="2889250"/>
            <a:ext cx="5940425" cy="4456113"/>
          </a:xfrm>
        </p:spPr>
      </p:sp>
    </p:spTree>
    <p:extLst>
      <p:ext uri="{BB962C8B-B14F-4D97-AF65-F5344CB8AC3E}">
        <p14:creationId xmlns:p14="http://schemas.microsoft.com/office/powerpoint/2010/main" val="24307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15</a:t>
            </a:fld>
            <a:endParaRPr lang="pt-BR" dirty="0"/>
          </a:p>
        </p:txBody>
      </p:sp>
    </p:spTree>
    <p:extLst>
      <p:ext uri="{BB962C8B-B14F-4D97-AF65-F5344CB8AC3E}">
        <p14:creationId xmlns:p14="http://schemas.microsoft.com/office/powerpoint/2010/main" val="1972333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16</a:t>
            </a:fld>
            <a:endParaRPr lang="pt-BR" dirty="0"/>
          </a:p>
        </p:txBody>
      </p:sp>
    </p:spTree>
    <p:extLst>
      <p:ext uri="{BB962C8B-B14F-4D97-AF65-F5344CB8AC3E}">
        <p14:creationId xmlns:p14="http://schemas.microsoft.com/office/powerpoint/2010/main" val="2314874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17</a:t>
            </a:fld>
            <a:endParaRPr lang="pt-BR" dirty="0"/>
          </a:p>
        </p:txBody>
      </p:sp>
    </p:spTree>
    <p:extLst>
      <p:ext uri="{BB962C8B-B14F-4D97-AF65-F5344CB8AC3E}">
        <p14:creationId xmlns:p14="http://schemas.microsoft.com/office/powerpoint/2010/main" val="1252732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18</a:t>
            </a:fld>
            <a:endParaRPr lang="pt-BR" dirty="0"/>
          </a:p>
        </p:txBody>
      </p:sp>
    </p:spTree>
    <p:extLst>
      <p:ext uri="{BB962C8B-B14F-4D97-AF65-F5344CB8AC3E}">
        <p14:creationId xmlns:p14="http://schemas.microsoft.com/office/powerpoint/2010/main" val="4098828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19</a:t>
            </a:fld>
            <a:endParaRPr lang="pt-BR" dirty="0"/>
          </a:p>
        </p:txBody>
      </p:sp>
    </p:spTree>
    <p:extLst>
      <p:ext uri="{BB962C8B-B14F-4D97-AF65-F5344CB8AC3E}">
        <p14:creationId xmlns:p14="http://schemas.microsoft.com/office/powerpoint/2010/main" val="2151304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20</a:t>
            </a:fld>
            <a:endParaRPr lang="pt-BR" dirty="0"/>
          </a:p>
        </p:txBody>
      </p:sp>
    </p:spTree>
    <p:extLst>
      <p:ext uri="{BB962C8B-B14F-4D97-AF65-F5344CB8AC3E}">
        <p14:creationId xmlns:p14="http://schemas.microsoft.com/office/powerpoint/2010/main" val="3827131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21</a:t>
            </a:fld>
            <a:endParaRPr lang="pt-BR" dirty="0"/>
          </a:p>
        </p:txBody>
      </p:sp>
    </p:spTree>
    <p:extLst>
      <p:ext uri="{BB962C8B-B14F-4D97-AF65-F5344CB8AC3E}">
        <p14:creationId xmlns:p14="http://schemas.microsoft.com/office/powerpoint/2010/main" val="287887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4</a:t>
            </a:fld>
            <a:endParaRPr lang="pt-BR" dirty="0"/>
          </a:p>
        </p:txBody>
      </p:sp>
    </p:spTree>
    <p:extLst>
      <p:ext uri="{BB962C8B-B14F-4D97-AF65-F5344CB8AC3E}">
        <p14:creationId xmlns:p14="http://schemas.microsoft.com/office/powerpoint/2010/main" val="1984163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22</a:t>
            </a:fld>
            <a:endParaRPr lang="pt-BR" dirty="0"/>
          </a:p>
        </p:txBody>
      </p:sp>
      <p:sp>
        <p:nvSpPr>
          <p:cNvPr id="5" name="Retângulo 4"/>
          <p:cNvSpPr/>
          <p:nvPr/>
        </p:nvSpPr>
        <p:spPr>
          <a:xfrm>
            <a:off x="381298" y="5261322"/>
            <a:ext cx="640871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Imagem de Slide 1"/>
          <p:cNvSpPr>
            <a:spLocks noGrp="1" noRot="1" noChangeAspect="1"/>
          </p:cNvSpPr>
          <p:nvPr>
            <p:ph type="sldImg"/>
          </p:nvPr>
        </p:nvSpPr>
        <p:spPr>
          <a:xfrm>
            <a:off x="579438" y="2889250"/>
            <a:ext cx="5940425" cy="4456113"/>
          </a:xfrm>
        </p:spPr>
      </p:sp>
    </p:spTree>
    <p:extLst>
      <p:ext uri="{BB962C8B-B14F-4D97-AF65-F5344CB8AC3E}">
        <p14:creationId xmlns:p14="http://schemas.microsoft.com/office/powerpoint/2010/main" val="1631255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23</a:t>
            </a:fld>
            <a:endParaRPr lang="pt-BR" dirty="0"/>
          </a:p>
        </p:txBody>
      </p:sp>
    </p:spTree>
    <p:extLst>
      <p:ext uri="{BB962C8B-B14F-4D97-AF65-F5344CB8AC3E}">
        <p14:creationId xmlns:p14="http://schemas.microsoft.com/office/powerpoint/2010/main" val="563248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24</a:t>
            </a:fld>
            <a:endParaRPr lang="pt-BR" dirty="0"/>
          </a:p>
        </p:txBody>
      </p:sp>
    </p:spTree>
    <p:extLst>
      <p:ext uri="{BB962C8B-B14F-4D97-AF65-F5344CB8AC3E}">
        <p14:creationId xmlns:p14="http://schemas.microsoft.com/office/powerpoint/2010/main" val="375595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25</a:t>
            </a:fld>
            <a:endParaRPr lang="pt-BR" dirty="0"/>
          </a:p>
        </p:txBody>
      </p:sp>
    </p:spTree>
    <p:extLst>
      <p:ext uri="{BB962C8B-B14F-4D97-AF65-F5344CB8AC3E}">
        <p14:creationId xmlns:p14="http://schemas.microsoft.com/office/powerpoint/2010/main" val="2459973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26</a:t>
            </a:fld>
            <a:endParaRPr lang="pt-BR" dirty="0"/>
          </a:p>
        </p:txBody>
      </p:sp>
    </p:spTree>
    <p:extLst>
      <p:ext uri="{BB962C8B-B14F-4D97-AF65-F5344CB8AC3E}">
        <p14:creationId xmlns:p14="http://schemas.microsoft.com/office/powerpoint/2010/main" val="902504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27</a:t>
            </a:fld>
            <a:endParaRPr lang="pt-BR" dirty="0"/>
          </a:p>
        </p:txBody>
      </p:sp>
    </p:spTree>
    <p:extLst>
      <p:ext uri="{BB962C8B-B14F-4D97-AF65-F5344CB8AC3E}">
        <p14:creationId xmlns:p14="http://schemas.microsoft.com/office/powerpoint/2010/main" val="3625602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28</a:t>
            </a:fld>
            <a:endParaRPr lang="pt-BR" dirty="0"/>
          </a:p>
        </p:txBody>
      </p:sp>
    </p:spTree>
    <p:extLst>
      <p:ext uri="{BB962C8B-B14F-4D97-AF65-F5344CB8AC3E}">
        <p14:creationId xmlns:p14="http://schemas.microsoft.com/office/powerpoint/2010/main" val="4093225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29</a:t>
            </a:fld>
            <a:endParaRPr lang="pt-BR" dirty="0"/>
          </a:p>
        </p:txBody>
      </p:sp>
    </p:spTree>
    <p:extLst>
      <p:ext uri="{BB962C8B-B14F-4D97-AF65-F5344CB8AC3E}">
        <p14:creationId xmlns:p14="http://schemas.microsoft.com/office/powerpoint/2010/main" val="920800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30</a:t>
            </a:fld>
            <a:endParaRPr lang="pt-BR" dirty="0"/>
          </a:p>
        </p:txBody>
      </p:sp>
    </p:spTree>
    <p:extLst>
      <p:ext uri="{BB962C8B-B14F-4D97-AF65-F5344CB8AC3E}">
        <p14:creationId xmlns:p14="http://schemas.microsoft.com/office/powerpoint/2010/main" val="1180442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31</a:t>
            </a:fld>
            <a:endParaRPr lang="pt-BR" dirty="0"/>
          </a:p>
        </p:txBody>
      </p:sp>
    </p:spTree>
    <p:extLst>
      <p:ext uri="{BB962C8B-B14F-4D97-AF65-F5344CB8AC3E}">
        <p14:creationId xmlns:p14="http://schemas.microsoft.com/office/powerpoint/2010/main" val="127676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5</a:t>
            </a:fld>
            <a:endParaRPr lang="pt-BR" dirty="0"/>
          </a:p>
        </p:txBody>
      </p:sp>
    </p:spTree>
    <p:extLst>
      <p:ext uri="{BB962C8B-B14F-4D97-AF65-F5344CB8AC3E}">
        <p14:creationId xmlns:p14="http://schemas.microsoft.com/office/powerpoint/2010/main" val="59699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32</a:t>
            </a:fld>
            <a:endParaRPr lang="pt-BR" dirty="0"/>
          </a:p>
        </p:txBody>
      </p:sp>
    </p:spTree>
    <p:extLst>
      <p:ext uri="{BB962C8B-B14F-4D97-AF65-F5344CB8AC3E}">
        <p14:creationId xmlns:p14="http://schemas.microsoft.com/office/powerpoint/2010/main" val="3986289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33</a:t>
            </a:fld>
            <a:endParaRPr lang="pt-BR" dirty="0"/>
          </a:p>
        </p:txBody>
      </p:sp>
    </p:spTree>
    <p:extLst>
      <p:ext uri="{BB962C8B-B14F-4D97-AF65-F5344CB8AC3E}">
        <p14:creationId xmlns:p14="http://schemas.microsoft.com/office/powerpoint/2010/main" val="1918654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34</a:t>
            </a:fld>
            <a:endParaRPr lang="pt-BR" dirty="0"/>
          </a:p>
        </p:txBody>
      </p:sp>
      <p:sp>
        <p:nvSpPr>
          <p:cNvPr id="5" name="Retângulo 4"/>
          <p:cNvSpPr/>
          <p:nvPr/>
        </p:nvSpPr>
        <p:spPr>
          <a:xfrm>
            <a:off x="381298" y="5261322"/>
            <a:ext cx="640871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Imagem de Slide 1"/>
          <p:cNvSpPr>
            <a:spLocks noGrp="1" noRot="1" noChangeAspect="1"/>
          </p:cNvSpPr>
          <p:nvPr>
            <p:ph type="sldImg"/>
          </p:nvPr>
        </p:nvSpPr>
        <p:spPr>
          <a:xfrm>
            <a:off x="579438" y="2889250"/>
            <a:ext cx="5940425" cy="4456113"/>
          </a:xfrm>
        </p:spPr>
      </p:sp>
    </p:spTree>
    <p:extLst>
      <p:ext uri="{BB962C8B-B14F-4D97-AF65-F5344CB8AC3E}">
        <p14:creationId xmlns:p14="http://schemas.microsoft.com/office/powerpoint/2010/main" val="753324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35</a:t>
            </a:fld>
            <a:endParaRPr lang="pt-BR" dirty="0"/>
          </a:p>
        </p:txBody>
      </p:sp>
    </p:spTree>
    <p:extLst>
      <p:ext uri="{BB962C8B-B14F-4D97-AF65-F5344CB8AC3E}">
        <p14:creationId xmlns:p14="http://schemas.microsoft.com/office/powerpoint/2010/main" val="3549318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36</a:t>
            </a:fld>
            <a:endParaRPr lang="pt-BR" dirty="0"/>
          </a:p>
        </p:txBody>
      </p:sp>
    </p:spTree>
    <p:extLst>
      <p:ext uri="{BB962C8B-B14F-4D97-AF65-F5344CB8AC3E}">
        <p14:creationId xmlns:p14="http://schemas.microsoft.com/office/powerpoint/2010/main" val="4237979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37</a:t>
            </a:fld>
            <a:endParaRPr lang="pt-BR" dirty="0"/>
          </a:p>
        </p:txBody>
      </p:sp>
    </p:spTree>
    <p:extLst>
      <p:ext uri="{BB962C8B-B14F-4D97-AF65-F5344CB8AC3E}">
        <p14:creationId xmlns:p14="http://schemas.microsoft.com/office/powerpoint/2010/main" val="1101633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38</a:t>
            </a:fld>
            <a:endParaRPr lang="pt-BR" dirty="0"/>
          </a:p>
        </p:txBody>
      </p:sp>
    </p:spTree>
    <p:extLst>
      <p:ext uri="{BB962C8B-B14F-4D97-AF65-F5344CB8AC3E}">
        <p14:creationId xmlns:p14="http://schemas.microsoft.com/office/powerpoint/2010/main" val="3282909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39</a:t>
            </a:fld>
            <a:endParaRPr lang="pt-BR" dirty="0"/>
          </a:p>
        </p:txBody>
      </p:sp>
    </p:spTree>
    <p:extLst>
      <p:ext uri="{BB962C8B-B14F-4D97-AF65-F5344CB8AC3E}">
        <p14:creationId xmlns:p14="http://schemas.microsoft.com/office/powerpoint/2010/main" val="1047584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40</a:t>
            </a:fld>
            <a:endParaRPr lang="pt-BR" dirty="0"/>
          </a:p>
        </p:txBody>
      </p:sp>
    </p:spTree>
    <p:extLst>
      <p:ext uri="{BB962C8B-B14F-4D97-AF65-F5344CB8AC3E}">
        <p14:creationId xmlns:p14="http://schemas.microsoft.com/office/powerpoint/2010/main" val="2762355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41</a:t>
            </a:fld>
            <a:endParaRPr lang="pt-BR" dirty="0"/>
          </a:p>
        </p:txBody>
      </p:sp>
    </p:spTree>
    <p:extLst>
      <p:ext uri="{BB962C8B-B14F-4D97-AF65-F5344CB8AC3E}">
        <p14:creationId xmlns:p14="http://schemas.microsoft.com/office/powerpoint/2010/main" val="90704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6</a:t>
            </a:fld>
            <a:endParaRPr lang="pt-BR" dirty="0"/>
          </a:p>
        </p:txBody>
      </p:sp>
    </p:spTree>
    <p:extLst>
      <p:ext uri="{BB962C8B-B14F-4D97-AF65-F5344CB8AC3E}">
        <p14:creationId xmlns:p14="http://schemas.microsoft.com/office/powerpoint/2010/main" val="3551058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42</a:t>
            </a:fld>
            <a:endParaRPr lang="pt-BR" dirty="0"/>
          </a:p>
        </p:txBody>
      </p:sp>
    </p:spTree>
    <p:extLst>
      <p:ext uri="{BB962C8B-B14F-4D97-AF65-F5344CB8AC3E}">
        <p14:creationId xmlns:p14="http://schemas.microsoft.com/office/powerpoint/2010/main" val="3057597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43</a:t>
            </a:fld>
            <a:endParaRPr lang="pt-BR" dirty="0"/>
          </a:p>
        </p:txBody>
      </p:sp>
    </p:spTree>
    <p:extLst>
      <p:ext uri="{BB962C8B-B14F-4D97-AF65-F5344CB8AC3E}">
        <p14:creationId xmlns:p14="http://schemas.microsoft.com/office/powerpoint/2010/main" val="3419388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44</a:t>
            </a:fld>
            <a:endParaRPr lang="pt-BR" dirty="0"/>
          </a:p>
        </p:txBody>
      </p:sp>
    </p:spTree>
    <p:extLst>
      <p:ext uri="{BB962C8B-B14F-4D97-AF65-F5344CB8AC3E}">
        <p14:creationId xmlns:p14="http://schemas.microsoft.com/office/powerpoint/2010/main" val="31872680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45</a:t>
            </a:fld>
            <a:endParaRPr lang="pt-BR" dirty="0"/>
          </a:p>
        </p:txBody>
      </p:sp>
      <p:sp>
        <p:nvSpPr>
          <p:cNvPr id="5" name="Retângulo 4"/>
          <p:cNvSpPr/>
          <p:nvPr/>
        </p:nvSpPr>
        <p:spPr>
          <a:xfrm>
            <a:off x="381298" y="5261322"/>
            <a:ext cx="640871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Imagem de Slide 1"/>
          <p:cNvSpPr>
            <a:spLocks noGrp="1" noRot="1" noChangeAspect="1"/>
          </p:cNvSpPr>
          <p:nvPr>
            <p:ph type="sldImg"/>
          </p:nvPr>
        </p:nvSpPr>
        <p:spPr>
          <a:xfrm>
            <a:off x="579438" y="2889250"/>
            <a:ext cx="5940425" cy="4456113"/>
          </a:xfrm>
        </p:spPr>
      </p:sp>
    </p:spTree>
    <p:extLst>
      <p:ext uri="{BB962C8B-B14F-4D97-AF65-F5344CB8AC3E}">
        <p14:creationId xmlns:p14="http://schemas.microsoft.com/office/powerpoint/2010/main" val="39589421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46</a:t>
            </a:fld>
            <a:endParaRPr lang="pt-BR" dirty="0"/>
          </a:p>
        </p:txBody>
      </p:sp>
    </p:spTree>
    <p:extLst>
      <p:ext uri="{BB962C8B-B14F-4D97-AF65-F5344CB8AC3E}">
        <p14:creationId xmlns:p14="http://schemas.microsoft.com/office/powerpoint/2010/main" val="2137790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47</a:t>
            </a:fld>
            <a:endParaRPr lang="pt-BR" dirty="0"/>
          </a:p>
        </p:txBody>
      </p:sp>
    </p:spTree>
    <p:extLst>
      <p:ext uri="{BB962C8B-B14F-4D97-AF65-F5344CB8AC3E}">
        <p14:creationId xmlns:p14="http://schemas.microsoft.com/office/powerpoint/2010/main" val="6344318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48</a:t>
            </a:fld>
            <a:endParaRPr lang="pt-BR" dirty="0"/>
          </a:p>
        </p:txBody>
      </p:sp>
    </p:spTree>
    <p:extLst>
      <p:ext uri="{BB962C8B-B14F-4D97-AF65-F5344CB8AC3E}">
        <p14:creationId xmlns:p14="http://schemas.microsoft.com/office/powerpoint/2010/main" val="3102946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lvl1pPr defTabSz="938121" eaLnBrk="0" hangingPunct="0">
              <a:spcBef>
                <a:spcPct val="30000"/>
              </a:spcBef>
              <a:defRPr sz="1200">
                <a:solidFill>
                  <a:schemeClr val="tx1"/>
                </a:solidFill>
                <a:latin typeface="Arial" pitchFamily="34" charset="0"/>
              </a:defRPr>
            </a:lvl1pPr>
            <a:lvl2pPr marL="742877" indent="-285722" defTabSz="938121" eaLnBrk="0" hangingPunct="0">
              <a:spcBef>
                <a:spcPct val="30000"/>
              </a:spcBef>
              <a:defRPr sz="1200">
                <a:solidFill>
                  <a:schemeClr val="tx1"/>
                </a:solidFill>
                <a:latin typeface="Arial" pitchFamily="34" charset="0"/>
              </a:defRPr>
            </a:lvl2pPr>
            <a:lvl3pPr marL="1142888" indent="-228578" defTabSz="938121" eaLnBrk="0" hangingPunct="0">
              <a:spcBef>
                <a:spcPct val="30000"/>
              </a:spcBef>
              <a:defRPr sz="1200">
                <a:solidFill>
                  <a:schemeClr val="tx1"/>
                </a:solidFill>
                <a:latin typeface="Arial" pitchFamily="34" charset="0"/>
              </a:defRPr>
            </a:lvl3pPr>
            <a:lvl4pPr marL="1600043" indent="-228578" defTabSz="938121" eaLnBrk="0" hangingPunct="0">
              <a:spcBef>
                <a:spcPct val="30000"/>
              </a:spcBef>
              <a:defRPr sz="1200">
                <a:solidFill>
                  <a:schemeClr val="tx1"/>
                </a:solidFill>
                <a:latin typeface="Arial" pitchFamily="34" charset="0"/>
              </a:defRPr>
            </a:lvl4pPr>
            <a:lvl5pPr marL="2057198" indent="-228578" defTabSz="938121" eaLnBrk="0" hangingPunct="0">
              <a:spcBef>
                <a:spcPct val="30000"/>
              </a:spcBef>
              <a:defRPr sz="1200">
                <a:solidFill>
                  <a:schemeClr val="tx1"/>
                </a:solidFill>
                <a:latin typeface="Arial" pitchFamily="34" charset="0"/>
              </a:defRPr>
            </a:lvl5pPr>
            <a:lvl6pPr marL="2514353" indent="-228578" defTabSz="938121" eaLnBrk="0" fontAlgn="base" hangingPunct="0">
              <a:spcBef>
                <a:spcPct val="30000"/>
              </a:spcBef>
              <a:spcAft>
                <a:spcPct val="0"/>
              </a:spcAft>
              <a:defRPr sz="1200">
                <a:solidFill>
                  <a:schemeClr val="tx1"/>
                </a:solidFill>
                <a:latin typeface="Arial" pitchFamily="34" charset="0"/>
              </a:defRPr>
            </a:lvl6pPr>
            <a:lvl7pPr marL="2971509" indent="-228578" defTabSz="938121" eaLnBrk="0" fontAlgn="base" hangingPunct="0">
              <a:spcBef>
                <a:spcPct val="30000"/>
              </a:spcBef>
              <a:spcAft>
                <a:spcPct val="0"/>
              </a:spcAft>
              <a:defRPr sz="1200">
                <a:solidFill>
                  <a:schemeClr val="tx1"/>
                </a:solidFill>
                <a:latin typeface="Arial" pitchFamily="34" charset="0"/>
              </a:defRPr>
            </a:lvl7pPr>
            <a:lvl8pPr marL="3428664" indent="-228578" defTabSz="938121" eaLnBrk="0" fontAlgn="base" hangingPunct="0">
              <a:spcBef>
                <a:spcPct val="30000"/>
              </a:spcBef>
              <a:spcAft>
                <a:spcPct val="0"/>
              </a:spcAft>
              <a:defRPr sz="1200">
                <a:solidFill>
                  <a:schemeClr val="tx1"/>
                </a:solidFill>
                <a:latin typeface="Arial" pitchFamily="34" charset="0"/>
              </a:defRPr>
            </a:lvl8pPr>
            <a:lvl9pPr marL="3885819" indent="-228578" defTabSz="938121" eaLnBrk="0" fontAlgn="base" hangingPunct="0">
              <a:spcBef>
                <a:spcPct val="30000"/>
              </a:spcBef>
              <a:spcAft>
                <a:spcPct val="0"/>
              </a:spcAft>
              <a:defRPr sz="1200">
                <a:solidFill>
                  <a:schemeClr val="tx1"/>
                </a:solidFill>
                <a:latin typeface="Arial" pitchFamily="34" charset="0"/>
              </a:defRPr>
            </a:lvl9pPr>
          </a:lstStyle>
          <a:p>
            <a:fld id="{CD94A4C6-A0EF-4C09-9D51-152ED79504A7}" type="slidenum">
              <a:rPr lang="pt-BR" altLang="pt-BR" smtClean="0"/>
              <a:pPr/>
              <a:t>49</a:t>
            </a:fld>
            <a:endParaRPr lang="pt-BR" altLang="pt-BR" dirty="0"/>
          </a:p>
        </p:txBody>
      </p:sp>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Tree>
    <p:extLst>
      <p:ext uri="{BB962C8B-B14F-4D97-AF65-F5344CB8AC3E}">
        <p14:creationId xmlns:p14="http://schemas.microsoft.com/office/powerpoint/2010/main" val="2015574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50</a:t>
            </a:fld>
            <a:endParaRPr lang="pt-BR" dirty="0"/>
          </a:p>
        </p:txBody>
      </p:sp>
    </p:spTree>
    <p:extLst>
      <p:ext uri="{BB962C8B-B14F-4D97-AF65-F5344CB8AC3E}">
        <p14:creationId xmlns:p14="http://schemas.microsoft.com/office/powerpoint/2010/main" val="7346745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51</a:t>
            </a:fld>
            <a:endParaRPr lang="pt-BR" dirty="0"/>
          </a:p>
        </p:txBody>
      </p:sp>
    </p:spTree>
    <p:extLst>
      <p:ext uri="{BB962C8B-B14F-4D97-AF65-F5344CB8AC3E}">
        <p14:creationId xmlns:p14="http://schemas.microsoft.com/office/powerpoint/2010/main" val="256544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7</a:t>
            </a:fld>
            <a:endParaRPr lang="pt-BR" dirty="0"/>
          </a:p>
        </p:txBody>
      </p:sp>
    </p:spTree>
    <p:extLst>
      <p:ext uri="{BB962C8B-B14F-4D97-AF65-F5344CB8AC3E}">
        <p14:creationId xmlns:p14="http://schemas.microsoft.com/office/powerpoint/2010/main" val="34814348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52</a:t>
            </a:fld>
            <a:endParaRPr lang="pt-BR" dirty="0"/>
          </a:p>
        </p:txBody>
      </p:sp>
    </p:spTree>
    <p:extLst>
      <p:ext uri="{BB962C8B-B14F-4D97-AF65-F5344CB8AC3E}">
        <p14:creationId xmlns:p14="http://schemas.microsoft.com/office/powerpoint/2010/main" val="877193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53</a:t>
            </a:fld>
            <a:endParaRPr lang="pt-BR" dirty="0"/>
          </a:p>
        </p:txBody>
      </p:sp>
    </p:spTree>
    <p:extLst>
      <p:ext uri="{BB962C8B-B14F-4D97-AF65-F5344CB8AC3E}">
        <p14:creationId xmlns:p14="http://schemas.microsoft.com/office/powerpoint/2010/main" val="21221754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54</a:t>
            </a:fld>
            <a:endParaRPr lang="pt-BR" dirty="0"/>
          </a:p>
        </p:txBody>
      </p:sp>
    </p:spTree>
    <p:extLst>
      <p:ext uri="{BB962C8B-B14F-4D97-AF65-F5344CB8AC3E}">
        <p14:creationId xmlns:p14="http://schemas.microsoft.com/office/powerpoint/2010/main" val="42503439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55</a:t>
            </a:fld>
            <a:endParaRPr lang="pt-BR" dirty="0"/>
          </a:p>
        </p:txBody>
      </p:sp>
    </p:spTree>
    <p:extLst>
      <p:ext uri="{BB962C8B-B14F-4D97-AF65-F5344CB8AC3E}">
        <p14:creationId xmlns:p14="http://schemas.microsoft.com/office/powerpoint/2010/main" val="13872322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56</a:t>
            </a:fld>
            <a:endParaRPr lang="pt-BR" dirty="0"/>
          </a:p>
        </p:txBody>
      </p:sp>
    </p:spTree>
    <p:extLst>
      <p:ext uri="{BB962C8B-B14F-4D97-AF65-F5344CB8AC3E}">
        <p14:creationId xmlns:p14="http://schemas.microsoft.com/office/powerpoint/2010/main" val="4199751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57</a:t>
            </a:fld>
            <a:endParaRPr lang="pt-BR" dirty="0"/>
          </a:p>
        </p:txBody>
      </p:sp>
      <p:sp>
        <p:nvSpPr>
          <p:cNvPr id="6" name="Retângulo 5"/>
          <p:cNvSpPr/>
          <p:nvPr/>
        </p:nvSpPr>
        <p:spPr>
          <a:xfrm>
            <a:off x="381298" y="5261322"/>
            <a:ext cx="640871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Imagem de Slide 1"/>
          <p:cNvSpPr>
            <a:spLocks noGrp="1" noRot="1" noChangeAspect="1"/>
          </p:cNvSpPr>
          <p:nvPr>
            <p:ph type="sldImg"/>
          </p:nvPr>
        </p:nvSpPr>
        <p:spPr>
          <a:xfrm>
            <a:off x="579438" y="2889250"/>
            <a:ext cx="5940425" cy="4456113"/>
          </a:xfrm>
        </p:spPr>
      </p:sp>
    </p:spTree>
    <p:extLst>
      <p:ext uri="{BB962C8B-B14F-4D97-AF65-F5344CB8AC3E}">
        <p14:creationId xmlns:p14="http://schemas.microsoft.com/office/powerpoint/2010/main" val="9623013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58</a:t>
            </a:fld>
            <a:endParaRPr lang="pt-BR" dirty="0"/>
          </a:p>
        </p:txBody>
      </p:sp>
    </p:spTree>
    <p:extLst>
      <p:ext uri="{BB962C8B-B14F-4D97-AF65-F5344CB8AC3E}">
        <p14:creationId xmlns:p14="http://schemas.microsoft.com/office/powerpoint/2010/main" val="37697548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59</a:t>
            </a:fld>
            <a:endParaRPr lang="pt-BR" dirty="0"/>
          </a:p>
        </p:txBody>
      </p:sp>
    </p:spTree>
    <p:extLst>
      <p:ext uri="{BB962C8B-B14F-4D97-AF65-F5344CB8AC3E}">
        <p14:creationId xmlns:p14="http://schemas.microsoft.com/office/powerpoint/2010/main" val="18319887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60</a:t>
            </a:fld>
            <a:endParaRPr lang="pt-BR" dirty="0"/>
          </a:p>
        </p:txBody>
      </p:sp>
    </p:spTree>
    <p:extLst>
      <p:ext uri="{BB962C8B-B14F-4D97-AF65-F5344CB8AC3E}">
        <p14:creationId xmlns:p14="http://schemas.microsoft.com/office/powerpoint/2010/main" val="35403248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61</a:t>
            </a:fld>
            <a:endParaRPr lang="pt-BR" dirty="0"/>
          </a:p>
        </p:txBody>
      </p:sp>
    </p:spTree>
    <p:extLst>
      <p:ext uri="{BB962C8B-B14F-4D97-AF65-F5344CB8AC3E}">
        <p14:creationId xmlns:p14="http://schemas.microsoft.com/office/powerpoint/2010/main" val="3892476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8</a:t>
            </a:fld>
            <a:endParaRPr lang="pt-BR" dirty="0"/>
          </a:p>
        </p:txBody>
      </p:sp>
    </p:spTree>
    <p:extLst>
      <p:ext uri="{BB962C8B-B14F-4D97-AF65-F5344CB8AC3E}">
        <p14:creationId xmlns:p14="http://schemas.microsoft.com/office/powerpoint/2010/main" val="3476116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62</a:t>
            </a:fld>
            <a:endParaRPr lang="pt-BR" dirty="0"/>
          </a:p>
        </p:txBody>
      </p:sp>
    </p:spTree>
    <p:extLst>
      <p:ext uri="{BB962C8B-B14F-4D97-AF65-F5344CB8AC3E}">
        <p14:creationId xmlns:p14="http://schemas.microsoft.com/office/powerpoint/2010/main" val="16378770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63</a:t>
            </a:fld>
            <a:endParaRPr lang="pt-BR" dirty="0"/>
          </a:p>
        </p:txBody>
      </p:sp>
    </p:spTree>
    <p:extLst>
      <p:ext uri="{BB962C8B-B14F-4D97-AF65-F5344CB8AC3E}">
        <p14:creationId xmlns:p14="http://schemas.microsoft.com/office/powerpoint/2010/main" val="24608990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64</a:t>
            </a:fld>
            <a:endParaRPr lang="pt-BR" dirty="0"/>
          </a:p>
        </p:txBody>
      </p:sp>
    </p:spTree>
    <p:extLst>
      <p:ext uri="{BB962C8B-B14F-4D97-AF65-F5344CB8AC3E}">
        <p14:creationId xmlns:p14="http://schemas.microsoft.com/office/powerpoint/2010/main" val="36064808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65</a:t>
            </a:fld>
            <a:endParaRPr lang="pt-BR" dirty="0"/>
          </a:p>
        </p:txBody>
      </p:sp>
    </p:spTree>
    <p:extLst>
      <p:ext uri="{BB962C8B-B14F-4D97-AF65-F5344CB8AC3E}">
        <p14:creationId xmlns:p14="http://schemas.microsoft.com/office/powerpoint/2010/main" val="29471359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66</a:t>
            </a:fld>
            <a:endParaRPr lang="pt-BR" dirty="0"/>
          </a:p>
        </p:txBody>
      </p:sp>
    </p:spTree>
    <p:extLst>
      <p:ext uri="{BB962C8B-B14F-4D97-AF65-F5344CB8AC3E}">
        <p14:creationId xmlns:p14="http://schemas.microsoft.com/office/powerpoint/2010/main" val="11748656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67</a:t>
            </a:fld>
            <a:endParaRPr lang="pt-BR" dirty="0"/>
          </a:p>
        </p:txBody>
      </p:sp>
    </p:spTree>
    <p:extLst>
      <p:ext uri="{BB962C8B-B14F-4D97-AF65-F5344CB8AC3E}">
        <p14:creationId xmlns:p14="http://schemas.microsoft.com/office/powerpoint/2010/main" val="39025332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68</a:t>
            </a:fld>
            <a:endParaRPr lang="pt-BR" dirty="0"/>
          </a:p>
        </p:txBody>
      </p:sp>
    </p:spTree>
    <p:extLst>
      <p:ext uri="{BB962C8B-B14F-4D97-AF65-F5344CB8AC3E}">
        <p14:creationId xmlns:p14="http://schemas.microsoft.com/office/powerpoint/2010/main" val="32491032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69</a:t>
            </a:fld>
            <a:endParaRPr lang="pt-BR" dirty="0"/>
          </a:p>
        </p:txBody>
      </p:sp>
    </p:spTree>
    <p:extLst>
      <p:ext uri="{BB962C8B-B14F-4D97-AF65-F5344CB8AC3E}">
        <p14:creationId xmlns:p14="http://schemas.microsoft.com/office/powerpoint/2010/main" val="16240353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70</a:t>
            </a:fld>
            <a:endParaRPr lang="pt-BR" dirty="0"/>
          </a:p>
        </p:txBody>
      </p:sp>
      <p:sp>
        <p:nvSpPr>
          <p:cNvPr id="5" name="Retângulo 4"/>
          <p:cNvSpPr/>
          <p:nvPr/>
        </p:nvSpPr>
        <p:spPr>
          <a:xfrm>
            <a:off x="381298" y="5261322"/>
            <a:ext cx="640871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Imagem de Slide 1"/>
          <p:cNvSpPr>
            <a:spLocks noGrp="1" noRot="1" noChangeAspect="1"/>
          </p:cNvSpPr>
          <p:nvPr>
            <p:ph type="sldImg"/>
          </p:nvPr>
        </p:nvSpPr>
        <p:spPr>
          <a:xfrm>
            <a:off x="579438" y="2889250"/>
            <a:ext cx="5940425" cy="4456113"/>
          </a:xfrm>
        </p:spPr>
      </p:sp>
    </p:spTree>
    <p:extLst>
      <p:ext uri="{BB962C8B-B14F-4D97-AF65-F5344CB8AC3E}">
        <p14:creationId xmlns:p14="http://schemas.microsoft.com/office/powerpoint/2010/main" val="17301317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71</a:t>
            </a:fld>
            <a:endParaRPr lang="pt-BR" dirty="0"/>
          </a:p>
        </p:txBody>
      </p:sp>
      <p:sp>
        <p:nvSpPr>
          <p:cNvPr id="5" name="Retângulo 4"/>
          <p:cNvSpPr/>
          <p:nvPr/>
        </p:nvSpPr>
        <p:spPr>
          <a:xfrm>
            <a:off x="381298" y="5261322"/>
            <a:ext cx="640871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Imagem de Slide 1"/>
          <p:cNvSpPr>
            <a:spLocks noGrp="1" noRot="1" noChangeAspect="1"/>
          </p:cNvSpPr>
          <p:nvPr>
            <p:ph type="sldImg"/>
          </p:nvPr>
        </p:nvSpPr>
        <p:spPr>
          <a:xfrm>
            <a:off x="579438" y="2889250"/>
            <a:ext cx="5940425" cy="4456113"/>
          </a:xfrm>
        </p:spPr>
      </p:sp>
    </p:spTree>
    <p:extLst>
      <p:ext uri="{BB962C8B-B14F-4D97-AF65-F5344CB8AC3E}">
        <p14:creationId xmlns:p14="http://schemas.microsoft.com/office/powerpoint/2010/main" val="52709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9</a:t>
            </a:fld>
            <a:endParaRPr lang="pt-BR" dirty="0"/>
          </a:p>
        </p:txBody>
      </p:sp>
      <p:sp>
        <p:nvSpPr>
          <p:cNvPr id="5" name="Retângulo 4"/>
          <p:cNvSpPr/>
          <p:nvPr/>
        </p:nvSpPr>
        <p:spPr>
          <a:xfrm>
            <a:off x="381298" y="5261322"/>
            <a:ext cx="640871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Imagem de Slide 1"/>
          <p:cNvSpPr>
            <a:spLocks noGrp="1" noRot="1" noChangeAspect="1"/>
          </p:cNvSpPr>
          <p:nvPr>
            <p:ph type="sldImg"/>
          </p:nvPr>
        </p:nvSpPr>
        <p:spPr>
          <a:xfrm>
            <a:off x="579438" y="2889250"/>
            <a:ext cx="5940425" cy="4456113"/>
          </a:xfrm>
        </p:spPr>
      </p:sp>
    </p:spTree>
    <p:extLst>
      <p:ext uri="{BB962C8B-B14F-4D97-AF65-F5344CB8AC3E}">
        <p14:creationId xmlns:p14="http://schemas.microsoft.com/office/powerpoint/2010/main" val="2264848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72</a:t>
            </a:fld>
            <a:endParaRPr lang="pt-BR" dirty="0"/>
          </a:p>
        </p:txBody>
      </p:sp>
    </p:spTree>
    <p:extLst>
      <p:ext uri="{BB962C8B-B14F-4D97-AF65-F5344CB8AC3E}">
        <p14:creationId xmlns:p14="http://schemas.microsoft.com/office/powerpoint/2010/main" val="7597738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73</a:t>
            </a:fld>
            <a:endParaRPr lang="pt-BR" dirty="0"/>
          </a:p>
        </p:txBody>
      </p:sp>
    </p:spTree>
    <p:extLst>
      <p:ext uri="{BB962C8B-B14F-4D97-AF65-F5344CB8AC3E}">
        <p14:creationId xmlns:p14="http://schemas.microsoft.com/office/powerpoint/2010/main" val="20617623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74</a:t>
            </a:fld>
            <a:endParaRPr lang="pt-BR" dirty="0"/>
          </a:p>
        </p:txBody>
      </p:sp>
    </p:spTree>
    <p:extLst>
      <p:ext uri="{BB962C8B-B14F-4D97-AF65-F5344CB8AC3E}">
        <p14:creationId xmlns:p14="http://schemas.microsoft.com/office/powerpoint/2010/main" val="13056707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75</a:t>
            </a:fld>
            <a:endParaRPr lang="pt-BR" dirty="0"/>
          </a:p>
        </p:txBody>
      </p:sp>
      <p:sp>
        <p:nvSpPr>
          <p:cNvPr id="5" name="Retângulo 4"/>
          <p:cNvSpPr/>
          <p:nvPr/>
        </p:nvSpPr>
        <p:spPr>
          <a:xfrm>
            <a:off x="381298" y="5261322"/>
            <a:ext cx="640871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Imagem de Slide 1"/>
          <p:cNvSpPr>
            <a:spLocks noGrp="1" noRot="1" noChangeAspect="1"/>
          </p:cNvSpPr>
          <p:nvPr>
            <p:ph type="sldImg"/>
          </p:nvPr>
        </p:nvSpPr>
        <p:spPr>
          <a:xfrm>
            <a:off x="579438" y="2889250"/>
            <a:ext cx="5940425" cy="4456113"/>
          </a:xfrm>
        </p:spPr>
      </p:sp>
    </p:spTree>
    <p:extLst>
      <p:ext uri="{BB962C8B-B14F-4D97-AF65-F5344CB8AC3E}">
        <p14:creationId xmlns:p14="http://schemas.microsoft.com/office/powerpoint/2010/main" val="28907932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76</a:t>
            </a:fld>
            <a:endParaRPr lang="pt-BR" dirty="0"/>
          </a:p>
        </p:txBody>
      </p:sp>
    </p:spTree>
    <p:extLst>
      <p:ext uri="{BB962C8B-B14F-4D97-AF65-F5344CB8AC3E}">
        <p14:creationId xmlns:p14="http://schemas.microsoft.com/office/powerpoint/2010/main" val="13184933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77</a:t>
            </a:fld>
            <a:endParaRPr lang="pt-BR" dirty="0"/>
          </a:p>
        </p:txBody>
      </p:sp>
    </p:spTree>
    <p:extLst>
      <p:ext uri="{BB962C8B-B14F-4D97-AF65-F5344CB8AC3E}">
        <p14:creationId xmlns:p14="http://schemas.microsoft.com/office/powerpoint/2010/main" val="42590078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78</a:t>
            </a:fld>
            <a:endParaRPr lang="pt-BR" dirty="0"/>
          </a:p>
        </p:txBody>
      </p:sp>
    </p:spTree>
    <p:extLst>
      <p:ext uri="{BB962C8B-B14F-4D97-AF65-F5344CB8AC3E}">
        <p14:creationId xmlns:p14="http://schemas.microsoft.com/office/powerpoint/2010/main" val="25940677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79</a:t>
            </a:fld>
            <a:endParaRPr lang="pt-BR" dirty="0"/>
          </a:p>
        </p:txBody>
      </p:sp>
    </p:spTree>
    <p:extLst>
      <p:ext uri="{BB962C8B-B14F-4D97-AF65-F5344CB8AC3E}">
        <p14:creationId xmlns:p14="http://schemas.microsoft.com/office/powerpoint/2010/main" val="31569439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80</a:t>
            </a:fld>
            <a:endParaRPr lang="pt-BR" dirty="0"/>
          </a:p>
        </p:txBody>
      </p:sp>
      <p:sp>
        <p:nvSpPr>
          <p:cNvPr id="5" name="Retângulo 4"/>
          <p:cNvSpPr/>
          <p:nvPr/>
        </p:nvSpPr>
        <p:spPr>
          <a:xfrm>
            <a:off x="381298" y="5261322"/>
            <a:ext cx="640871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Imagem de Slide 1"/>
          <p:cNvSpPr>
            <a:spLocks noGrp="1" noRot="1" noChangeAspect="1"/>
          </p:cNvSpPr>
          <p:nvPr>
            <p:ph type="sldImg"/>
          </p:nvPr>
        </p:nvSpPr>
        <p:spPr>
          <a:xfrm>
            <a:off x="579438" y="2889250"/>
            <a:ext cx="5940425" cy="4456113"/>
          </a:xfrm>
        </p:spPr>
      </p:sp>
    </p:spTree>
    <p:extLst>
      <p:ext uri="{BB962C8B-B14F-4D97-AF65-F5344CB8AC3E}">
        <p14:creationId xmlns:p14="http://schemas.microsoft.com/office/powerpoint/2010/main" val="20035872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81</a:t>
            </a:fld>
            <a:endParaRPr lang="pt-BR" dirty="0"/>
          </a:p>
        </p:txBody>
      </p:sp>
    </p:spTree>
    <p:extLst>
      <p:ext uri="{BB962C8B-B14F-4D97-AF65-F5344CB8AC3E}">
        <p14:creationId xmlns:p14="http://schemas.microsoft.com/office/powerpoint/2010/main" val="17194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10</a:t>
            </a:fld>
            <a:endParaRPr lang="pt-BR" dirty="0"/>
          </a:p>
        </p:txBody>
      </p:sp>
      <p:sp>
        <p:nvSpPr>
          <p:cNvPr id="5" name="Retângulo 4"/>
          <p:cNvSpPr/>
          <p:nvPr/>
        </p:nvSpPr>
        <p:spPr>
          <a:xfrm>
            <a:off x="381298" y="5261322"/>
            <a:ext cx="640871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Imagem de Slide 1"/>
          <p:cNvSpPr>
            <a:spLocks noGrp="1" noRot="1" noChangeAspect="1"/>
          </p:cNvSpPr>
          <p:nvPr>
            <p:ph type="sldImg"/>
          </p:nvPr>
        </p:nvSpPr>
        <p:spPr>
          <a:xfrm>
            <a:off x="579438" y="2889250"/>
            <a:ext cx="5940425" cy="4456113"/>
          </a:xfrm>
        </p:spPr>
      </p:sp>
    </p:spTree>
    <p:extLst>
      <p:ext uri="{BB962C8B-B14F-4D97-AF65-F5344CB8AC3E}">
        <p14:creationId xmlns:p14="http://schemas.microsoft.com/office/powerpoint/2010/main" val="21792594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82</a:t>
            </a:fld>
            <a:endParaRPr lang="pt-BR" dirty="0"/>
          </a:p>
        </p:txBody>
      </p:sp>
    </p:spTree>
    <p:extLst>
      <p:ext uri="{BB962C8B-B14F-4D97-AF65-F5344CB8AC3E}">
        <p14:creationId xmlns:p14="http://schemas.microsoft.com/office/powerpoint/2010/main" val="6671782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83</a:t>
            </a:fld>
            <a:endParaRPr lang="pt-BR" dirty="0"/>
          </a:p>
        </p:txBody>
      </p:sp>
    </p:spTree>
    <p:extLst>
      <p:ext uri="{BB962C8B-B14F-4D97-AF65-F5344CB8AC3E}">
        <p14:creationId xmlns:p14="http://schemas.microsoft.com/office/powerpoint/2010/main" val="3904477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84</a:t>
            </a:fld>
            <a:endParaRPr lang="pt-BR" dirty="0"/>
          </a:p>
        </p:txBody>
      </p:sp>
      <p:sp>
        <p:nvSpPr>
          <p:cNvPr id="5" name="Retângulo 4"/>
          <p:cNvSpPr/>
          <p:nvPr/>
        </p:nvSpPr>
        <p:spPr>
          <a:xfrm>
            <a:off x="381298" y="5261322"/>
            <a:ext cx="640871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Imagem de Slide 1"/>
          <p:cNvSpPr>
            <a:spLocks noGrp="1" noRot="1" noChangeAspect="1"/>
          </p:cNvSpPr>
          <p:nvPr>
            <p:ph type="sldImg"/>
          </p:nvPr>
        </p:nvSpPr>
        <p:spPr>
          <a:xfrm>
            <a:off x="579438" y="2889250"/>
            <a:ext cx="5940425" cy="4456113"/>
          </a:xfrm>
        </p:spPr>
      </p:sp>
    </p:spTree>
    <p:extLst>
      <p:ext uri="{BB962C8B-B14F-4D97-AF65-F5344CB8AC3E}">
        <p14:creationId xmlns:p14="http://schemas.microsoft.com/office/powerpoint/2010/main" val="16548925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85</a:t>
            </a:fld>
            <a:endParaRPr lang="pt-BR" dirty="0"/>
          </a:p>
        </p:txBody>
      </p:sp>
    </p:spTree>
    <p:extLst>
      <p:ext uri="{BB962C8B-B14F-4D97-AF65-F5344CB8AC3E}">
        <p14:creationId xmlns:p14="http://schemas.microsoft.com/office/powerpoint/2010/main" val="17593389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86</a:t>
            </a:fld>
            <a:endParaRPr lang="pt-BR" dirty="0"/>
          </a:p>
        </p:txBody>
      </p:sp>
    </p:spTree>
    <p:extLst>
      <p:ext uri="{BB962C8B-B14F-4D97-AF65-F5344CB8AC3E}">
        <p14:creationId xmlns:p14="http://schemas.microsoft.com/office/powerpoint/2010/main" val="18580925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87</a:t>
            </a:fld>
            <a:endParaRPr lang="pt-BR" dirty="0"/>
          </a:p>
        </p:txBody>
      </p:sp>
    </p:spTree>
    <p:extLst>
      <p:ext uri="{BB962C8B-B14F-4D97-AF65-F5344CB8AC3E}">
        <p14:creationId xmlns:p14="http://schemas.microsoft.com/office/powerpoint/2010/main" val="26409077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88</a:t>
            </a:fld>
            <a:endParaRPr lang="pt-BR" dirty="0"/>
          </a:p>
        </p:txBody>
      </p:sp>
    </p:spTree>
    <p:extLst>
      <p:ext uri="{BB962C8B-B14F-4D97-AF65-F5344CB8AC3E}">
        <p14:creationId xmlns:p14="http://schemas.microsoft.com/office/powerpoint/2010/main" val="243724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89</a:t>
            </a:fld>
            <a:endParaRPr lang="pt-BR" dirty="0"/>
          </a:p>
        </p:txBody>
      </p:sp>
      <p:sp>
        <p:nvSpPr>
          <p:cNvPr id="5" name="Retângulo 4"/>
          <p:cNvSpPr/>
          <p:nvPr/>
        </p:nvSpPr>
        <p:spPr>
          <a:xfrm>
            <a:off x="381298" y="5261322"/>
            <a:ext cx="640871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Imagem de Slide 1"/>
          <p:cNvSpPr>
            <a:spLocks noGrp="1" noRot="1" noChangeAspect="1"/>
          </p:cNvSpPr>
          <p:nvPr>
            <p:ph type="sldImg"/>
          </p:nvPr>
        </p:nvSpPr>
        <p:spPr>
          <a:xfrm>
            <a:off x="579438" y="2889250"/>
            <a:ext cx="5940425" cy="4456113"/>
          </a:xfrm>
        </p:spPr>
      </p:sp>
    </p:spTree>
    <p:extLst>
      <p:ext uri="{BB962C8B-B14F-4D97-AF65-F5344CB8AC3E}">
        <p14:creationId xmlns:p14="http://schemas.microsoft.com/office/powerpoint/2010/main" val="38519885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90</a:t>
            </a:fld>
            <a:endParaRPr lang="pt-BR" dirty="0"/>
          </a:p>
        </p:txBody>
      </p:sp>
    </p:spTree>
    <p:extLst>
      <p:ext uri="{BB962C8B-B14F-4D97-AF65-F5344CB8AC3E}">
        <p14:creationId xmlns:p14="http://schemas.microsoft.com/office/powerpoint/2010/main" val="11159952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91</a:t>
            </a:fld>
            <a:endParaRPr lang="pt-BR" dirty="0"/>
          </a:p>
        </p:txBody>
      </p:sp>
    </p:spTree>
    <p:extLst>
      <p:ext uri="{BB962C8B-B14F-4D97-AF65-F5344CB8AC3E}">
        <p14:creationId xmlns:p14="http://schemas.microsoft.com/office/powerpoint/2010/main" val="3005976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11</a:t>
            </a:fld>
            <a:endParaRPr lang="pt-BR" dirty="0"/>
          </a:p>
        </p:txBody>
      </p:sp>
    </p:spTree>
    <p:extLst>
      <p:ext uri="{BB962C8B-B14F-4D97-AF65-F5344CB8AC3E}">
        <p14:creationId xmlns:p14="http://schemas.microsoft.com/office/powerpoint/2010/main" val="3018238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92</a:t>
            </a:fld>
            <a:endParaRPr lang="pt-BR" dirty="0"/>
          </a:p>
        </p:txBody>
      </p:sp>
    </p:spTree>
    <p:extLst>
      <p:ext uri="{BB962C8B-B14F-4D97-AF65-F5344CB8AC3E}">
        <p14:creationId xmlns:p14="http://schemas.microsoft.com/office/powerpoint/2010/main" val="10332869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93</a:t>
            </a:fld>
            <a:endParaRPr lang="pt-BR" dirty="0"/>
          </a:p>
        </p:txBody>
      </p:sp>
    </p:spTree>
    <p:extLst>
      <p:ext uri="{BB962C8B-B14F-4D97-AF65-F5344CB8AC3E}">
        <p14:creationId xmlns:p14="http://schemas.microsoft.com/office/powerpoint/2010/main" val="2256384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94</a:t>
            </a:fld>
            <a:endParaRPr lang="pt-BR" dirty="0"/>
          </a:p>
        </p:txBody>
      </p:sp>
    </p:spTree>
    <p:extLst>
      <p:ext uri="{BB962C8B-B14F-4D97-AF65-F5344CB8AC3E}">
        <p14:creationId xmlns:p14="http://schemas.microsoft.com/office/powerpoint/2010/main" val="42406081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95</a:t>
            </a:fld>
            <a:endParaRPr lang="pt-BR" dirty="0"/>
          </a:p>
        </p:txBody>
      </p:sp>
    </p:spTree>
    <p:extLst>
      <p:ext uri="{BB962C8B-B14F-4D97-AF65-F5344CB8AC3E}">
        <p14:creationId xmlns:p14="http://schemas.microsoft.com/office/powerpoint/2010/main" val="8719050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96</a:t>
            </a:fld>
            <a:endParaRPr lang="pt-BR" dirty="0"/>
          </a:p>
        </p:txBody>
      </p:sp>
    </p:spTree>
    <p:extLst>
      <p:ext uri="{BB962C8B-B14F-4D97-AF65-F5344CB8AC3E}">
        <p14:creationId xmlns:p14="http://schemas.microsoft.com/office/powerpoint/2010/main" val="16460653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97</a:t>
            </a:fld>
            <a:endParaRPr lang="pt-BR" dirty="0"/>
          </a:p>
        </p:txBody>
      </p:sp>
    </p:spTree>
    <p:extLst>
      <p:ext uri="{BB962C8B-B14F-4D97-AF65-F5344CB8AC3E}">
        <p14:creationId xmlns:p14="http://schemas.microsoft.com/office/powerpoint/2010/main" val="30628060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98</a:t>
            </a:fld>
            <a:endParaRPr lang="pt-BR" dirty="0"/>
          </a:p>
        </p:txBody>
      </p:sp>
    </p:spTree>
    <p:extLst>
      <p:ext uri="{BB962C8B-B14F-4D97-AF65-F5344CB8AC3E}">
        <p14:creationId xmlns:p14="http://schemas.microsoft.com/office/powerpoint/2010/main" val="16574881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99</a:t>
            </a:fld>
            <a:endParaRPr lang="pt-BR" dirty="0"/>
          </a:p>
        </p:txBody>
      </p:sp>
    </p:spTree>
    <p:extLst>
      <p:ext uri="{BB962C8B-B14F-4D97-AF65-F5344CB8AC3E}">
        <p14:creationId xmlns:p14="http://schemas.microsoft.com/office/powerpoint/2010/main" val="73792411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79438" y="436563"/>
            <a:ext cx="5940425" cy="4454525"/>
          </a:xfrm>
        </p:spPr>
      </p:sp>
      <p:sp>
        <p:nvSpPr>
          <p:cNvPr id="3" name="Espaço Reservado para Anotações 2"/>
          <p:cNvSpPr>
            <a:spLocks noGrp="1"/>
          </p:cNvSpPr>
          <p:nvPr>
            <p:ph type="body" idx="1"/>
          </p:nvPr>
        </p:nvSpPr>
        <p:spPr>
          <a:xfrm>
            <a:off x="709613" y="4860925"/>
            <a:ext cx="5680075" cy="4605338"/>
          </a:xfrm>
          <a:prstGeom prst="rect">
            <a:avLst/>
          </a:prstGeom>
        </p:spPr>
        <p:txBody>
          <a:bodyPr/>
          <a:lstStyle/>
          <a:p>
            <a:endParaRPr lang="pt-BR" dirty="0"/>
          </a:p>
        </p:txBody>
      </p:sp>
      <p:sp>
        <p:nvSpPr>
          <p:cNvPr id="4" name="Espaço Reservado para Número de Slide 3"/>
          <p:cNvSpPr>
            <a:spLocks noGrp="1"/>
          </p:cNvSpPr>
          <p:nvPr>
            <p:ph type="sldNum" sz="quarter" idx="10"/>
          </p:nvPr>
        </p:nvSpPr>
        <p:spPr/>
        <p:txBody>
          <a:bodyPr/>
          <a:lstStyle/>
          <a:p>
            <a:fld id="{9015A3F8-5869-4882-94B6-04D50783E9E8}" type="slidenum">
              <a:rPr lang="pt-BR" smtClean="0"/>
              <a:t>100</a:t>
            </a:fld>
            <a:endParaRPr lang="pt-BR" dirty="0"/>
          </a:p>
        </p:txBody>
      </p:sp>
    </p:spTree>
    <p:extLst>
      <p:ext uri="{BB962C8B-B14F-4D97-AF65-F5344CB8AC3E}">
        <p14:creationId xmlns:p14="http://schemas.microsoft.com/office/powerpoint/2010/main" val="36323077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Imagem de Slide 2"/>
          <p:cNvSpPr>
            <a:spLocks noGrp="1" noRot="1" noChangeAspect="1"/>
          </p:cNvSpPr>
          <p:nvPr>
            <p:ph type="sldImg"/>
          </p:nvPr>
        </p:nvSpPr>
        <p:spPr>
          <a:xfrm>
            <a:off x="579438" y="436563"/>
            <a:ext cx="5940425" cy="4454525"/>
          </a:xfrm>
        </p:spPr>
      </p:sp>
      <p:sp>
        <p:nvSpPr>
          <p:cNvPr id="4" name="Espaço Reservado para Anotações 3"/>
          <p:cNvSpPr>
            <a:spLocks noGrp="1"/>
          </p:cNvSpPr>
          <p:nvPr>
            <p:ph type="body" idx="1"/>
          </p:nvPr>
        </p:nvSpPr>
        <p:spPr>
          <a:xfrm>
            <a:off x="709613" y="4860925"/>
            <a:ext cx="5680075" cy="4605338"/>
          </a:xfrm>
          <a:prstGeom prst="rect">
            <a:avLst/>
          </a:prstGeom>
        </p:spPr>
        <p:txBody>
          <a:bodyPr/>
          <a:lstStyle/>
          <a:p>
            <a:endParaRPr lang="pt-BR" dirty="0"/>
          </a:p>
        </p:txBody>
      </p:sp>
      <p:sp>
        <p:nvSpPr>
          <p:cNvPr id="8" name="Espaço Reservado para Número de Slide 3"/>
          <p:cNvSpPr>
            <a:spLocks noGrp="1"/>
          </p:cNvSpPr>
          <p:nvPr>
            <p:ph type="sldNum" sz="quarter" idx="5"/>
          </p:nvPr>
        </p:nvSpPr>
        <p:spPr>
          <a:xfrm>
            <a:off x="3981698" y="9648307"/>
            <a:ext cx="2971800" cy="457200"/>
          </a:xfrm>
        </p:spPr>
        <p:txBody>
          <a:bodyPr/>
          <a:lstStyle/>
          <a:p>
            <a:fld id="{9015A3F8-5869-4882-94B6-04D50783E9E8}" type="slidenum">
              <a:rPr lang="pt-BR" smtClean="0"/>
              <a:t>101</a:t>
            </a:fld>
            <a:endParaRPr lang="pt-BR" dirty="0"/>
          </a:p>
        </p:txBody>
      </p:sp>
    </p:spTree>
    <p:extLst>
      <p:ext uri="{BB962C8B-B14F-4D97-AF65-F5344CB8AC3E}">
        <p14:creationId xmlns:p14="http://schemas.microsoft.com/office/powerpoint/2010/main" val="235374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abertur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55893" y="1615108"/>
            <a:ext cx="11477643" cy="3096344"/>
          </a:xfrm>
          <a:prstGeom prst="rect">
            <a:avLst/>
          </a:prstGeom>
        </p:spPr>
        <p:txBody>
          <a:bodyPr anchor="ctr"/>
          <a:lstStyle>
            <a:lvl1pPr>
              <a:defRPr sz="6000" b="1">
                <a:solidFill>
                  <a:srgbClr val="69ADE7"/>
                </a:solidFill>
              </a:defRPr>
            </a:lvl1pPr>
          </a:lstStyle>
          <a:p>
            <a:r>
              <a:rPr lang="pt-BR" dirty="0"/>
              <a:t>Nome da Disciplina</a:t>
            </a:r>
          </a:p>
        </p:txBody>
      </p:sp>
      <p:sp>
        <p:nvSpPr>
          <p:cNvPr id="5" name="Espaço Reservado para Texto 4"/>
          <p:cNvSpPr>
            <a:spLocks noGrp="1"/>
          </p:cNvSpPr>
          <p:nvPr>
            <p:ph type="body" sz="quarter" idx="10" hasCustomPrompt="1"/>
          </p:nvPr>
        </p:nvSpPr>
        <p:spPr>
          <a:xfrm>
            <a:off x="855893" y="4999045"/>
            <a:ext cx="11477625" cy="3889375"/>
          </a:xfrm>
          <a:prstGeom prst="rect">
            <a:avLst/>
          </a:prstGeom>
        </p:spPr>
        <p:txBody>
          <a:bodyPr anchor="ctr"/>
          <a:lstStyle>
            <a:lvl1pPr marL="0" indent="0" algn="ctr" rtl="0" eaLnBrk="0" fontAlgn="base" hangingPunct="0">
              <a:spcBef>
                <a:spcPct val="0"/>
              </a:spcBef>
              <a:spcAft>
                <a:spcPct val="0"/>
              </a:spcAft>
              <a:buNone/>
              <a:defRPr lang="pt-BR" sz="4951" b="0" kern="1200" dirty="0" smtClean="0">
                <a:solidFill>
                  <a:srgbClr val="69ADE7"/>
                </a:solidFill>
                <a:latin typeface="+mj-lt"/>
                <a:ea typeface="+mj-ea"/>
                <a:cs typeface="+mj-cs"/>
              </a:defRPr>
            </a:lvl1pPr>
            <a:lvl2pPr algn="ctr" rtl="0" eaLnBrk="0" fontAlgn="base" hangingPunct="0">
              <a:spcBef>
                <a:spcPct val="0"/>
              </a:spcBef>
              <a:spcAft>
                <a:spcPct val="0"/>
              </a:spcAft>
              <a:defRPr lang="pt-BR" sz="4951" b="0" kern="1200" dirty="0" smtClean="0">
                <a:solidFill>
                  <a:srgbClr val="69ADE7"/>
                </a:solidFill>
                <a:latin typeface="+mj-lt"/>
                <a:ea typeface="+mj-ea"/>
                <a:cs typeface="+mj-cs"/>
              </a:defRPr>
            </a:lvl2pPr>
            <a:lvl3pPr algn="ctr" rtl="0" eaLnBrk="0" fontAlgn="base" hangingPunct="0">
              <a:spcBef>
                <a:spcPct val="0"/>
              </a:spcBef>
              <a:spcAft>
                <a:spcPct val="0"/>
              </a:spcAft>
              <a:defRPr lang="pt-BR" sz="4951" b="0" kern="1200" dirty="0" smtClean="0">
                <a:solidFill>
                  <a:srgbClr val="69ADE7"/>
                </a:solidFill>
                <a:latin typeface="+mj-lt"/>
                <a:ea typeface="+mj-ea"/>
                <a:cs typeface="+mj-cs"/>
              </a:defRPr>
            </a:lvl3pPr>
            <a:lvl4pPr algn="ctr" rtl="0" eaLnBrk="0" fontAlgn="base" hangingPunct="0">
              <a:spcBef>
                <a:spcPct val="0"/>
              </a:spcBef>
              <a:spcAft>
                <a:spcPct val="0"/>
              </a:spcAft>
              <a:defRPr lang="pt-BR" sz="4951" b="0" kern="1200" dirty="0" smtClean="0">
                <a:solidFill>
                  <a:srgbClr val="69ADE7"/>
                </a:solidFill>
                <a:latin typeface="+mj-lt"/>
                <a:ea typeface="+mj-ea"/>
                <a:cs typeface="+mj-cs"/>
              </a:defRPr>
            </a:lvl4pPr>
            <a:lvl5pPr algn="ctr" rtl="0" eaLnBrk="0" fontAlgn="base" hangingPunct="0">
              <a:spcBef>
                <a:spcPct val="0"/>
              </a:spcBef>
              <a:spcAft>
                <a:spcPct val="0"/>
              </a:spcAft>
              <a:defRPr lang="pt-BR" sz="4951" b="0" kern="1200" dirty="0">
                <a:solidFill>
                  <a:srgbClr val="69ADE7"/>
                </a:solidFill>
                <a:latin typeface="+mj-lt"/>
                <a:ea typeface="+mj-ea"/>
                <a:cs typeface="+mj-cs"/>
              </a:defRPr>
            </a:lvl5pPr>
          </a:lstStyle>
          <a:p>
            <a:pPr lvl="0"/>
            <a:r>
              <a:rPr lang="pt-BR" dirty="0"/>
              <a:t>Nome do professor</a:t>
            </a:r>
          </a:p>
        </p:txBody>
      </p:sp>
    </p:spTree>
    <p:extLst>
      <p:ext uri="{BB962C8B-B14F-4D97-AF65-F5344CB8AC3E}">
        <p14:creationId xmlns:p14="http://schemas.microsoft.com/office/powerpoint/2010/main" val="153071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1 linha - conteúdo 2 colunas">
    <p:spTree>
      <p:nvGrpSpPr>
        <p:cNvPr id="1" name=""/>
        <p:cNvGrpSpPr/>
        <p:nvPr/>
      </p:nvGrpSpPr>
      <p:grpSpPr>
        <a:xfrm>
          <a:off x="0" y="0"/>
          <a:ext cx="0" cy="0"/>
          <a:chOff x="0" y="0"/>
          <a:chExt cx="0" cy="0"/>
        </a:xfrm>
      </p:grpSpPr>
      <p:sp>
        <p:nvSpPr>
          <p:cNvPr id="11" name="Espaço Reservado para Texto 2"/>
          <p:cNvSpPr>
            <a:spLocks noGrp="1"/>
          </p:cNvSpPr>
          <p:nvPr>
            <p:ph type="body" sz="quarter" idx="11" hasCustomPrompt="1"/>
          </p:nvPr>
        </p:nvSpPr>
        <p:spPr>
          <a:xfrm>
            <a:off x="532800" y="324001"/>
            <a:ext cx="9360000" cy="648071"/>
          </a:xfrm>
          <a:prstGeom prst="rect">
            <a:avLst/>
          </a:prstGeom>
        </p:spPr>
        <p:txBody>
          <a:bodyPr anchor="ctr">
            <a:noAutofit/>
          </a:bodyPr>
          <a:lstStyle>
            <a:lvl1pPr marL="0" indent="0" algn="l">
              <a:lnSpc>
                <a:spcPct val="100000"/>
              </a:lnSpc>
              <a:spcBef>
                <a:spcPts val="0"/>
              </a:spcBef>
              <a:buClrTx/>
              <a:buSzPct val="100000"/>
              <a:buFont typeface="+mj-lt"/>
              <a:buNone/>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p:txBody>
      </p:sp>
      <p:sp>
        <p:nvSpPr>
          <p:cNvPr id="6" name="Espaço Reservado para Texto 2"/>
          <p:cNvSpPr>
            <a:spLocks noGrp="1"/>
          </p:cNvSpPr>
          <p:nvPr>
            <p:ph type="body" sz="quarter" idx="14"/>
          </p:nvPr>
        </p:nvSpPr>
        <p:spPr>
          <a:xfrm>
            <a:off x="532801" y="1470970"/>
            <a:ext cx="5637251" cy="8281043"/>
          </a:xfrm>
          <a:prstGeom prst="rect">
            <a:avLst/>
          </a:prstGeom>
        </p:spPr>
        <p:txBody>
          <a:bodyPr anchor="t">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a:t>Clique para editar os estilos de texto Mestres</a:t>
            </a:r>
          </a:p>
          <a:p>
            <a:pPr lvl="1"/>
            <a:r>
              <a:rPr lang="pt-BR"/>
              <a:t>Segundo nível</a:t>
            </a:r>
          </a:p>
        </p:txBody>
      </p:sp>
      <p:sp>
        <p:nvSpPr>
          <p:cNvPr id="7" name="Espaço Reservado para Texto 2"/>
          <p:cNvSpPr>
            <a:spLocks noGrp="1"/>
          </p:cNvSpPr>
          <p:nvPr>
            <p:ph type="body" sz="quarter" idx="15"/>
          </p:nvPr>
        </p:nvSpPr>
        <p:spPr>
          <a:xfrm>
            <a:off x="7025496" y="1470970"/>
            <a:ext cx="5637251" cy="8281043"/>
          </a:xfrm>
          <a:prstGeom prst="rect">
            <a:avLst/>
          </a:prstGeom>
        </p:spPr>
        <p:txBody>
          <a:bodyPr anchor="t">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a:t>Clique para editar os estilos de texto Mestres</a:t>
            </a:r>
          </a:p>
          <a:p>
            <a:pPr lvl="1"/>
            <a:r>
              <a:rPr lang="pt-BR"/>
              <a:t>Segundo nível</a:t>
            </a:r>
          </a:p>
        </p:txBody>
      </p:sp>
    </p:spTree>
    <p:extLst>
      <p:ext uri="{BB962C8B-B14F-4D97-AF65-F5344CB8AC3E}">
        <p14:creationId xmlns:p14="http://schemas.microsoft.com/office/powerpoint/2010/main" val="357285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2 linhas - conteúdo 2 colunas">
    <p:spTree>
      <p:nvGrpSpPr>
        <p:cNvPr id="1" name=""/>
        <p:cNvGrpSpPr/>
        <p:nvPr/>
      </p:nvGrpSpPr>
      <p:grpSpPr>
        <a:xfrm>
          <a:off x="0" y="0"/>
          <a:ext cx="0" cy="0"/>
          <a:chOff x="0" y="0"/>
          <a:chExt cx="0" cy="0"/>
        </a:xfrm>
      </p:grpSpPr>
      <p:sp>
        <p:nvSpPr>
          <p:cNvPr id="9" name="Espaço Reservado para Texto 2"/>
          <p:cNvSpPr>
            <a:spLocks noGrp="1"/>
          </p:cNvSpPr>
          <p:nvPr>
            <p:ph type="body" sz="quarter" idx="11" hasCustomPrompt="1"/>
          </p:nvPr>
        </p:nvSpPr>
        <p:spPr>
          <a:xfrm>
            <a:off x="532800" y="324000"/>
            <a:ext cx="9360000" cy="1196400"/>
          </a:xfrm>
          <a:prstGeom prst="rect">
            <a:avLst/>
          </a:prstGeom>
        </p:spPr>
        <p:txBody>
          <a:bodyPr anchor="ctr">
            <a:noAutofit/>
          </a:bodyPr>
          <a:lstStyle>
            <a:lvl1pPr marL="0" marR="0" indent="0" algn="l" defTabSz="1028675" rtl="0" eaLnBrk="0" fontAlgn="base" latinLnBrk="0" hangingPunct="0">
              <a:lnSpc>
                <a:spcPct val="100000"/>
              </a:lnSpc>
              <a:spcBef>
                <a:spcPts val="0"/>
              </a:spcBef>
              <a:spcAft>
                <a:spcPct val="0"/>
              </a:spcAft>
              <a:buClrTx/>
              <a:buSzPct val="100000"/>
              <a:buFont typeface="+mj-lt"/>
              <a:buNone/>
              <a:tabLst/>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a:p>
            <a:r>
              <a:rPr lang="pt-BR" dirty="0"/>
              <a:t>&lt;Título do slide&gt;</a:t>
            </a:r>
          </a:p>
        </p:txBody>
      </p:sp>
      <p:sp>
        <p:nvSpPr>
          <p:cNvPr id="6" name="Espaço Reservado para Texto 2"/>
          <p:cNvSpPr>
            <a:spLocks noGrp="1"/>
          </p:cNvSpPr>
          <p:nvPr>
            <p:ph type="body" sz="quarter" idx="14"/>
          </p:nvPr>
        </p:nvSpPr>
        <p:spPr>
          <a:xfrm>
            <a:off x="532800" y="2019298"/>
            <a:ext cx="5637600" cy="7732714"/>
          </a:xfrm>
          <a:prstGeom prst="rect">
            <a:avLst/>
          </a:prstGeom>
        </p:spPr>
        <p:txBody>
          <a:bodyPr anchor="t">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a:t>Clique para editar os estilos de texto Mestres</a:t>
            </a:r>
          </a:p>
          <a:p>
            <a:pPr lvl="1"/>
            <a:r>
              <a:rPr lang="pt-BR"/>
              <a:t>Segundo nível</a:t>
            </a:r>
          </a:p>
        </p:txBody>
      </p:sp>
      <p:sp>
        <p:nvSpPr>
          <p:cNvPr id="10" name="Espaço Reservado para Texto 2"/>
          <p:cNvSpPr>
            <a:spLocks noGrp="1"/>
          </p:cNvSpPr>
          <p:nvPr>
            <p:ph type="body" sz="quarter" idx="15"/>
          </p:nvPr>
        </p:nvSpPr>
        <p:spPr>
          <a:xfrm>
            <a:off x="6981615" y="2019298"/>
            <a:ext cx="5689358" cy="7732714"/>
          </a:xfrm>
          <a:prstGeom prst="rect">
            <a:avLst/>
          </a:prstGeom>
        </p:spPr>
        <p:txBody>
          <a:bodyPr anchor="t">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a:t>Clique para editar os estilos de texto Mestres</a:t>
            </a:r>
          </a:p>
          <a:p>
            <a:pPr lvl="1"/>
            <a:r>
              <a:rPr lang="pt-BR"/>
              <a:t>Segundo nível</a:t>
            </a:r>
          </a:p>
        </p:txBody>
      </p:sp>
    </p:spTree>
    <p:extLst>
      <p:ext uri="{BB962C8B-B14F-4D97-AF65-F5344CB8AC3E}">
        <p14:creationId xmlns:p14="http://schemas.microsoft.com/office/powerpoint/2010/main" val="1275487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3 linhas - conteúdo 2 colunas">
    <p:spTree>
      <p:nvGrpSpPr>
        <p:cNvPr id="1" name=""/>
        <p:cNvGrpSpPr/>
        <p:nvPr/>
      </p:nvGrpSpPr>
      <p:grpSpPr>
        <a:xfrm>
          <a:off x="0" y="0"/>
          <a:ext cx="0" cy="0"/>
          <a:chOff x="0" y="0"/>
          <a:chExt cx="0" cy="0"/>
        </a:xfrm>
      </p:grpSpPr>
      <p:sp>
        <p:nvSpPr>
          <p:cNvPr id="10" name="Espaço Reservado para Texto 2"/>
          <p:cNvSpPr>
            <a:spLocks noGrp="1"/>
          </p:cNvSpPr>
          <p:nvPr>
            <p:ph type="body" sz="quarter" idx="11" hasCustomPrompt="1"/>
          </p:nvPr>
        </p:nvSpPr>
        <p:spPr>
          <a:xfrm>
            <a:off x="532800" y="324000"/>
            <a:ext cx="9360000" cy="2075052"/>
          </a:xfrm>
          <a:prstGeom prst="rect">
            <a:avLst/>
          </a:prstGeom>
        </p:spPr>
        <p:txBody>
          <a:bodyPr anchor="ctr">
            <a:noAutofit/>
          </a:bodyPr>
          <a:lstStyle>
            <a:lvl1pPr marL="0" marR="0" indent="0" algn="l" defTabSz="1028675" rtl="0" eaLnBrk="0" fontAlgn="base" latinLnBrk="0" hangingPunct="0">
              <a:lnSpc>
                <a:spcPct val="100000"/>
              </a:lnSpc>
              <a:spcBef>
                <a:spcPts val="0"/>
              </a:spcBef>
              <a:spcAft>
                <a:spcPct val="0"/>
              </a:spcAft>
              <a:buClrTx/>
              <a:buSzPct val="100000"/>
              <a:buFont typeface="+mj-lt"/>
              <a:buNone/>
              <a:tabLst/>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a:p>
            <a:r>
              <a:rPr lang="pt-BR" dirty="0"/>
              <a:t>&lt;Título do slide&gt;</a:t>
            </a:r>
          </a:p>
          <a:p>
            <a:r>
              <a:rPr lang="pt-BR" dirty="0"/>
              <a:t>&lt;Título do slide&gt;</a:t>
            </a:r>
          </a:p>
        </p:txBody>
      </p:sp>
      <p:sp>
        <p:nvSpPr>
          <p:cNvPr id="7" name="Espaço Reservado para Texto 2"/>
          <p:cNvSpPr>
            <a:spLocks noGrp="1"/>
          </p:cNvSpPr>
          <p:nvPr>
            <p:ph type="body" sz="quarter" idx="12"/>
          </p:nvPr>
        </p:nvSpPr>
        <p:spPr>
          <a:xfrm>
            <a:off x="532801" y="2897950"/>
            <a:ext cx="5689358" cy="6854062"/>
          </a:xfrm>
          <a:prstGeom prst="rect">
            <a:avLst/>
          </a:prstGeom>
        </p:spPr>
        <p:txBody>
          <a:bodyPr anchor="t">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a:t>Clique para editar os estilos de texto Mestres</a:t>
            </a:r>
          </a:p>
          <a:p>
            <a:pPr lvl="1"/>
            <a:r>
              <a:rPr lang="pt-BR"/>
              <a:t>Segundo nível</a:t>
            </a:r>
          </a:p>
        </p:txBody>
      </p:sp>
      <p:sp>
        <p:nvSpPr>
          <p:cNvPr id="9" name="Espaço Reservado para Texto 2"/>
          <p:cNvSpPr>
            <a:spLocks noGrp="1"/>
          </p:cNvSpPr>
          <p:nvPr>
            <p:ph type="body" sz="quarter" idx="15"/>
          </p:nvPr>
        </p:nvSpPr>
        <p:spPr>
          <a:xfrm>
            <a:off x="6981613" y="2897950"/>
            <a:ext cx="5689358" cy="6854062"/>
          </a:xfrm>
          <a:prstGeom prst="rect">
            <a:avLst/>
          </a:prstGeom>
        </p:spPr>
        <p:txBody>
          <a:bodyPr anchor="t">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a:t>Clique para editar os estilos de texto Mestres</a:t>
            </a:r>
          </a:p>
          <a:p>
            <a:pPr lvl="1"/>
            <a:r>
              <a:rPr lang="pt-BR"/>
              <a:t>Segundo nível</a:t>
            </a:r>
          </a:p>
        </p:txBody>
      </p:sp>
    </p:spTree>
    <p:extLst>
      <p:ext uri="{BB962C8B-B14F-4D97-AF65-F5344CB8AC3E}">
        <p14:creationId xmlns:p14="http://schemas.microsoft.com/office/powerpoint/2010/main" val="26706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1 linha - conteúdo + imagem">
    <p:spTree>
      <p:nvGrpSpPr>
        <p:cNvPr id="1" name=""/>
        <p:cNvGrpSpPr/>
        <p:nvPr/>
      </p:nvGrpSpPr>
      <p:grpSpPr>
        <a:xfrm>
          <a:off x="0" y="0"/>
          <a:ext cx="0" cy="0"/>
          <a:chOff x="0" y="0"/>
          <a:chExt cx="0" cy="0"/>
        </a:xfrm>
      </p:grpSpPr>
      <p:sp>
        <p:nvSpPr>
          <p:cNvPr id="5" name="Espaço Reservado para Imagem 2"/>
          <p:cNvSpPr>
            <a:spLocks noGrp="1"/>
          </p:cNvSpPr>
          <p:nvPr>
            <p:ph type="pic" sz="quarter" idx="13"/>
          </p:nvPr>
        </p:nvSpPr>
        <p:spPr>
          <a:xfrm>
            <a:off x="7357761" y="1470969"/>
            <a:ext cx="5327726" cy="8281606"/>
          </a:xfrm>
          <a:prstGeom prst="rect">
            <a:avLst/>
          </a:prstGeom>
        </p:spPr>
        <p:txBody>
          <a:bodyPr/>
          <a:lstStyle/>
          <a:p>
            <a:r>
              <a:rPr lang="pt-BR"/>
              <a:t>Clique no ícone para adicionar uma imagem</a:t>
            </a:r>
            <a:endParaRPr lang="pt-BR" dirty="0"/>
          </a:p>
        </p:txBody>
      </p:sp>
      <p:sp>
        <p:nvSpPr>
          <p:cNvPr id="9" name="Espaço Reservado para Texto 2"/>
          <p:cNvSpPr>
            <a:spLocks noGrp="1"/>
          </p:cNvSpPr>
          <p:nvPr>
            <p:ph type="body" sz="quarter" idx="14" hasCustomPrompt="1"/>
          </p:nvPr>
        </p:nvSpPr>
        <p:spPr>
          <a:xfrm>
            <a:off x="532801" y="1470969"/>
            <a:ext cx="6069296" cy="8281606"/>
          </a:xfrm>
          <a:prstGeom prst="rect">
            <a:avLst/>
          </a:prstGeom>
        </p:spPr>
        <p:txBody>
          <a:bodyPr anchor="ctr">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dirty="0"/>
              <a:t>Clique para editar o texto mestre</a:t>
            </a:r>
          </a:p>
          <a:p>
            <a:pPr lvl="1"/>
            <a:r>
              <a:rPr lang="pt-BR" dirty="0"/>
              <a:t>Clique para editar o texto mestre</a:t>
            </a:r>
          </a:p>
        </p:txBody>
      </p:sp>
      <p:sp>
        <p:nvSpPr>
          <p:cNvPr id="11" name="Espaço Reservado para Texto 2"/>
          <p:cNvSpPr>
            <a:spLocks noGrp="1"/>
          </p:cNvSpPr>
          <p:nvPr>
            <p:ph type="body" sz="quarter" idx="11" hasCustomPrompt="1"/>
          </p:nvPr>
        </p:nvSpPr>
        <p:spPr>
          <a:xfrm>
            <a:off x="532800" y="324001"/>
            <a:ext cx="9360000" cy="648071"/>
          </a:xfrm>
          <a:prstGeom prst="rect">
            <a:avLst/>
          </a:prstGeom>
        </p:spPr>
        <p:txBody>
          <a:bodyPr anchor="ctr">
            <a:noAutofit/>
          </a:bodyPr>
          <a:lstStyle>
            <a:lvl1pPr marL="0" indent="0" algn="l">
              <a:lnSpc>
                <a:spcPct val="100000"/>
              </a:lnSpc>
              <a:spcBef>
                <a:spcPts val="0"/>
              </a:spcBef>
              <a:buClrTx/>
              <a:buSzPct val="100000"/>
              <a:buFont typeface="+mj-lt"/>
              <a:buNone/>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p:txBody>
      </p:sp>
    </p:spTree>
    <p:extLst>
      <p:ext uri="{BB962C8B-B14F-4D97-AF65-F5344CB8AC3E}">
        <p14:creationId xmlns:p14="http://schemas.microsoft.com/office/powerpoint/2010/main" val="2771048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1 linha - imagem + conteúdo">
    <p:spTree>
      <p:nvGrpSpPr>
        <p:cNvPr id="1" name=""/>
        <p:cNvGrpSpPr/>
        <p:nvPr/>
      </p:nvGrpSpPr>
      <p:grpSpPr>
        <a:xfrm>
          <a:off x="0" y="0"/>
          <a:ext cx="0" cy="0"/>
          <a:chOff x="0" y="0"/>
          <a:chExt cx="0" cy="0"/>
        </a:xfrm>
      </p:grpSpPr>
      <p:sp>
        <p:nvSpPr>
          <p:cNvPr id="5" name="Espaço Reservado para Imagem 2"/>
          <p:cNvSpPr>
            <a:spLocks noGrp="1"/>
          </p:cNvSpPr>
          <p:nvPr>
            <p:ph type="pic" sz="quarter" idx="13"/>
          </p:nvPr>
        </p:nvSpPr>
        <p:spPr>
          <a:xfrm>
            <a:off x="532801" y="1470971"/>
            <a:ext cx="5313211" cy="8281043"/>
          </a:xfrm>
          <a:prstGeom prst="rect">
            <a:avLst/>
          </a:prstGeom>
        </p:spPr>
        <p:txBody>
          <a:bodyPr/>
          <a:lstStyle/>
          <a:p>
            <a:r>
              <a:rPr lang="pt-BR"/>
              <a:t>Clique no ícone para adicionar uma imagem</a:t>
            </a:r>
            <a:endParaRPr lang="pt-BR" dirty="0"/>
          </a:p>
        </p:txBody>
      </p:sp>
      <p:sp>
        <p:nvSpPr>
          <p:cNvPr id="9" name="Espaço Reservado para Texto 2"/>
          <p:cNvSpPr>
            <a:spLocks noGrp="1"/>
          </p:cNvSpPr>
          <p:nvPr>
            <p:ph type="body" sz="quarter" idx="14" hasCustomPrompt="1"/>
          </p:nvPr>
        </p:nvSpPr>
        <p:spPr>
          <a:xfrm>
            <a:off x="6621352" y="1470971"/>
            <a:ext cx="6069296" cy="8281043"/>
          </a:xfrm>
          <a:prstGeom prst="rect">
            <a:avLst/>
          </a:prstGeom>
        </p:spPr>
        <p:txBody>
          <a:bodyPr anchor="ctr">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dirty="0"/>
              <a:t>Clique para editar o texto mestre</a:t>
            </a:r>
          </a:p>
          <a:p>
            <a:pPr lvl="1"/>
            <a:r>
              <a:rPr lang="pt-BR" dirty="0"/>
              <a:t>Clique para editar o texto mestre</a:t>
            </a:r>
          </a:p>
        </p:txBody>
      </p:sp>
      <p:sp>
        <p:nvSpPr>
          <p:cNvPr id="14" name="Espaço Reservado para Texto 2"/>
          <p:cNvSpPr>
            <a:spLocks noGrp="1"/>
          </p:cNvSpPr>
          <p:nvPr>
            <p:ph type="body" sz="quarter" idx="11" hasCustomPrompt="1"/>
          </p:nvPr>
        </p:nvSpPr>
        <p:spPr>
          <a:xfrm>
            <a:off x="532800" y="324001"/>
            <a:ext cx="9360000" cy="648071"/>
          </a:xfrm>
          <a:prstGeom prst="rect">
            <a:avLst/>
          </a:prstGeom>
        </p:spPr>
        <p:txBody>
          <a:bodyPr anchor="ctr">
            <a:noAutofit/>
          </a:bodyPr>
          <a:lstStyle>
            <a:lvl1pPr marL="0" indent="0" algn="l">
              <a:lnSpc>
                <a:spcPct val="100000"/>
              </a:lnSpc>
              <a:spcBef>
                <a:spcPts val="0"/>
              </a:spcBef>
              <a:buClrTx/>
              <a:buSzPct val="100000"/>
              <a:buFont typeface="+mj-lt"/>
              <a:buNone/>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p:txBody>
      </p:sp>
    </p:spTree>
    <p:extLst>
      <p:ext uri="{BB962C8B-B14F-4D97-AF65-F5344CB8AC3E}">
        <p14:creationId xmlns:p14="http://schemas.microsoft.com/office/powerpoint/2010/main" val="156682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2 linhas - conteúdo + imagem">
    <p:spTree>
      <p:nvGrpSpPr>
        <p:cNvPr id="1" name=""/>
        <p:cNvGrpSpPr/>
        <p:nvPr/>
      </p:nvGrpSpPr>
      <p:grpSpPr>
        <a:xfrm>
          <a:off x="0" y="0"/>
          <a:ext cx="0" cy="0"/>
          <a:chOff x="0" y="0"/>
          <a:chExt cx="0" cy="0"/>
        </a:xfrm>
      </p:grpSpPr>
      <p:sp>
        <p:nvSpPr>
          <p:cNvPr id="5" name="Espaço Reservado para Imagem 2"/>
          <p:cNvSpPr>
            <a:spLocks noGrp="1"/>
          </p:cNvSpPr>
          <p:nvPr>
            <p:ph type="pic" sz="quarter" idx="13"/>
          </p:nvPr>
        </p:nvSpPr>
        <p:spPr>
          <a:xfrm>
            <a:off x="7361796" y="2019298"/>
            <a:ext cx="5313211" cy="7732714"/>
          </a:xfrm>
          <a:prstGeom prst="rect">
            <a:avLst/>
          </a:prstGeom>
        </p:spPr>
        <p:txBody>
          <a:bodyPr/>
          <a:lstStyle/>
          <a:p>
            <a:r>
              <a:rPr lang="pt-BR"/>
              <a:t>Clique no ícone para adicionar uma imagem</a:t>
            </a:r>
            <a:endParaRPr lang="pt-BR" dirty="0"/>
          </a:p>
        </p:txBody>
      </p:sp>
      <p:sp>
        <p:nvSpPr>
          <p:cNvPr id="9" name="Espaço Reservado para Texto 2"/>
          <p:cNvSpPr>
            <a:spLocks noGrp="1"/>
          </p:cNvSpPr>
          <p:nvPr>
            <p:ph type="body" sz="quarter" idx="14" hasCustomPrompt="1"/>
          </p:nvPr>
        </p:nvSpPr>
        <p:spPr>
          <a:xfrm>
            <a:off x="532801" y="2019298"/>
            <a:ext cx="6069296" cy="7732714"/>
          </a:xfrm>
          <a:prstGeom prst="rect">
            <a:avLst/>
          </a:prstGeom>
        </p:spPr>
        <p:txBody>
          <a:bodyPr anchor="ctr">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dirty="0"/>
              <a:t>Clique para editar o texto mestre</a:t>
            </a:r>
          </a:p>
          <a:p>
            <a:pPr lvl="1"/>
            <a:r>
              <a:rPr lang="pt-BR" dirty="0"/>
              <a:t>Clique para editar o texto mestre</a:t>
            </a:r>
          </a:p>
        </p:txBody>
      </p:sp>
      <p:sp>
        <p:nvSpPr>
          <p:cNvPr id="11" name="Espaço Reservado para Texto 2"/>
          <p:cNvSpPr>
            <a:spLocks noGrp="1"/>
          </p:cNvSpPr>
          <p:nvPr>
            <p:ph type="body" sz="quarter" idx="11" hasCustomPrompt="1"/>
          </p:nvPr>
        </p:nvSpPr>
        <p:spPr>
          <a:xfrm>
            <a:off x="532800" y="324000"/>
            <a:ext cx="9360001" cy="1196400"/>
          </a:xfrm>
          <a:prstGeom prst="rect">
            <a:avLst/>
          </a:prstGeom>
        </p:spPr>
        <p:txBody>
          <a:bodyPr anchor="ctr">
            <a:noAutofit/>
          </a:bodyPr>
          <a:lstStyle>
            <a:lvl1pPr marL="0" marR="0" indent="0" algn="l" defTabSz="1028675" rtl="0" eaLnBrk="0" fontAlgn="base" latinLnBrk="0" hangingPunct="0">
              <a:lnSpc>
                <a:spcPct val="100000"/>
              </a:lnSpc>
              <a:spcBef>
                <a:spcPts val="0"/>
              </a:spcBef>
              <a:spcAft>
                <a:spcPct val="0"/>
              </a:spcAft>
              <a:buClrTx/>
              <a:buSzPct val="100000"/>
              <a:buFont typeface="+mj-lt"/>
              <a:buNone/>
              <a:tabLst/>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a:p>
            <a:r>
              <a:rPr lang="pt-BR" dirty="0"/>
              <a:t>&lt;Título do slide&gt;</a:t>
            </a:r>
          </a:p>
        </p:txBody>
      </p:sp>
    </p:spTree>
    <p:extLst>
      <p:ext uri="{BB962C8B-B14F-4D97-AF65-F5344CB8AC3E}">
        <p14:creationId xmlns:p14="http://schemas.microsoft.com/office/powerpoint/2010/main" val="1172653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2 linhas - imagem + conteúdo">
    <p:spTree>
      <p:nvGrpSpPr>
        <p:cNvPr id="1" name=""/>
        <p:cNvGrpSpPr/>
        <p:nvPr/>
      </p:nvGrpSpPr>
      <p:grpSpPr>
        <a:xfrm>
          <a:off x="0" y="0"/>
          <a:ext cx="0" cy="0"/>
          <a:chOff x="0" y="0"/>
          <a:chExt cx="0" cy="0"/>
        </a:xfrm>
      </p:grpSpPr>
      <p:sp>
        <p:nvSpPr>
          <p:cNvPr id="5" name="Espaço Reservado para Imagem 2"/>
          <p:cNvSpPr>
            <a:spLocks noGrp="1"/>
          </p:cNvSpPr>
          <p:nvPr>
            <p:ph type="pic" sz="quarter" idx="13"/>
          </p:nvPr>
        </p:nvSpPr>
        <p:spPr>
          <a:xfrm>
            <a:off x="518287" y="2019298"/>
            <a:ext cx="5313211" cy="7732714"/>
          </a:xfrm>
          <a:prstGeom prst="rect">
            <a:avLst/>
          </a:prstGeom>
        </p:spPr>
        <p:txBody>
          <a:bodyPr/>
          <a:lstStyle/>
          <a:p>
            <a:r>
              <a:rPr lang="pt-BR"/>
              <a:t>Clique no ícone para adicionar uma imagem</a:t>
            </a:r>
            <a:endParaRPr lang="pt-BR" dirty="0"/>
          </a:p>
        </p:txBody>
      </p:sp>
      <p:sp>
        <p:nvSpPr>
          <p:cNvPr id="9" name="Espaço Reservado para Texto 2"/>
          <p:cNvSpPr>
            <a:spLocks noGrp="1"/>
          </p:cNvSpPr>
          <p:nvPr>
            <p:ph type="body" sz="quarter" idx="14" hasCustomPrompt="1"/>
          </p:nvPr>
        </p:nvSpPr>
        <p:spPr>
          <a:xfrm>
            <a:off x="6601885" y="2019298"/>
            <a:ext cx="6069296" cy="7732714"/>
          </a:xfrm>
          <a:prstGeom prst="rect">
            <a:avLst/>
          </a:prstGeom>
        </p:spPr>
        <p:txBody>
          <a:bodyPr anchor="ctr">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dirty="0"/>
              <a:t>Clique para editar o texto mestre</a:t>
            </a:r>
          </a:p>
          <a:p>
            <a:pPr lvl="1"/>
            <a:r>
              <a:rPr lang="pt-BR" dirty="0"/>
              <a:t>Clique para editar o texto mestre</a:t>
            </a:r>
          </a:p>
        </p:txBody>
      </p:sp>
      <p:sp>
        <p:nvSpPr>
          <p:cNvPr id="14" name="Espaço Reservado para Texto 2"/>
          <p:cNvSpPr>
            <a:spLocks noGrp="1"/>
          </p:cNvSpPr>
          <p:nvPr>
            <p:ph type="body" sz="quarter" idx="11" hasCustomPrompt="1"/>
          </p:nvPr>
        </p:nvSpPr>
        <p:spPr>
          <a:xfrm>
            <a:off x="532800" y="324000"/>
            <a:ext cx="9360001" cy="1196400"/>
          </a:xfrm>
          <a:prstGeom prst="rect">
            <a:avLst/>
          </a:prstGeom>
        </p:spPr>
        <p:txBody>
          <a:bodyPr anchor="ctr">
            <a:noAutofit/>
          </a:bodyPr>
          <a:lstStyle>
            <a:lvl1pPr marL="0" marR="0" indent="0" algn="l" defTabSz="1028675" rtl="0" eaLnBrk="0" fontAlgn="base" latinLnBrk="0" hangingPunct="0">
              <a:lnSpc>
                <a:spcPct val="100000"/>
              </a:lnSpc>
              <a:spcBef>
                <a:spcPts val="0"/>
              </a:spcBef>
              <a:spcAft>
                <a:spcPct val="0"/>
              </a:spcAft>
              <a:buClrTx/>
              <a:buSzPct val="100000"/>
              <a:buFont typeface="+mj-lt"/>
              <a:buNone/>
              <a:tabLst/>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a:p>
            <a:r>
              <a:rPr lang="pt-BR" dirty="0"/>
              <a:t>&lt;Título do slide&gt;</a:t>
            </a:r>
          </a:p>
        </p:txBody>
      </p:sp>
    </p:spTree>
    <p:extLst>
      <p:ext uri="{BB962C8B-B14F-4D97-AF65-F5344CB8AC3E}">
        <p14:creationId xmlns:p14="http://schemas.microsoft.com/office/powerpoint/2010/main" val="3677063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3 linhas - conteúdo + imagem">
    <p:spTree>
      <p:nvGrpSpPr>
        <p:cNvPr id="1" name=""/>
        <p:cNvGrpSpPr/>
        <p:nvPr/>
      </p:nvGrpSpPr>
      <p:grpSpPr>
        <a:xfrm>
          <a:off x="0" y="0"/>
          <a:ext cx="0" cy="0"/>
          <a:chOff x="0" y="0"/>
          <a:chExt cx="0" cy="0"/>
        </a:xfrm>
      </p:grpSpPr>
      <p:sp>
        <p:nvSpPr>
          <p:cNvPr id="6" name="Espaço Reservado para Imagem 2"/>
          <p:cNvSpPr>
            <a:spLocks noGrp="1"/>
          </p:cNvSpPr>
          <p:nvPr>
            <p:ph type="pic" sz="quarter" idx="15"/>
          </p:nvPr>
        </p:nvSpPr>
        <p:spPr>
          <a:xfrm>
            <a:off x="7357266" y="2897952"/>
            <a:ext cx="5342735" cy="6854061"/>
          </a:xfrm>
          <a:prstGeom prst="rect">
            <a:avLst/>
          </a:prstGeom>
        </p:spPr>
        <p:txBody>
          <a:bodyPr/>
          <a:lstStyle/>
          <a:p>
            <a:r>
              <a:rPr lang="pt-BR"/>
              <a:t>Clique no ícone para adicionar uma imagem</a:t>
            </a:r>
            <a:endParaRPr lang="pt-BR" dirty="0"/>
          </a:p>
        </p:txBody>
      </p:sp>
      <p:sp>
        <p:nvSpPr>
          <p:cNvPr id="10" name="Espaço Reservado para Texto 2"/>
          <p:cNvSpPr>
            <a:spLocks noGrp="1"/>
          </p:cNvSpPr>
          <p:nvPr>
            <p:ph type="body" sz="quarter" idx="17" hasCustomPrompt="1"/>
          </p:nvPr>
        </p:nvSpPr>
        <p:spPr>
          <a:xfrm>
            <a:off x="518782" y="2897952"/>
            <a:ext cx="6069296" cy="6854061"/>
          </a:xfrm>
          <a:prstGeom prst="rect">
            <a:avLst/>
          </a:prstGeom>
        </p:spPr>
        <p:txBody>
          <a:bodyPr anchor="ctr">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dirty="0"/>
              <a:t>Clique para editar o texto mestre</a:t>
            </a:r>
          </a:p>
          <a:p>
            <a:pPr lvl="1"/>
            <a:r>
              <a:rPr lang="pt-BR" dirty="0"/>
              <a:t>Clique para editar o texto mestre</a:t>
            </a:r>
          </a:p>
        </p:txBody>
      </p:sp>
      <p:sp>
        <p:nvSpPr>
          <p:cNvPr id="14" name="Espaço Reservado para Texto 2"/>
          <p:cNvSpPr>
            <a:spLocks noGrp="1"/>
          </p:cNvSpPr>
          <p:nvPr>
            <p:ph type="body" sz="quarter" idx="18" hasCustomPrompt="1"/>
          </p:nvPr>
        </p:nvSpPr>
        <p:spPr>
          <a:xfrm>
            <a:off x="532800" y="324000"/>
            <a:ext cx="9360000" cy="2075052"/>
          </a:xfrm>
          <a:prstGeom prst="rect">
            <a:avLst/>
          </a:prstGeom>
        </p:spPr>
        <p:txBody>
          <a:bodyPr anchor="ctr">
            <a:noAutofit/>
          </a:bodyPr>
          <a:lstStyle>
            <a:lvl1pPr marL="0" marR="0" indent="0" algn="l" defTabSz="1028675" rtl="0" eaLnBrk="0" fontAlgn="base" latinLnBrk="0" hangingPunct="0">
              <a:lnSpc>
                <a:spcPct val="100000"/>
              </a:lnSpc>
              <a:spcBef>
                <a:spcPts val="0"/>
              </a:spcBef>
              <a:spcAft>
                <a:spcPct val="0"/>
              </a:spcAft>
              <a:buClrTx/>
              <a:buSzPct val="100000"/>
              <a:buFont typeface="+mj-lt"/>
              <a:buNone/>
              <a:tabLst/>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a:p>
            <a:r>
              <a:rPr lang="pt-BR" dirty="0"/>
              <a:t>&lt;Título do slide&gt;</a:t>
            </a:r>
          </a:p>
          <a:p>
            <a:r>
              <a:rPr lang="pt-BR" dirty="0"/>
              <a:t>&lt;Título do slide&gt;</a:t>
            </a:r>
          </a:p>
        </p:txBody>
      </p:sp>
    </p:spTree>
    <p:extLst>
      <p:ext uri="{BB962C8B-B14F-4D97-AF65-F5344CB8AC3E}">
        <p14:creationId xmlns:p14="http://schemas.microsoft.com/office/powerpoint/2010/main" val="989742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3 linhas - imagem + conteúdo">
    <p:spTree>
      <p:nvGrpSpPr>
        <p:cNvPr id="1" name=""/>
        <p:cNvGrpSpPr/>
        <p:nvPr/>
      </p:nvGrpSpPr>
      <p:grpSpPr>
        <a:xfrm>
          <a:off x="0" y="0"/>
          <a:ext cx="0" cy="0"/>
          <a:chOff x="0" y="0"/>
          <a:chExt cx="0" cy="0"/>
        </a:xfrm>
      </p:grpSpPr>
      <p:sp>
        <p:nvSpPr>
          <p:cNvPr id="5" name="Espaço Reservado para Imagem 2"/>
          <p:cNvSpPr>
            <a:spLocks noGrp="1"/>
          </p:cNvSpPr>
          <p:nvPr>
            <p:ph type="pic" sz="quarter" idx="13"/>
          </p:nvPr>
        </p:nvSpPr>
        <p:spPr>
          <a:xfrm>
            <a:off x="518287" y="2897951"/>
            <a:ext cx="5313211" cy="6854061"/>
          </a:xfrm>
          <a:prstGeom prst="rect">
            <a:avLst/>
          </a:prstGeom>
        </p:spPr>
        <p:txBody>
          <a:bodyPr/>
          <a:lstStyle/>
          <a:p>
            <a:r>
              <a:rPr lang="pt-BR"/>
              <a:t>Clique no ícone para adicionar uma imagem</a:t>
            </a:r>
            <a:endParaRPr lang="pt-BR" dirty="0"/>
          </a:p>
        </p:txBody>
      </p:sp>
      <p:sp>
        <p:nvSpPr>
          <p:cNvPr id="8" name="Espaço Reservado para Texto 2"/>
          <p:cNvSpPr>
            <a:spLocks noGrp="1"/>
          </p:cNvSpPr>
          <p:nvPr>
            <p:ph type="body" sz="quarter" idx="16" hasCustomPrompt="1"/>
          </p:nvPr>
        </p:nvSpPr>
        <p:spPr>
          <a:xfrm>
            <a:off x="6605148" y="2911997"/>
            <a:ext cx="6069296" cy="6840014"/>
          </a:xfrm>
          <a:prstGeom prst="rect">
            <a:avLst/>
          </a:prstGeom>
        </p:spPr>
        <p:txBody>
          <a:bodyPr anchor="ctr">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dirty="0"/>
              <a:t>Clique para editar o texto mestre</a:t>
            </a:r>
          </a:p>
          <a:p>
            <a:pPr lvl="1"/>
            <a:r>
              <a:rPr lang="pt-BR" dirty="0"/>
              <a:t>Clique para editar o texto mestre</a:t>
            </a:r>
          </a:p>
        </p:txBody>
      </p:sp>
      <p:sp>
        <p:nvSpPr>
          <p:cNvPr id="14" name="Espaço Reservado para Texto 2"/>
          <p:cNvSpPr>
            <a:spLocks noGrp="1"/>
          </p:cNvSpPr>
          <p:nvPr>
            <p:ph type="body" sz="quarter" idx="18" hasCustomPrompt="1"/>
          </p:nvPr>
        </p:nvSpPr>
        <p:spPr>
          <a:xfrm>
            <a:off x="532800" y="324000"/>
            <a:ext cx="9360000" cy="2075052"/>
          </a:xfrm>
          <a:prstGeom prst="rect">
            <a:avLst/>
          </a:prstGeom>
        </p:spPr>
        <p:txBody>
          <a:bodyPr anchor="ctr">
            <a:noAutofit/>
          </a:bodyPr>
          <a:lstStyle>
            <a:lvl1pPr marL="0" marR="0" indent="0" algn="l" defTabSz="1028675" rtl="0" eaLnBrk="0" fontAlgn="base" latinLnBrk="0" hangingPunct="0">
              <a:lnSpc>
                <a:spcPct val="100000"/>
              </a:lnSpc>
              <a:spcBef>
                <a:spcPts val="0"/>
              </a:spcBef>
              <a:spcAft>
                <a:spcPct val="0"/>
              </a:spcAft>
              <a:buClrTx/>
              <a:buSzPct val="100000"/>
              <a:buFont typeface="+mj-lt"/>
              <a:buNone/>
              <a:tabLst/>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a:p>
            <a:r>
              <a:rPr lang="pt-BR" dirty="0"/>
              <a:t>&lt;Título do slide&gt;</a:t>
            </a:r>
          </a:p>
          <a:p>
            <a:r>
              <a:rPr lang="pt-BR" dirty="0"/>
              <a:t>&lt;Título do slide&gt;</a:t>
            </a:r>
          </a:p>
        </p:txBody>
      </p:sp>
    </p:spTree>
    <p:extLst>
      <p:ext uri="{BB962C8B-B14F-4D97-AF65-F5344CB8AC3E}">
        <p14:creationId xmlns:p14="http://schemas.microsoft.com/office/powerpoint/2010/main" val="2273401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grpSp>
        <p:nvGrpSpPr>
          <p:cNvPr id="7" name="Group 6"/>
          <p:cNvGrpSpPr/>
          <p:nvPr/>
        </p:nvGrpSpPr>
        <p:grpSpPr>
          <a:xfrm>
            <a:off x="0" y="-12700"/>
            <a:ext cx="13716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95451" y="3606803"/>
            <a:ext cx="8737803" cy="2469453"/>
          </a:xfrm>
        </p:spPr>
        <p:txBody>
          <a:bodyPr anchor="b">
            <a:noAutofit/>
          </a:bodyPr>
          <a:lstStyle>
            <a:lvl1pPr algn="r">
              <a:defRPr sz="6075">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695451" y="6076252"/>
            <a:ext cx="8737803" cy="1645349"/>
          </a:xfrm>
        </p:spPr>
        <p:txBody>
          <a:bodyPr anchor="t"/>
          <a:lstStyle>
            <a:lvl1pPr marL="0" indent="0" algn="r">
              <a:buNone/>
              <a:defRPr>
                <a:solidFill>
                  <a:schemeClr val="tx1">
                    <a:lumMod val="50000"/>
                    <a:lumOff val="50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0730E8E-EAEF-4106-9058-16C92015AD31}" type="datetimeFigureOut">
              <a:rPr lang="pt-BR" smtClean="0"/>
              <a:t>26/09/2022</a:t>
            </a:fld>
            <a:endParaRPr lang="pt-BR" dirty="0"/>
          </a:p>
        </p:txBody>
      </p:sp>
      <p:sp>
        <p:nvSpPr>
          <p:cNvPr id="5" name="Footer Placeholder 4"/>
          <p:cNvSpPr>
            <a:spLocks noGrp="1"/>
          </p:cNvSpPr>
          <p:nvPr>
            <p:ph type="ftr" sz="quarter" idx="11"/>
          </p:nvPr>
        </p:nvSpPr>
        <p:spPr/>
        <p:txBody>
          <a:bodyPr/>
          <a:lstStyle/>
          <a:p>
            <a:r>
              <a:rPr lang="pt-BR" dirty="0"/>
              <a:t>Renda Fixa - Introdução</a:t>
            </a:r>
          </a:p>
          <a:p>
            <a:endParaRPr lang="pt-BR" dirty="0"/>
          </a:p>
        </p:txBody>
      </p:sp>
      <p:sp>
        <p:nvSpPr>
          <p:cNvPr id="6" name="Slide Number Placeholder 5"/>
          <p:cNvSpPr>
            <a:spLocks noGrp="1"/>
          </p:cNvSpPr>
          <p:nvPr>
            <p:ph type="sldNum" sz="quarter" idx="12"/>
          </p:nvPr>
        </p:nvSpPr>
        <p:spPr/>
        <p:txBody>
          <a:bodyPr/>
          <a:lstStyle/>
          <a:p>
            <a:fld id="{CB131877-7FA7-436E-8DCB-4AA98F182A19}" type="slidenum">
              <a:rPr lang="pt-BR" smtClean="0"/>
              <a:t>‹nº›</a:t>
            </a:fld>
            <a:endParaRPr lang="pt-BR" dirty="0"/>
          </a:p>
        </p:txBody>
      </p:sp>
    </p:spTree>
    <p:extLst>
      <p:ext uri="{BB962C8B-B14F-4D97-AF65-F5344CB8AC3E}">
        <p14:creationId xmlns:p14="http://schemas.microsoft.com/office/powerpoint/2010/main" val="262259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údo">
    <p:spTree>
      <p:nvGrpSpPr>
        <p:cNvPr id="1" name=""/>
        <p:cNvGrpSpPr/>
        <p:nvPr/>
      </p:nvGrpSpPr>
      <p:grpSpPr>
        <a:xfrm>
          <a:off x="0" y="0"/>
          <a:ext cx="0" cy="0"/>
          <a:chOff x="0" y="0"/>
          <a:chExt cx="0" cy="0"/>
        </a:xfrm>
      </p:grpSpPr>
      <p:sp>
        <p:nvSpPr>
          <p:cNvPr id="3" name="Espaço Reservado para Texto 2"/>
          <p:cNvSpPr>
            <a:spLocks noGrp="1"/>
          </p:cNvSpPr>
          <p:nvPr>
            <p:ph type="body" sz="quarter" idx="13"/>
          </p:nvPr>
        </p:nvSpPr>
        <p:spPr>
          <a:xfrm>
            <a:off x="532800" y="968400"/>
            <a:ext cx="12138172" cy="8783612"/>
          </a:xfrm>
          <a:prstGeom prst="rect">
            <a:avLst/>
          </a:prstGeom>
        </p:spPr>
        <p:txBody>
          <a:bodyPr anchor="t">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a:t>Clique para editar os estilos de texto Mestres</a:t>
            </a:r>
          </a:p>
          <a:p>
            <a:pPr lvl="1"/>
            <a:r>
              <a:rPr lang="pt-BR"/>
              <a:t>Segundo nível</a:t>
            </a:r>
          </a:p>
        </p:txBody>
      </p:sp>
    </p:spTree>
    <p:extLst>
      <p:ext uri="{BB962C8B-B14F-4D97-AF65-F5344CB8AC3E}">
        <p14:creationId xmlns:p14="http://schemas.microsoft.com/office/powerpoint/2010/main" val="875928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50"/>
            </a:lvl1pPr>
          </a:lstStyle>
          <a:p>
            <a:r>
              <a:rPr lang="pt-BR" dirty="0"/>
              <a:t>Clique para editar o título Mestre</a:t>
            </a:r>
            <a:endParaRPr lang="en-US" dirty="0"/>
          </a:p>
        </p:txBody>
      </p:sp>
      <p:sp>
        <p:nvSpPr>
          <p:cNvPr id="3" name="Content Placeholder 2"/>
          <p:cNvSpPr>
            <a:spLocks noGrp="1"/>
          </p:cNvSpPr>
          <p:nvPr>
            <p:ph idx="1"/>
          </p:nvPr>
        </p:nvSpPr>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
        <p:nvSpPr>
          <p:cNvPr id="4" name="Date Placeholder 3"/>
          <p:cNvSpPr>
            <a:spLocks noGrp="1"/>
          </p:cNvSpPr>
          <p:nvPr>
            <p:ph type="dt" sz="half" idx="10"/>
          </p:nvPr>
        </p:nvSpPr>
        <p:spPr/>
        <p:txBody>
          <a:bodyPr/>
          <a:lstStyle/>
          <a:p>
            <a:fld id="{20730E8E-EAEF-4106-9058-16C92015AD31}" type="datetimeFigureOut">
              <a:rPr lang="pt-BR" smtClean="0"/>
              <a:t>26/09/2022</a:t>
            </a:fld>
            <a:endParaRPr lang="pt-BR" dirty="0"/>
          </a:p>
        </p:txBody>
      </p:sp>
      <p:sp>
        <p:nvSpPr>
          <p:cNvPr id="5" name="Footer Placeholder 4"/>
          <p:cNvSpPr>
            <a:spLocks noGrp="1"/>
          </p:cNvSpPr>
          <p:nvPr>
            <p:ph type="ftr" sz="quarter" idx="11"/>
          </p:nvPr>
        </p:nvSpPr>
        <p:spPr/>
        <p:txBody>
          <a:bodyPr/>
          <a:lstStyle/>
          <a:p>
            <a:r>
              <a:rPr lang="pt-BR" dirty="0"/>
              <a:t>Renda Fixa - Introdução</a:t>
            </a:r>
          </a:p>
        </p:txBody>
      </p:sp>
      <p:sp>
        <p:nvSpPr>
          <p:cNvPr id="6" name="Slide Number Placeholder 5"/>
          <p:cNvSpPr>
            <a:spLocks noGrp="1"/>
          </p:cNvSpPr>
          <p:nvPr>
            <p:ph type="sldNum" sz="quarter" idx="12"/>
          </p:nvPr>
        </p:nvSpPr>
        <p:spPr/>
        <p:txBody>
          <a:bodyPr/>
          <a:lstStyle/>
          <a:p>
            <a:fld id="{CB131877-7FA7-436E-8DCB-4AA98F182A19}" type="slidenum">
              <a:rPr lang="pt-BR" smtClean="0"/>
              <a:t>‹nº›</a:t>
            </a:fld>
            <a:endParaRPr lang="pt-BR" dirty="0"/>
          </a:p>
        </p:txBody>
      </p:sp>
    </p:spTree>
    <p:extLst>
      <p:ext uri="{BB962C8B-B14F-4D97-AF65-F5344CB8AC3E}">
        <p14:creationId xmlns:p14="http://schemas.microsoft.com/office/powerpoint/2010/main" val="1313057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abeçalho da Seção">
    <p:spTree>
      <p:nvGrpSpPr>
        <p:cNvPr id="1" name=""/>
        <p:cNvGrpSpPr/>
        <p:nvPr/>
      </p:nvGrpSpPr>
      <p:grpSpPr>
        <a:xfrm>
          <a:off x="0" y="0"/>
          <a:ext cx="0" cy="0"/>
          <a:chOff x="0" y="0"/>
          <a:chExt cx="0" cy="0"/>
        </a:xfrm>
      </p:grpSpPr>
      <p:sp>
        <p:nvSpPr>
          <p:cNvPr id="3" name="Espaço Reservado para Texto 2"/>
          <p:cNvSpPr>
            <a:spLocks noGrp="1"/>
          </p:cNvSpPr>
          <p:nvPr>
            <p:ph type="body" idx="1" hasCustomPrompt="1"/>
          </p:nvPr>
        </p:nvSpPr>
        <p:spPr>
          <a:xfrm>
            <a:off x="1781436" y="2983262"/>
            <a:ext cx="8424936" cy="2250281"/>
          </a:xfrm>
          <a:prstGeom prst="rect">
            <a:avLst/>
          </a:prstGeom>
        </p:spPr>
        <p:txBody>
          <a:bodyPr anchor="ctr"/>
          <a:lstStyle>
            <a:lvl1pPr marL="0" indent="0" algn="ctr">
              <a:buNone/>
              <a:defRPr sz="4570" b="1" baseline="0">
                <a:solidFill>
                  <a:schemeClr val="tx2"/>
                </a:solidFill>
                <a:latin typeface="Arial" panose="020B0604020202020204" pitchFamily="34" charset="0"/>
                <a:cs typeface="Arial" panose="020B0604020202020204" pitchFamily="34" charset="0"/>
              </a:defRPr>
            </a:lvl1pPr>
            <a:lvl2pPr marL="474796" indent="0">
              <a:buNone/>
              <a:defRPr sz="1870">
                <a:solidFill>
                  <a:schemeClr val="tx1">
                    <a:tint val="75000"/>
                  </a:schemeClr>
                </a:solidFill>
              </a:defRPr>
            </a:lvl2pPr>
            <a:lvl3pPr marL="949593" indent="0">
              <a:buNone/>
              <a:defRPr sz="1662">
                <a:solidFill>
                  <a:schemeClr val="tx1">
                    <a:tint val="75000"/>
                  </a:schemeClr>
                </a:solidFill>
              </a:defRPr>
            </a:lvl3pPr>
            <a:lvl4pPr marL="1424390" indent="0">
              <a:buNone/>
              <a:defRPr sz="1454">
                <a:solidFill>
                  <a:schemeClr val="tx1">
                    <a:tint val="75000"/>
                  </a:schemeClr>
                </a:solidFill>
              </a:defRPr>
            </a:lvl4pPr>
            <a:lvl5pPr marL="1899186" indent="0">
              <a:buNone/>
              <a:defRPr sz="1454">
                <a:solidFill>
                  <a:schemeClr val="tx1">
                    <a:tint val="75000"/>
                  </a:schemeClr>
                </a:solidFill>
              </a:defRPr>
            </a:lvl5pPr>
            <a:lvl6pPr marL="2373983" indent="0">
              <a:buNone/>
              <a:defRPr sz="1454">
                <a:solidFill>
                  <a:schemeClr val="tx1">
                    <a:tint val="75000"/>
                  </a:schemeClr>
                </a:solidFill>
              </a:defRPr>
            </a:lvl6pPr>
            <a:lvl7pPr marL="2848779" indent="0">
              <a:buNone/>
              <a:defRPr sz="1454">
                <a:solidFill>
                  <a:schemeClr val="tx1">
                    <a:tint val="75000"/>
                  </a:schemeClr>
                </a:solidFill>
              </a:defRPr>
            </a:lvl7pPr>
            <a:lvl8pPr marL="3323575" indent="0">
              <a:buNone/>
              <a:defRPr sz="1454">
                <a:solidFill>
                  <a:schemeClr val="tx1">
                    <a:tint val="75000"/>
                  </a:schemeClr>
                </a:solidFill>
              </a:defRPr>
            </a:lvl8pPr>
            <a:lvl9pPr marL="3798372" indent="0">
              <a:buNone/>
              <a:defRPr sz="1454">
                <a:solidFill>
                  <a:schemeClr val="tx1">
                    <a:tint val="75000"/>
                  </a:schemeClr>
                </a:solidFill>
              </a:defRPr>
            </a:lvl9pPr>
          </a:lstStyle>
          <a:p>
            <a:pPr lvl="0"/>
            <a:r>
              <a:rPr lang="pt-BR" dirty="0"/>
              <a:t>RENDA FIXA</a:t>
            </a:r>
          </a:p>
          <a:p>
            <a:pPr lvl="0"/>
            <a:r>
              <a:rPr lang="pt-BR" dirty="0"/>
              <a:t>Introdução</a:t>
            </a:r>
          </a:p>
        </p:txBody>
      </p:sp>
      <p:sp>
        <p:nvSpPr>
          <p:cNvPr id="7" name="CaixaDeTexto 6"/>
          <p:cNvSpPr txBox="1"/>
          <p:nvPr userDrawn="1"/>
        </p:nvSpPr>
        <p:spPr>
          <a:xfrm>
            <a:off x="871645" y="9773817"/>
            <a:ext cx="756084" cy="316112"/>
          </a:xfrm>
          <a:prstGeom prst="rect">
            <a:avLst/>
          </a:prstGeom>
          <a:noFill/>
        </p:spPr>
        <p:txBody>
          <a:bodyPr wrap="square" rtlCol="0">
            <a:spAutoFit/>
          </a:bodyPr>
          <a:lstStyle/>
          <a:p>
            <a:fld id="{67431885-8C69-46FE-A365-B8C08CD58F6B}" type="slidenum">
              <a:rPr lang="pt-BR" sz="1454" smtClean="0">
                <a:latin typeface="Arial" panose="020B0604020202020204" pitchFamily="34" charset="0"/>
                <a:cs typeface="Arial" panose="020B0604020202020204" pitchFamily="34" charset="0"/>
              </a:rPr>
              <a:t>‹nº›</a:t>
            </a:fld>
            <a:endParaRPr lang="pt-BR" sz="1454"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697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77579" y="1147058"/>
            <a:ext cx="13393488" cy="951123"/>
          </a:xfrm>
          <a:prstGeom prst="rect">
            <a:avLst/>
          </a:prstGeom>
        </p:spPr>
        <p:txBody>
          <a:bodyPr/>
          <a:lstStyle>
            <a:lvl1pPr>
              <a:defRPr>
                <a:solidFill>
                  <a:schemeClr val="tx2"/>
                </a:solidFill>
                <a:latin typeface="Arial" panose="020B0604020202020204" pitchFamily="34" charset="0"/>
                <a:cs typeface="Arial" panose="020B0604020202020204" pitchFamily="34" charset="0"/>
              </a:defRPr>
            </a:lvl1pPr>
          </a:lstStyle>
          <a:p>
            <a:r>
              <a:rPr lang="pt-BR" dirty="0"/>
              <a:t>Clique para editar o título mestre</a:t>
            </a:r>
          </a:p>
        </p:txBody>
      </p:sp>
      <p:sp>
        <p:nvSpPr>
          <p:cNvPr id="10" name="Espaço Reservado para Conteúdo 9"/>
          <p:cNvSpPr>
            <a:spLocks noGrp="1"/>
          </p:cNvSpPr>
          <p:nvPr>
            <p:ph sz="quarter" idx="13"/>
          </p:nvPr>
        </p:nvSpPr>
        <p:spPr>
          <a:xfrm>
            <a:off x="277577" y="2227176"/>
            <a:ext cx="13338720" cy="6372708"/>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CaixaDeTexto 10"/>
          <p:cNvSpPr txBox="1"/>
          <p:nvPr userDrawn="1"/>
        </p:nvSpPr>
        <p:spPr>
          <a:xfrm>
            <a:off x="871645" y="9703688"/>
            <a:ext cx="756084" cy="316112"/>
          </a:xfrm>
          <a:prstGeom prst="rect">
            <a:avLst/>
          </a:prstGeom>
          <a:noFill/>
        </p:spPr>
        <p:txBody>
          <a:bodyPr wrap="square" rtlCol="0">
            <a:spAutoFit/>
          </a:bodyPr>
          <a:lstStyle/>
          <a:p>
            <a:fld id="{67431885-8C69-46FE-A365-B8C08CD58F6B}" type="slidenum">
              <a:rPr lang="pt-BR" sz="1454" smtClean="0">
                <a:latin typeface="Arial" panose="020B0604020202020204" pitchFamily="34" charset="0"/>
                <a:cs typeface="Arial" panose="020B0604020202020204" pitchFamily="34" charset="0"/>
              </a:rPr>
              <a:t>‹nº›</a:t>
            </a:fld>
            <a:endParaRPr lang="pt-BR" sz="1454"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41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30E8E-EAEF-4106-9058-16C92015AD31}" type="datetimeFigureOut">
              <a:rPr lang="pt-BR" smtClean="0"/>
              <a:t>26/09/2022</a:t>
            </a:fld>
            <a:endParaRPr lang="pt-BR" dirty="0"/>
          </a:p>
        </p:txBody>
      </p:sp>
      <p:sp>
        <p:nvSpPr>
          <p:cNvPr id="3" name="Footer Placeholder 2"/>
          <p:cNvSpPr>
            <a:spLocks noGrp="1"/>
          </p:cNvSpPr>
          <p:nvPr>
            <p:ph type="ftr" sz="quarter" idx="11"/>
          </p:nvPr>
        </p:nvSpPr>
        <p:spPr/>
        <p:txBody>
          <a:bodyPr/>
          <a:lstStyle/>
          <a:p>
            <a:r>
              <a:rPr lang="pt-BR" dirty="0"/>
              <a:t>Renda Fixa - Introdução</a:t>
            </a:r>
          </a:p>
          <a:p>
            <a:endParaRPr lang="pt-BR" dirty="0"/>
          </a:p>
        </p:txBody>
      </p:sp>
      <p:sp>
        <p:nvSpPr>
          <p:cNvPr id="4" name="Slide Number Placeholder 3"/>
          <p:cNvSpPr>
            <a:spLocks noGrp="1"/>
          </p:cNvSpPr>
          <p:nvPr>
            <p:ph type="sldNum" sz="quarter" idx="12"/>
          </p:nvPr>
        </p:nvSpPr>
        <p:spPr/>
        <p:txBody>
          <a:bodyPr/>
          <a:lstStyle/>
          <a:p>
            <a:fld id="{CB131877-7FA7-436E-8DCB-4AA98F182A19}" type="slidenum">
              <a:rPr lang="pt-BR" smtClean="0"/>
              <a:t>‹nº›</a:t>
            </a:fld>
            <a:endParaRPr lang="pt-BR" dirty="0"/>
          </a:p>
        </p:txBody>
      </p:sp>
    </p:spTree>
    <p:extLst>
      <p:ext uri="{BB962C8B-B14F-4D97-AF65-F5344CB8AC3E}">
        <p14:creationId xmlns:p14="http://schemas.microsoft.com/office/powerpoint/2010/main" val="187047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m">
    <p:spTree>
      <p:nvGrpSpPr>
        <p:cNvPr id="1" name=""/>
        <p:cNvGrpSpPr/>
        <p:nvPr/>
      </p:nvGrpSpPr>
      <p:grpSpPr>
        <a:xfrm>
          <a:off x="0" y="0"/>
          <a:ext cx="0" cy="0"/>
          <a:chOff x="0" y="0"/>
          <a:chExt cx="0" cy="0"/>
        </a:xfrm>
      </p:grpSpPr>
      <p:sp>
        <p:nvSpPr>
          <p:cNvPr id="3" name="Espaço Reservado para Imagem 2"/>
          <p:cNvSpPr>
            <a:spLocks noGrp="1"/>
          </p:cNvSpPr>
          <p:nvPr>
            <p:ph type="pic" sz="quarter" idx="15"/>
          </p:nvPr>
        </p:nvSpPr>
        <p:spPr>
          <a:xfrm>
            <a:off x="532801" y="968400"/>
            <a:ext cx="12138171" cy="8783612"/>
          </a:xfrm>
          <a:prstGeom prst="rect">
            <a:avLst/>
          </a:prstGeom>
        </p:spPr>
        <p:txBody>
          <a:bodyPr/>
          <a:lstStyle/>
          <a:p>
            <a:r>
              <a:rPr lang="pt-BR"/>
              <a:t>Clique no ícone para adicionar uma imagem</a:t>
            </a:r>
            <a:endParaRPr lang="pt-BR" dirty="0"/>
          </a:p>
        </p:txBody>
      </p:sp>
    </p:spTree>
    <p:extLst>
      <p:ext uri="{BB962C8B-B14F-4D97-AF65-F5344CB8AC3E}">
        <p14:creationId xmlns:p14="http://schemas.microsoft.com/office/powerpoint/2010/main" val="92684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1 linha - conteúdo">
    <p:spTree>
      <p:nvGrpSpPr>
        <p:cNvPr id="1" name=""/>
        <p:cNvGrpSpPr/>
        <p:nvPr/>
      </p:nvGrpSpPr>
      <p:grpSpPr>
        <a:xfrm>
          <a:off x="0" y="0"/>
          <a:ext cx="0" cy="0"/>
          <a:chOff x="0" y="0"/>
          <a:chExt cx="0" cy="0"/>
        </a:xfrm>
      </p:grpSpPr>
      <p:sp>
        <p:nvSpPr>
          <p:cNvPr id="8" name="Espaço Reservado para Texto 2"/>
          <p:cNvSpPr>
            <a:spLocks noGrp="1"/>
          </p:cNvSpPr>
          <p:nvPr>
            <p:ph type="body" sz="quarter" idx="11" hasCustomPrompt="1"/>
          </p:nvPr>
        </p:nvSpPr>
        <p:spPr>
          <a:xfrm>
            <a:off x="532800" y="324001"/>
            <a:ext cx="9360000" cy="648071"/>
          </a:xfrm>
          <a:prstGeom prst="rect">
            <a:avLst/>
          </a:prstGeom>
        </p:spPr>
        <p:txBody>
          <a:bodyPr anchor="ctr">
            <a:noAutofit/>
          </a:bodyPr>
          <a:lstStyle>
            <a:lvl1pPr marL="0" indent="0" algn="l">
              <a:lnSpc>
                <a:spcPct val="100000"/>
              </a:lnSpc>
              <a:spcBef>
                <a:spcPts val="0"/>
              </a:spcBef>
              <a:buClrTx/>
              <a:buSzPct val="100000"/>
              <a:buFont typeface="+mj-lt"/>
              <a:buNone/>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p:txBody>
      </p:sp>
      <p:sp>
        <p:nvSpPr>
          <p:cNvPr id="5" name="Espaço Reservado para Texto 2"/>
          <p:cNvSpPr>
            <a:spLocks noGrp="1"/>
          </p:cNvSpPr>
          <p:nvPr>
            <p:ph type="body" sz="quarter" idx="13"/>
          </p:nvPr>
        </p:nvSpPr>
        <p:spPr>
          <a:xfrm>
            <a:off x="532800" y="1470968"/>
            <a:ext cx="12138172" cy="8281044"/>
          </a:xfrm>
          <a:prstGeom prst="rect">
            <a:avLst/>
          </a:prstGeom>
        </p:spPr>
        <p:txBody>
          <a:bodyPr anchor="t">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a:t>Clique para editar os estilos de texto Mestres</a:t>
            </a:r>
          </a:p>
          <a:p>
            <a:pPr lvl="1"/>
            <a:r>
              <a:rPr lang="pt-BR"/>
              <a:t>Segundo nível</a:t>
            </a:r>
          </a:p>
        </p:txBody>
      </p:sp>
    </p:spTree>
    <p:extLst>
      <p:ext uri="{BB962C8B-B14F-4D97-AF65-F5344CB8AC3E}">
        <p14:creationId xmlns:p14="http://schemas.microsoft.com/office/powerpoint/2010/main" val="305876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2 linhas - conteúdo">
    <p:spTree>
      <p:nvGrpSpPr>
        <p:cNvPr id="1" name=""/>
        <p:cNvGrpSpPr/>
        <p:nvPr/>
      </p:nvGrpSpPr>
      <p:grpSpPr>
        <a:xfrm>
          <a:off x="0" y="0"/>
          <a:ext cx="0" cy="0"/>
          <a:chOff x="0" y="0"/>
          <a:chExt cx="0" cy="0"/>
        </a:xfrm>
      </p:grpSpPr>
      <p:sp>
        <p:nvSpPr>
          <p:cNvPr id="8" name="Espaço Reservado para Texto 2"/>
          <p:cNvSpPr>
            <a:spLocks noGrp="1"/>
          </p:cNvSpPr>
          <p:nvPr>
            <p:ph type="body" sz="quarter" idx="11" hasCustomPrompt="1"/>
          </p:nvPr>
        </p:nvSpPr>
        <p:spPr>
          <a:xfrm>
            <a:off x="532800" y="324000"/>
            <a:ext cx="9360000" cy="1196400"/>
          </a:xfrm>
          <a:prstGeom prst="rect">
            <a:avLst/>
          </a:prstGeom>
        </p:spPr>
        <p:txBody>
          <a:bodyPr anchor="ctr">
            <a:noAutofit/>
          </a:bodyPr>
          <a:lstStyle>
            <a:lvl1pPr marL="0" marR="0" indent="0" algn="l" defTabSz="1028675" rtl="0" eaLnBrk="0" fontAlgn="base" latinLnBrk="0" hangingPunct="0">
              <a:lnSpc>
                <a:spcPct val="100000"/>
              </a:lnSpc>
              <a:spcBef>
                <a:spcPts val="0"/>
              </a:spcBef>
              <a:spcAft>
                <a:spcPct val="0"/>
              </a:spcAft>
              <a:buClrTx/>
              <a:buSzPct val="100000"/>
              <a:buFont typeface="+mj-lt"/>
              <a:buNone/>
              <a:tabLst/>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a:p>
            <a:r>
              <a:rPr lang="pt-BR" dirty="0"/>
              <a:t>&lt;Título do slide&gt;</a:t>
            </a:r>
          </a:p>
        </p:txBody>
      </p:sp>
      <p:sp>
        <p:nvSpPr>
          <p:cNvPr id="5" name="Espaço Reservado para Texto 2"/>
          <p:cNvSpPr>
            <a:spLocks noGrp="1"/>
          </p:cNvSpPr>
          <p:nvPr>
            <p:ph type="body" sz="quarter" idx="13"/>
          </p:nvPr>
        </p:nvSpPr>
        <p:spPr>
          <a:xfrm>
            <a:off x="532801" y="2043896"/>
            <a:ext cx="12138171" cy="7708116"/>
          </a:xfrm>
          <a:prstGeom prst="rect">
            <a:avLst/>
          </a:prstGeom>
        </p:spPr>
        <p:txBody>
          <a:bodyPr anchor="t">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a:t>Clique para editar os estilos de texto Mestres</a:t>
            </a:r>
          </a:p>
          <a:p>
            <a:pPr lvl="1"/>
            <a:r>
              <a:rPr lang="pt-BR"/>
              <a:t>Segundo nível</a:t>
            </a:r>
          </a:p>
        </p:txBody>
      </p:sp>
    </p:spTree>
    <p:extLst>
      <p:ext uri="{BB962C8B-B14F-4D97-AF65-F5344CB8AC3E}">
        <p14:creationId xmlns:p14="http://schemas.microsoft.com/office/powerpoint/2010/main" val="153980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3 linhas - conteúdo">
    <p:spTree>
      <p:nvGrpSpPr>
        <p:cNvPr id="1" name=""/>
        <p:cNvGrpSpPr/>
        <p:nvPr/>
      </p:nvGrpSpPr>
      <p:grpSpPr>
        <a:xfrm>
          <a:off x="0" y="0"/>
          <a:ext cx="0" cy="0"/>
          <a:chOff x="0" y="0"/>
          <a:chExt cx="0" cy="0"/>
        </a:xfrm>
      </p:grpSpPr>
      <p:sp>
        <p:nvSpPr>
          <p:cNvPr id="8" name="Espaço Reservado para Texto 2"/>
          <p:cNvSpPr>
            <a:spLocks noGrp="1"/>
          </p:cNvSpPr>
          <p:nvPr>
            <p:ph type="body" sz="quarter" idx="11" hasCustomPrompt="1"/>
          </p:nvPr>
        </p:nvSpPr>
        <p:spPr>
          <a:xfrm>
            <a:off x="532800" y="324000"/>
            <a:ext cx="9360000" cy="2075052"/>
          </a:xfrm>
          <a:prstGeom prst="rect">
            <a:avLst/>
          </a:prstGeom>
        </p:spPr>
        <p:txBody>
          <a:bodyPr anchor="ctr">
            <a:noAutofit/>
          </a:bodyPr>
          <a:lstStyle>
            <a:lvl1pPr marL="0" marR="0" indent="0" algn="l" defTabSz="1028675" rtl="0" eaLnBrk="0" fontAlgn="base" latinLnBrk="0" hangingPunct="0">
              <a:lnSpc>
                <a:spcPct val="100000"/>
              </a:lnSpc>
              <a:spcBef>
                <a:spcPts val="0"/>
              </a:spcBef>
              <a:spcAft>
                <a:spcPct val="0"/>
              </a:spcAft>
              <a:buClrTx/>
              <a:buSzPct val="100000"/>
              <a:buFont typeface="+mj-lt"/>
              <a:buNone/>
              <a:tabLst/>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a:p>
            <a:r>
              <a:rPr lang="pt-BR" dirty="0"/>
              <a:t>&lt;Título do slide&gt;</a:t>
            </a:r>
          </a:p>
          <a:p>
            <a:r>
              <a:rPr lang="pt-BR" dirty="0"/>
              <a:t>&lt;Título do slide&gt;</a:t>
            </a:r>
          </a:p>
        </p:txBody>
      </p:sp>
      <p:sp>
        <p:nvSpPr>
          <p:cNvPr id="5" name="Espaço Reservado para Texto 2"/>
          <p:cNvSpPr>
            <a:spLocks noGrp="1"/>
          </p:cNvSpPr>
          <p:nvPr>
            <p:ph type="body" sz="quarter" idx="13"/>
          </p:nvPr>
        </p:nvSpPr>
        <p:spPr>
          <a:xfrm>
            <a:off x="532800" y="2905352"/>
            <a:ext cx="12138172" cy="6846660"/>
          </a:xfrm>
          <a:prstGeom prst="rect">
            <a:avLst/>
          </a:prstGeom>
        </p:spPr>
        <p:txBody>
          <a:bodyPr anchor="t">
            <a:normAutofit/>
          </a:bodyPr>
          <a:lstStyle>
            <a:lvl1pPr marL="305388" indent="-305388" algn="l">
              <a:lnSpc>
                <a:spcPts val="3600"/>
              </a:lnSpc>
              <a:spcBef>
                <a:spcPts val="0"/>
              </a:spcBef>
              <a:spcAft>
                <a:spcPts val="675"/>
              </a:spcAft>
              <a:buClr>
                <a:srgbClr val="69ADE7"/>
              </a:buClr>
              <a:buSzPct val="80000"/>
              <a:buFont typeface="Wingdings" panose="05000000000000000000" pitchFamily="2" charset="2"/>
              <a:buChar char="§"/>
              <a:defRPr sz="3000" b="0">
                <a:solidFill>
                  <a:schemeClr val="tx1"/>
                </a:solidFill>
                <a:latin typeface="+mn-lt"/>
                <a:cs typeface="Arial" panose="020B0604020202020204" pitchFamily="34" charset="0"/>
              </a:defRPr>
            </a:lvl1pPr>
            <a:lvl2pPr marL="608990" indent="-303602" algn="l">
              <a:lnSpc>
                <a:spcPts val="3600"/>
              </a:lnSpc>
              <a:spcBef>
                <a:spcPts val="0"/>
              </a:spcBef>
              <a:spcAft>
                <a:spcPts val="675"/>
              </a:spcAft>
              <a:buClr>
                <a:srgbClr val="69ADE7"/>
              </a:buClr>
              <a:buSzPct val="60000"/>
              <a:buFont typeface="Wingdings" panose="05000000000000000000" pitchFamily="2" charset="2"/>
              <a:buChar char="§"/>
              <a:defRPr sz="30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pPr lvl="0"/>
            <a:r>
              <a:rPr lang="pt-BR"/>
              <a:t>Clique para editar os estilos de texto Mestres</a:t>
            </a:r>
          </a:p>
          <a:p>
            <a:pPr lvl="1"/>
            <a:r>
              <a:rPr lang="pt-BR"/>
              <a:t>Segundo nível</a:t>
            </a:r>
          </a:p>
        </p:txBody>
      </p:sp>
    </p:spTree>
    <p:extLst>
      <p:ext uri="{BB962C8B-B14F-4D97-AF65-F5344CB8AC3E}">
        <p14:creationId xmlns:p14="http://schemas.microsoft.com/office/powerpoint/2010/main" val="249345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1 linha - imagem">
    <p:spTree>
      <p:nvGrpSpPr>
        <p:cNvPr id="1" name=""/>
        <p:cNvGrpSpPr/>
        <p:nvPr/>
      </p:nvGrpSpPr>
      <p:grpSpPr>
        <a:xfrm>
          <a:off x="0" y="0"/>
          <a:ext cx="0" cy="0"/>
          <a:chOff x="0" y="0"/>
          <a:chExt cx="0" cy="0"/>
        </a:xfrm>
      </p:grpSpPr>
      <p:sp>
        <p:nvSpPr>
          <p:cNvPr id="8" name="Espaço Reservado para Imagem 2"/>
          <p:cNvSpPr>
            <a:spLocks noGrp="1"/>
          </p:cNvSpPr>
          <p:nvPr>
            <p:ph type="pic" sz="quarter" idx="14"/>
          </p:nvPr>
        </p:nvSpPr>
        <p:spPr>
          <a:xfrm>
            <a:off x="532800" y="1470968"/>
            <a:ext cx="12138172" cy="8281432"/>
          </a:xfrm>
          <a:prstGeom prst="rect">
            <a:avLst/>
          </a:prstGeom>
        </p:spPr>
        <p:txBody>
          <a:bodyPr/>
          <a:lstStyle/>
          <a:p>
            <a:r>
              <a:rPr lang="pt-BR"/>
              <a:t>Clique no ícone para adicionar uma imagem</a:t>
            </a:r>
            <a:endParaRPr lang="pt-BR" dirty="0"/>
          </a:p>
        </p:txBody>
      </p:sp>
      <p:sp>
        <p:nvSpPr>
          <p:cNvPr id="6" name="Espaço Reservado para Texto 2"/>
          <p:cNvSpPr>
            <a:spLocks noGrp="1"/>
          </p:cNvSpPr>
          <p:nvPr>
            <p:ph type="body" sz="quarter" idx="11" hasCustomPrompt="1"/>
          </p:nvPr>
        </p:nvSpPr>
        <p:spPr>
          <a:xfrm>
            <a:off x="532800" y="324001"/>
            <a:ext cx="9360000" cy="648071"/>
          </a:xfrm>
          <a:prstGeom prst="rect">
            <a:avLst/>
          </a:prstGeom>
        </p:spPr>
        <p:txBody>
          <a:bodyPr anchor="ctr">
            <a:noAutofit/>
          </a:bodyPr>
          <a:lstStyle>
            <a:lvl1pPr marL="0" indent="0" algn="l">
              <a:lnSpc>
                <a:spcPct val="100000"/>
              </a:lnSpc>
              <a:spcBef>
                <a:spcPts val="0"/>
              </a:spcBef>
              <a:buClrTx/>
              <a:buSzPct val="100000"/>
              <a:buFont typeface="+mj-lt"/>
              <a:buNone/>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p:txBody>
      </p:sp>
    </p:spTree>
    <p:extLst>
      <p:ext uri="{BB962C8B-B14F-4D97-AF65-F5344CB8AC3E}">
        <p14:creationId xmlns:p14="http://schemas.microsoft.com/office/powerpoint/2010/main" val="38148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2 linhas - imagem">
    <p:spTree>
      <p:nvGrpSpPr>
        <p:cNvPr id="1" name=""/>
        <p:cNvGrpSpPr/>
        <p:nvPr/>
      </p:nvGrpSpPr>
      <p:grpSpPr>
        <a:xfrm>
          <a:off x="0" y="0"/>
          <a:ext cx="0" cy="0"/>
          <a:chOff x="0" y="0"/>
          <a:chExt cx="0" cy="0"/>
        </a:xfrm>
      </p:grpSpPr>
      <p:sp>
        <p:nvSpPr>
          <p:cNvPr id="7" name="Espaço Reservado para Texto 2"/>
          <p:cNvSpPr>
            <a:spLocks noGrp="1"/>
          </p:cNvSpPr>
          <p:nvPr>
            <p:ph type="body" sz="quarter" idx="11" hasCustomPrompt="1"/>
          </p:nvPr>
        </p:nvSpPr>
        <p:spPr>
          <a:xfrm>
            <a:off x="532800" y="324000"/>
            <a:ext cx="9360000" cy="1196400"/>
          </a:xfrm>
          <a:prstGeom prst="rect">
            <a:avLst/>
          </a:prstGeom>
        </p:spPr>
        <p:txBody>
          <a:bodyPr anchor="ctr">
            <a:noAutofit/>
          </a:bodyPr>
          <a:lstStyle>
            <a:lvl1pPr marL="0" marR="0" indent="0" algn="l" defTabSz="1028675" rtl="0" eaLnBrk="0" fontAlgn="base" latinLnBrk="0" hangingPunct="0">
              <a:lnSpc>
                <a:spcPct val="100000"/>
              </a:lnSpc>
              <a:spcBef>
                <a:spcPts val="0"/>
              </a:spcBef>
              <a:spcAft>
                <a:spcPct val="0"/>
              </a:spcAft>
              <a:buClrTx/>
              <a:buSzPct val="100000"/>
              <a:buFont typeface="+mj-lt"/>
              <a:buNone/>
              <a:tabLst/>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a:p>
            <a:r>
              <a:rPr lang="pt-BR" dirty="0"/>
              <a:t>&lt;Título do slide&gt;</a:t>
            </a:r>
          </a:p>
        </p:txBody>
      </p:sp>
      <p:sp>
        <p:nvSpPr>
          <p:cNvPr id="5" name="Espaço Reservado para Imagem 2"/>
          <p:cNvSpPr>
            <a:spLocks noGrp="1"/>
          </p:cNvSpPr>
          <p:nvPr>
            <p:ph type="pic" sz="quarter" idx="14"/>
          </p:nvPr>
        </p:nvSpPr>
        <p:spPr>
          <a:xfrm>
            <a:off x="532801" y="2020648"/>
            <a:ext cx="12138171" cy="7731364"/>
          </a:xfrm>
          <a:prstGeom prst="rect">
            <a:avLst/>
          </a:prstGeom>
        </p:spPr>
        <p:txBody>
          <a:bodyPr/>
          <a:lstStyle/>
          <a:p>
            <a:r>
              <a:rPr lang="pt-BR"/>
              <a:t>Clique no ícone para adicionar uma imagem</a:t>
            </a:r>
            <a:endParaRPr lang="pt-BR" dirty="0"/>
          </a:p>
        </p:txBody>
      </p:sp>
    </p:spTree>
    <p:extLst>
      <p:ext uri="{BB962C8B-B14F-4D97-AF65-F5344CB8AC3E}">
        <p14:creationId xmlns:p14="http://schemas.microsoft.com/office/powerpoint/2010/main" val="170637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3 linhas - imagem">
    <p:spTree>
      <p:nvGrpSpPr>
        <p:cNvPr id="1" name=""/>
        <p:cNvGrpSpPr/>
        <p:nvPr/>
      </p:nvGrpSpPr>
      <p:grpSpPr>
        <a:xfrm>
          <a:off x="0" y="0"/>
          <a:ext cx="0" cy="0"/>
          <a:chOff x="0" y="0"/>
          <a:chExt cx="0" cy="0"/>
        </a:xfrm>
      </p:grpSpPr>
      <p:sp>
        <p:nvSpPr>
          <p:cNvPr id="7" name="Espaço Reservado para Texto 2"/>
          <p:cNvSpPr>
            <a:spLocks noGrp="1"/>
          </p:cNvSpPr>
          <p:nvPr>
            <p:ph type="body" sz="quarter" idx="11" hasCustomPrompt="1"/>
          </p:nvPr>
        </p:nvSpPr>
        <p:spPr>
          <a:xfrm>
            <a:off x="532800" y="324000"/>
            <a:ext cx="9360000" cy="2075052"/>
          </a:xfrm>
          <a:prstGeom prst="rect">
            <a:avLst/>
          </a:prstGeom>
        </p:spPr>
        <p:txBody>
          <a:bodyPr anchor="ctr">
            <a:noAutofit/>
          </a:bodyPr>
          <a:lstStyle>
            <a:lvl1pPr marL="0" marR="0" indent="0" algn="l" defTabSz="1028675" rtl="0" eaLnBrk="0" fontAlgn="base" latinLnBrk="0" hangingPunct="0">
              <a:lnSpc>
                <a:spcPct val="100000"/>
              </a:lnSpc>
              <a:spcBef>
                <a:spcPts val="0"/>
              </a:spcBef>
              <a:spcAft>
                <a:spcPct val="0"/>
              </a:spcAft>
              <a:buClrTx/>
              <a:buSzPct val="100000"/>
              <a:buFont typeface="+mj-lt"/>
              <a:buNone/>
              <a:tabLst/>
              <a:defRPr sz="4050" b="1" cap="none" baseline="0">
                <a:solidFill>
                  <a:srgbClr val="69ADE7"/>
                </a:solidFill>
                <a:effectLst/>
                <a:latin typeface="+mj-lt"/>
                <a:cs typeface="Arial" panose="020B0604020202020204" pitchFamily="34" charset="0"/>
              </a:defRPr>
            </a:lvl1pPr>
            <a:lvl2pPr marL="205359" indent="0" algn="just">
              <a:lnSpc>
                <a:spcPts val="2363"/>
              </a:lnSpc>
              <a:spcBef>
                <a:spcPts val="0"/>
              </a:spcBef>
              <a:buClr>
                <a:srgbClr val="7CAEC5"/>
              </a:buClr>
              <a:buFont typeface="Arial" pitchFamily="34" charset="0"/>
              <a:buNone/>
              <a:defRPr sz="1800"/>
            </a:lvl2pPr>
            <a:lvl3pPr>
              <a:lnSpc>
                <a:spcPts val="2587"/>
              </a:lnSpc>
              <a:spcBef>
                <a:spcPts val="0"/>
              </a:spcBef>
              <a:defRPr sz="2024"/>
            </a:lvl3pPr>
            <a:lvl4pPr>
              <a:lnSpc>
                <a:spcPts val="2587"/>
              </a:lnSpc>
              <a:spcBef>
                <a:spcPts val="0"/>
              </a:spcBef>
              <a:defRPr sz="2024"/>
            </a:lvl4pPr>
            <a:lvl5pPr>
              <a:lnSpc>
                <a:spcPts val="2587"/>
              </a:lnSpc>
              <a:spcBef>
                <a:spcPts val="0"/>
              </a:spcBef>
              <a:defRPr sz="2024"/>
            </a:lvl5pPr>
          </a:lstStyle>
          <a:p>
            <a:r>
              <a:rPr lang="pt-BR" dirty="0"/>
              <a:t>&lt;Título do slide&gt;</a:t>
            </a:r>
          </a:p>
          <a:p>
            <a:r>
              <a:rPr lang="pt-BR" dirty="0"/>
              <a:t>&lt;Título do slide&gt;</a:t>
            </a:r>
          </a:p>
          <a:p>
            <a:r>
              <a:rPr lang="pt-BR" dirty="0"/>
              <a:t>&lt;Título do slide&gt;</a:t>
            </a:r>
          </a:p>
        </p:txBody>
      </p:sp>
      <p:sp>
        <p:nvSpPr>
          <p:cNvPr id="5" name="Espaço Reservado para Imagem 2"/>
          <p:cNvSpPr>
            <a:spLocks noGrp="1"/>
          </p:cNvSpPr>
          <p:nvPr>
            <p:ph type="pic" sz="quarter" idx="14"/>
          </p:nvPr>
        </p:nvSpPr>
        <p:spPr>
          <a:xfrm>
            <a:off x="532801" y="2897950"/>
            <a:ext cx="12138171" cy="6854063"/>
          </a:xfrm>
          <a:prstGeom prst="rect">
            <a:avLst/>
          </a:prstGeom>
        </p:spPr>
        <p:txBody>
          <a:bodyPr/>
          <a:lstStyle/>
          <a:p>
            <a:r>
              <a:rPr lang="pt-BR"/>
              <a:t>Clique no ícone para adicionar uma imagem</a:t>
            </a:r>
            <a:endParaRPr lang="pt-BR" dirty="0"/>
          </a:p>
        </p:txBody>
      </p:sp>
    </p:spTree>
    <p:extLst>
      <p:ext uri="{BB962C8B-B14F-4D97-AF65-F5344CB8AC3E}">
        <p14:creationId xmlns:p14="http://schemas.microsoft.com/office/powerpoint/2010/main" val="323504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4288" y="0"/>
            <a:ext cx="13687425" cy="10287000"/>
          </a:xfrm>
          <a:prstGeom prst="rect">
            <a:avLst/>
          </a:prstGeom>
        </p:spPr>
      </p:pic>
      <p:pic>
        <p:nvPicPr>
          <p:cNvPr id="4" name="Imagem 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250489" y="490427"/>
            <a:ext cx="1440160" cy="259762"/>
          </a:xfrm>
          <a:prstGeom prst="rect">
            <a:avLst/>
          </a:prstGeom>
        </p:spPr>
      </p:pic>
    </p:spTree>
  </p:cSld>
  <p:clrMap bg1="lt1" tx1="dk1" bg2="lt2" tx2="dk2" accent1="accent1" accent2="accent2" accent3="accent3" accent4="accent4" accent5="accent5" accent6="accent6" hlink="hlink" folHlink="folHlink"/>
  <p:sldLayoutIdLst>
    <p:sldLayoutId id="2147484355" r:id="rId1"/>
    <p:sldLayoutId id="2147484351" r:id="rId2"/>
    <p:sldLayoutId id="2147484356" r:id="rId3"/>
    <p:sldLayoutId id="2147484315" r:id="rId4"/>
    <p:sldLayoutId id="2147484343" r:id="rId5"/>
    <p:sldLayoutId id="2147484344" r:id="rId6"/>
    <p:sldLayoutId id="2147484339" r:id="rId7"/>
    <p:sldLayoutId id="2147484349" r:id="rId8"/>
    <p:sldLayoutId id="2147484350" r:id="rId9"/>
    <p:sldLayoutId id="2147484340" r:id="rId10"/>
    <p:sldLayoutId id="2147484345" r:id="rId11"/>
    <p:sldLayoutId id="2147484346" r:id="rId12"/>
    <p:sldLayoutId id="2147484357" r:id="rId13"/>
    <p:sldLayoutId id="2147484358" r:id="rId14"/>
    <p:sldLayoutId id="2147484359" r:id="rId15"/>
    <p:sldLayoutId id="2147484360" r:id="rId16"/>
    <p:sldLayoutId id="2147484361" r:id="rId17"/>
    <p:sldLayoutId id="2147484362" r:id="rId18"/>
    <p:sldLayoutId id="2147484363" r:id="rId19"/>
    <p:sldLayoutId id="2147484364" r:id="rId20"/>
    <p:sldLayoutId id="2147484365" r:id="rId21"/>
    <p:sldLayoutId id="2147484366" r:id="rId22"/>
    <p:sldLayoutId id="2147484367" r:id="rId23"/>
  </p:sldLayoutIdLst>
  <p:txStyles>
    <p:titleStyle>
      <a:lvl1pPr algn="ctr" rtl="0" eaLnBrk="1" fontAlgn="base" hangingPunct="1">
        <a:spcBef>
          <a:spcPct val="0"/>
        </a:spcBef>
        <a:spcAft>
          <a:spcPct val="0"/>
        </a:spcAft>
        <a:defRPr sz="4951" kern="1200">
          <a:solidFill>
            <a:schemeClr val="tx1"/>
          </a:solidFill>
          <a:latin typeface="+mj-lt"/>
          <a:ea typeface="+mj-ea"/>
          <a:cs typeface="+mj-cs"/>
        </a:defRPr>
      </a:lvl1pPr>
      <a:lvl2pPr algn="ctr" rtl="0" eaLnBrk="1" fontAlgn="base" hangingPunct="1">
        <a:spcBef>
          <a:spcPct val="0"/>
        </a:spcBef>
        <a:spcAft>
          <a:spcPct val="0"/>
        </a:spcAft>
        <a:defRPr sz="4951">
          <a:solidFill>
            <a:schemeClr val="tx1"/>
          </a:solidFill>
          <a:latin typeface="Calibri" pitchFamily="34" charset="0"/>
        </a:defRPr>
      </a:lvl2pPr>
      <a:lvl3pPr algn="ctr" rtl="0" eaLnBrk="1" fontAlgn="base" hangingPunct="1">
        <a:spcBef>
          <a:spcPct val="0"/>
        </a:spcBef>
        <a:spcAft>
          <a:spcPct val="0"/>
        </a:spcAft>
        <a:defRPr sz="4951">
          <a:solidFill>
            <a:schemeClr val="tx1"/>
          </a:solidFill>
          <a:latin typeface="Calibri" pitchFamily="34" charset="0"/>
        </a:defRPr>
      </a:lvl3pPr>
      <a:lvl4pPr algn="ctr" rtl="0" eaLnBrk="1" fontAlgn="base" hangingPunct="1">
        <a:spcBef>
          <a:spcPct val="0"/>
        </a:spcBef>
        <a:spcAft>
          <a:spcPct val="0"/>
        </a:spcAft>
        <a:defRPr sz="4951">
          <a:solidFill>
            <a:schemeClr val="tx1"/>
          </a:solidFill>
          <a:latin typeface="Calibri" pitchFamily="34" charset="0"/>
        </a:defRPr>
      </a:lvl4pPr>
      <a:lvl5pPr algn="ctr" rtl="0" eaLnBrk="1" fontAlgn="base" hangingPunct="1">
        <a:spcBef>
          <a:spcPct val="0"/>
        </a:spcBef>
        <a:spcAft>
          <a:spcPct val="0"/>
        </a:spcAft>
        <a:defRPr sz="4951">
          <a:solidFill>
            <a:schemeClr val="tx1"/>
          </a:solidFill>
          <a:latin typeface="Calibri" pitchFamily="34" charset="0"/>
        </a:defRPr>
      </a:lvl5pPr>
      <a:lvl6pPr marL="514287" algn="ctr" rtl="0" eaLnBrk="1" fontAlgn="base" hangingPunct="1">
        <a:spcBef>
          <a:spcPct val="0"/>
        </a:spcBef>
        <a:spcAft>
          <a:spcPct val="0"/>
        </a:spcAft>
        <a:defRPr sz="4951">
          <a:solidFill>
            <a:schemeClr val="tx1"/>
          </a:solidFill>
          <a:latin typeface="Calibri" pitchFamily="34" charset="0"/>
        </a:defRPr>
      </a:lvl6pPr>
      <a:lvl7pPr marL="1028573" algn="ctr" rtl="0" eaLnBrk="1" fontAlgn="base" hangingPunct="1">
        <a:spcBef>
          <a:spcPct val="0"/>
        </a:spcBef>
        <a:spcAft>
          <a:spcPct val="0"/>
        </a:spcAft>
        <a:defRPr sz="4951">
          <a:solidFill>
            <a:schemeClr val="tx1"/>
          </a:solidFill>
          <a:latin typeface="Calibri" pitchFamily="34" charset="0"/>
        </a:defRPr>
      </a:lvl7pPr>
      <a:lvl8pPr marL="1542859" algn="ctr" rtl="0" eaLnBrk="1" fontAlgn="base" hangingPunct="1">
        <a:spcBef>
          <a:spcPct val="0"/>
        </a:spcBef>
        <a:spcAft>
          <a:spcPct val="0"/>
        </a:spcAft>
        <a:defRPr sz="4951">
          <a:solidFill>
            <a:schemeClr val="tx1"/>
          </a:solidFill>
          <a:latin typeface="Calibri" pitchFamily="34" charset="0"/>
        </a:defRPr>
      </a:lvl8pPr>
      <a:lvl9pPr marL="2057144" algn="ctr" rtl="0" eaLnBrk="1" fontAlgn="base" hangingPunct="1">
        <a:spcBef>
          <a:spcPct val="0"/>
        </a:spcBef>
        <a:spcAft>
          <a:spcPct val="0"/>
        </a:spcAft>
        <a:defRPr sz="4951">
          <a:solidFill>
            <a:schemeClr val="tx1"/>
          </a:solidFill>
          <a:latin typeface="Calibri" pitchFamily="34" charset="0"/>
        </a:defRPr>
      </a:lvl9pPr>
    </p:titleStyle>
    <p:bodyStyle>
      <a:lvl1pPr marL="385715" indent="-385715" algn="l" rtl="0" eaLnBrk="1" fontAlgn="base" hangingPunct="1">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35715" indent="-321429" algn="l"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2pPr>
      <a:lvl3pPr marL="1285716" indent="-257144" algn="l"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00000"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4pPr>
      <a:lvl5pPr marL="2314289"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5pPr>
      <a:lvl6pPr marL="2828574"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6pPr>
      <a:lvl7pPr marL="3342860"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7pPr>
      <a:lvl8pPr marL="3857147"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8pPr>
      <a:lvl9pPr marL="4371432"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9pPr>
    </p:bodyStyle>
    <p:otherStyle>
      <a:defPPr>
        <a:defRPr lang="pt-BR"/>
      </a:defPPr>
      <a:lvl1pPr marL="0" algn="l" defTabSz="1028573" rtl="0" eaLnBrk="1" latinLnBrk="0" hangingPunct="1">
        <a:defRPr sz="2024" kern="1200">
          <a:solidFill>
            <a:schemeClr val="tx1"/>
          </a:solidFill>
          <a:latin typeface="+mn-lt"/>
          <a:ea typeface="+mn-ea"/>
          <a:cs typeface="+mn-cs"/>
        </a:defRPr>
      </a:lvl1pPr>
      <a:lvl2pPr marL="514287" algn="l" defTabSz="1028573" rtl="0" eaLnBrk="1" latinLnBrk="0" hangingPunct="1">
        <a:defRPr sz="2024" kern="1200">
          <a:solidFill>
            <a:schemeClr val="tx1"/>
          </a:solidFill>
          <a:latin typeface="+mn-lt"/>
          <a:ea typeface="+mn-ea"/>
          <a:cs typeface="+mn-cs"/>
        </a:defRPr>
      </a:lvl2pPr>
      <a:lvl3pPr marL="1028573" algn="l" defTabSz="1028573" rtl="0" eaLnBrk="1" latinLnBrk="0" hangingPunct="1">
        <a:defRPr sz="2024" kern="1200">
          <a:solidFill>
            <a:schemeClr val="tx1"/>
          </a:solidFill>
          <a:latin typeface="+mn-lt"/>
          <a:ea typeface="+mn-ea"/>
          <a:cs typeface="+mn-cs"/>
        </a:defRPr>
      </a:lvl3pPr>
      <a:lvl4pPr marL="1542859" algn="l" defTabSz="1028573" rtl="0" eaLnBrk="1" latinLnBrk="0" hangingPunct="1">
        <a:defRPr sz="2024" kern="1200">
          <a:solidFill>
            <a:schemeClr val="tx1"/>
          </a:solidFill>
          <a:latin typeface="+mn-lt"/>
          <a:ea typeface="+mn-ea"/>
          <a:cs typeface="+mn-cs"/>
        </a:defRPr>
      </a:lvl4pPr>
      <a:lvl5pPr marL="2057144" algn="l" defTabSz="1028573" rtl="0" eaLnBrk="1" latinLnBrk="0" hangingPunct="1">
        <a:defRPr sz="2024" kern="1200">
          <a:solidFill>
            <a:schemeClr val="tx1"/>
          </a:solidFill>
          <a:latin typeface="+mn-lt"/>
          <a:ea typeface="+mn-ea"/>
          <a:cs typeface="+mn-cs"/>
        </a:defRPr>
      </a:lvl5pPr>
      <a:lvl6pPr marL="2571431" algn="l" defTabSz="1028573" rtl="0" eaLnBrk="1" latinLnBrk="0" hangingPunct="1">
        <a:defRPr sz="2024" kern="1200">
          <a:solidFill>
            <a:schemeClr val="tx1"/>
          </a:solidFill>
          <a:latin typeface="+mn-lt"/>
          <a:ea typeface="+mn-ea"/>
          <a:cs typeface="+mn-cs"/>
        </a:defRPr>
      </a:lvl6pPr>
      <a:lvl7pPr marL="3085719" algn="l" defTabSz="1028573" rtl="0" eaLnBrk="1" latinLnBrk="0" hangingPunct="1">
        <a:defRPr sz="2024" kern="1200">
          <a:solidFill>
            <a:schemeClr val="tx1"/>
          </a:solidFill>
          <a:latin typeface="+mn-lt"/>
          <a:ea typeface="+mn-ea"/>
          <a:cs typeface="+mn-cs"/>
        </a:defRPr>
      </a:lvl7pPr>
      <a:lvl8pPr marL="3600002" algn="l" defTabSz="1028573" rtl="0" eaLnBrk="1" latinLnBrk="0" hangingPunct="1">
        <a:defRPr sz="2024" kern="1200">
          <a:solidFill>
            <a:schemeClr val="tx1"/>
          </a:solidFill>
          <a:latin typeface="+mn-lt"/>
          <a:ea typeface="+mn-ea"/>
          <a:cs typeface="+mn-cs"/>
        </a:defRPr>
      </a:lvl8pPr>
      <a:lvl9pPr marL="4114289" algn="l" defTabSz="1028573" rtl="0" eaLnBrk="1" latinLnBrk="0" hangingPunct="1">
        <a:defRPr sz="20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07" userDrawn="1">
          <p15:clr>
            <a:srgbClr val="F26B43"/>
          </p15:clr>
        </p15:guide>
        <p15:guide id="2"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9.xml"/><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0.xml"/><Relationship Id="rId1" Type="http://schemas.openxmlformats.org/officeDocument/2006/relationships/slideLayout" Target="../slideLayouts/slideLayout22.xml"/><Relationship Id="rId4" Type="http://schemas.openxmlformats.org/officeDocument/2006/relationships/image" Target="../media/image46.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02.xml"/><Relationship Id="rId1" Type="http://schemas.openxmlformats.org/officeDocument/2006/relationships/slideLayout" Target="../slideLayouts/slideLayout23.xml"/><Relationship Id="rId6" Type="http://schemas.openxmlformats.org/officeDocument/2006/relationships/image" Target="../media/image49.wmf"/><Relationship Id="rId5" Type="http://schemas.openxmlformats.org/officeDocument/2006/relationships/oleObject" Target="../embeddings/oleObject14.bin"/><Relationship Id="rId4" Type="http://schemas.openxmlformats.org/officeDocument/2006/relationships/image" Target="../media/image48.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03.xml"/><Relationship Id="rId1" Type="http://schemas.openxmlformats.org/officeDocument/2006/relationships/slideLayout" Target="../slideLayouts/slideLayout23.xml"/><Relationship Id="rId4" Type="http://schemas.openxmlformats.org/officeDocument/2006/relationships/image" Target="../media/image50.w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08.xml"/><Relationship Id="rId1" Type="http://schemas.openxmlformats.org/officeDocument/2006/relationships/slideLayout" Target="../slideLayouts/slideLayout22.xml"/><Relationship Id="rId4" Type="http://schemas.openxmlformats.org/officeDocument/2006/relationships/image" Target="../media/image51.emf"/></Relationships>
</file>

<file path=ppt/slides/_rels/slide1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9.xml"/><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0.xml"/><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12.xml"/><Relationship Id="rId1" Type="http://schemas.openxmlformats.org/officeDocument/2006/relationships/slideLayout" Target="../slideLayouts/slideLayout23.xml"/><Relationship Id="rId4" Type="http://schemas.openxmlformats.org/officeDocument/2006/relationships/image" Target="../media/image53.wmf"/></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2.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15.xml"/><Relationship Id="rId1" Type="http://schemas.openxmlformats.org/officeDocument/2006/relationships/slideLayout" Target="../slideLayouts/slideLayout22.xml"/><Relationship Id="rId4" Type="http://schemas.openxmlformats.org/officeDocument/2006/relationships/image" Target="../media/image54.w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16.xml"/><Relationship Id="rId1" Type="http://schemas.openxmlformats.org/officeDocument/2006/relationships/slideLayout" Target="../slideLayouts/slideLayout22.xml"/><Relationship Id="rId4" Type="http://schemas.openxmlformats.org/officeDocument/2006/relationships/image" Target="../media/image55.wmf"/></Relationships>
</file>

<file path=ppt/slides/_rels/slide1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8.jpg"/></Relationships>
</file>

<file path=ppt/slides/_rels/slide1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8.xml"/><Relationship Id="rId1" Type="http://schemas.openxmlformats.org/officeDocument/2006/relationships/slideLayout" Target="../slideLayouts/slideLayout23.xml"/><Relationship Id="rId5" Type="http://schemas.openxmlformats.org/officeDocument/2006/relationships/image" Target="../media/image56.wmf"/><Relationship Id="rId4" Type="http://schemas.openxmlformats.org/officeDocument/2006/relationships/oleObject" Target="../embeddings/oleObject20.bin"/></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2.xml"/></Relationships>
</file>

<file path=ppt/slides/_rels/slide1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0.xml"/><Relationship Id="rId1" Type="http://schemas.openxmlformats.org/officeDocument/2006/relationships/slideLayout" Target="../slideLayouts/slideLayout22.xml"/><Relationship Id="rId5" Type="http://schemas.openxmlformats.org/officeDocument/2006/relationships/image" Target="../media/image57.wmf"/><Relationship Id="rId4" Type="http://schemas.openxmlformats.org/officeDocument/2006/relationships/oleObject" Target="../embeddings/oleObject21.bin"/></Relationships>
</file>

<file path=ppt/slides/_rels/slide1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1.xml"/><Relationship Id="rId1" Type="http://schemas.openxmlformats.org/officeDocument/2006/relationships/slideLayout" Target="../slideLayouts/slideLayout22.xml"/><Relationship Id="rId5" Type="http://schemas.openxmlformats.org/officeDocument/2006/relationships/image" Target="../media/image58.wmf"/><Relationship Id="rId4" Type="http://schemas.openxmlformats.org/officeDocument/2006/relationships/oleObject" Target="../embeddings/oleObject22.bin"/></Relationships>
</file>

<file path=ppt/slides/_rels/slide1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2.xml"/><Relationship Id="rId1" Type="http://schemas.openxmlformats.org/officeDocument/2006/relationships/slideLayout" Target="../slideLayouts/slideLayout22.xml"/><Relationship Id="rId5" Type="http://schemas.openxmlformats.org/officeDocument/2006/relationships/image" Target="../media/image59.wmf"/><Relationship Id="rId4" Type="http://schemas.openxmlformats.org/officeDocument/2006/relationships/oleObject" Target="../embeddings/oleObject23.bin"/></Relationships>
</file>

<file path=ppt/slides/_rels/slide1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3.xml"/><Relationship Id="rId1" Type="http://schemas.openxmlformats.org/officeDocument/2006/relationships/slideLayout" Target="../slideLayouts/slideLayout22.xml"/><Relationship Id="rId5" Type="http://schemas.openxmlformats.org/officeDocument/2006/relationships/image" Target="../media/image60.wmf"/><Relationship Id="rId4" Type="http://schemas.openxmlformats.org/officeDocument/2006/relationships/oleObject" Target="../embeddings/oleObject24.bin"/></Relationships>
</file>

<file path=ppt/slides/_rels/slide126.xml.rels><?xml version="1.0" encoding="UTF-8" standalone="yes"?>
<Relationships xmlns="http://schemas.openxmlformats.org/package/2006/relationships"><Relationship Id="rId3" Type="http://schemas.openxmlformats.org/officeDocument/2006/relationships/hyperlink" Target="http://www.bcb.gov.br/" TargetMode="External"/><Relationship Id="rId2" Type="http://schemas.openxmlformats.org/officeDocument/2006/relationships/notesSlide" Target="../notesSlides/notesSlide124.xml"/><Relationship Id="rId1" Type="http://schemas.openxmlformats.org/officeDocument/2006/relationships/slideLayout" Target="../slideLayouts/slideLayout22.xml"/><Relationship Id="rId5" Type="http://schemas.openxmlformats.org/officeDocument/2006/relationships/hyperlink" Target="http://www.plberger.com.br/" TargetMode="External"/><Relationship Id="rId4" Type="http://schemas.openxmlformats.org/officeDocument/2006/relationships/hyperlink" Target="http://www.tesouro.fazenda.gov.b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5.xml"/><Relationship Id="rId7" Type="http://schemas.openxmlformats.org/officeDocument/2006/relationships/image" Target="../media/image23.wmf"/><Relationship Id="rId2" Type="http://schemas.openxmlformats.org/officeDocument/2006/relationships/slideLayout" Target="../slideLayouts/slideLayout22.xml"/><Relationship Id="rId1" Type="http://schemas.openxmlformats.org/officeDocument/2006/relationships/tags" Target="../tags/tag1.xml"/><Relationship Id="rId6" Type="http://schemas.openxmlformats.org/officeDocument/2006/relationships/oleObject" Target="../embeddings/oleObject3.bin"/><Relationship Id="rId5" Type="http://schemas.openxmlformats.org/officeDocument/2006/relationships/image" Target="../media/image22.wmf"/><Relationship Id="rId4" Type="http://schemas.openxmlformats.org/officeDocument/2006/relationships/oleObject" Target="../embeddings/oleObject2.bin"/><Relationship Id="rId9" Type="http://schemas.openxmlformats.org/officeDocument/2006/relationships/image" Target="../media/image24.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7" Type="http://schemas.openxmlformats.org/officeDocument/2006/relationships/image" Target="../media/image150.png"/><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image" Target="../media/image140.png"/><Relationship Id="rId5" Type="http://schemas.openxmlformats.org/officeDocument/2006/relationships/image" Target="../media/image1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25.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57.xml"/><Relationship Id="rId1" Type="http://schemas.openxmlformats.org/officeDocument/2006/relationships/slideLayout" Target="../slideLayouts/slideLayout23.xml"/><Relationship Id="rId4" Type="http://schemas.openxmlformats.org/officeDocument/2006/relationships/image" Target="../media/image28.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62.xml"/><Relationship Id="rId1" Type="http://schemas.openxmlformats.org/officeDocument/2006/relationships/slideLayout" Target="../slideLayouts/slideLayout22.xml"/><Relationship Id="rId4" Type="http://schemas.openxmlformats.org/officeDocument/2006/relationships/image" Target="../media/image31.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64.xml"/><Relationship Id="rId1" Type="http://schemas.openxmlformats.org/officeDocument/2006/relationships/slideLayout" Target="../slideLayouts/slideLayout22.xml"/><Relationship Id="rId4" Type="http://schemas.openxmlformats.org/officeDocument/2006/relationships/image" Target="../media/image32.wmf"/></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70.xml"/><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71.xml"/><Relationship Id="rId1" Type="http://schemas.openxmlformats.org/officeDocument/2006/relationships/slideLayout" Target="../slideLayouts/slideLayout22.xml"/><Relationship Id="rId4" Type="http://schemas.openxmlformats.org/officeDocument/2006/relationships/image" Target="../media/image36.w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74.xml"/><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75.xml"/><Relationship Id="rId1" Type="http://schemas.openxmlformats.org/officeDocument/2006/relationships/slideLayout" Target="../slideLayouts/slideLayout22.xml"/><Relationship Id="rId4" Type="http://schemas.openxmlformats.org/officeDocument/2006/relationships/image" Target="../media/image38.w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9.xml"/><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80.xml"/><Relationship Id="rId1" Type="http://schemas.openxmlformats.org/officeDocument/2006/relationships/slideLayout" Target="../slideLayouts/slideLayout22.xml"/><Relationship Id="rId4" Type="http://schemas.openxmlformats.org/officeDocument/2006/relationships/image" Target="../media/image40.w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83.xml"/><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84.xml"/><Relationship Id="rId1" Type="http://schemas.openxmlformats.org/officeDocument/2006/relationships/slideLayout" Target="../slideLayouts/slideLayout22.xml"/><Relationship Id="rId4" Type="http://schemas.openxmlformats.org/officeDocument/2006/relationships/image" Target="../media/image42.wmf"/></Relationships>
</file>

<file path=ppt/slides/_rels/slide8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85.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9.xml"/><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3.xml"/><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94.xml"/><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5.xml"/><Relationship Id="rId1" Type="http://schemas.openxmlformats.org/officeDocument/2006/relationships/slideLayout" Target="../slideLayouts/slideLayout2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FED5-45D3-4E2A-AD41-F08525D0C98B}"/>
              </a:ext>
            </a:extLst>
          </p:cNvPr>
          <p:cNvSpPr>
            <a:spLocks noGrp="1"/>
          </p:cNvSpPr>
          <p:nvPr>
            <p:ph type="ctrTitle"/>
          </p:nvPr>
        </p:nvSpPr>
        <p:spPr/>
        <p:txBody>
          <a:bodyPr/>
          <a:lstStyle/>
          <a:p>
            <a:r>
              <a:rPr lang="pt-BR" dirty="0"/>
              <a:t>MERCADO DE RENDA FIXA</a:t>
            </a:r>
          </a:p>
        </p:txBody>
      </p:sp>
      <p:sp>
        <p:nvSpPr>
          <p:cNvPr id="3" name="Subtítulo 2">
            <a:extLst>
              <a:ext uri="{FF2B5EF4-FFF2-40B4-BE49-F238E27FC236}">
                <a16:creationId xmlns:a16="http://schemas.microsoft.com/office/drawing/2014/main" id="{3194E207-F39A-4F30-BE6A-1CAE8DFB2580}"/>
              </a:ext>
            </a:extLst>
          </p:cNvPr>
          <p:cNvSpPr>
            <a:spLocks noGrp="1"/>
          </p:cNvSpPr>
          <p:nvPr>
            <p:ph type="subTitle" idx="1"/>
          </p:nvPr>
        </p:nvSpPr>
        <p:spPr/>
        <p:txBody>
          <a:bodyPr/>
          <a:lstStyle/>
          <a:p>
            <a:pPr algn="ctr"/>
            <a:r>
              <a:rPr lang="pt-BR" dirty="0"/>
              <a:t>PAULO LAMOSA BERGER</a:t>
            </a:r>
          </a:p>
        </p:txBody>
      </p:sp>
    </p:spTree>
    <p:extLst>
      <p:ext uri="{BB962C8B-B14F-4D97-AF65-F5344CB8AC3E}">
        <p14:creationId xmlns:p14="http://schemas.microsoft.com/office/powerpoint/2010/main" val="3509371952"/>
      </p:ext>
    </p:extLst>
  </p:cSld>
  <p:clrMapOvr>
    <a:masterClrMapping/>
  </p:clrMapOvr>
  <mc:AlternateContent xmlns:mc="http://schemas.openxmlformats.org/markup-compatibility/2006" xmlns:p14="http://schemas.microsoft.com/office/powerpoint/2010/main">
    <mc:Choice Requires="p14">
      <p:transition spd="slow" p14:dur="2000" advTm="87795"/>
    </mc:Choice>
    <mc:Fallback xmlns="">
      <p:transition spd="slow" advTm="8779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985118" y="3312442"/>
            <a:ext cx="3624075" cy="4135314"/>
          </a:xfrm>
          <a:prstGeom prst="rect">
            <a:avLst/>
          </a:prstGeom>
        </p:spPr>
        <p:txBody>
          <a:bodyPr/>
          <a:lstStyle/>
          <a:p>
            <a:pPr indent="-385763" algn="just" eaLnBrk="0" hangingPunct="0">
              <a:lnSpc>
                <a:spcPct val="130000"/>
              </a:lnSpc>
              <a:spcAft>
                <a:spcPct val="60000"/>
              </a:spcAft>
              <a:buClr>
                <a:srgbClr val="CC0000"/>
              </a:buClr>
              <a:buFont typeface="Marlett" pitchFamily="2" charset="2"/>
              <a:buChar char="4"/>
              <a:defRPr/>
            </a:pPr>
            <a:r>
              <a:rPr lang="pt-BR" sz="2700" dirty="0">
                <a:solidFill>
                  <a:srgbClr val="30435F"/>
                </a:solidFill>
                <a:latin typeface="+mn-lt"/>
                <a:ea typeface="ＭＳ Ｐゴシック" pitchFamily="-107" charset="-128"/>
              </a:rPr>
              <a:t>Renda Fixa </a:t>
            </a:r>
          </a:p>
          <a:p>
            <a:pPr indent="-385763" algn="just" eaLnBrk="0" hangingPunct="0">
              <a:lnSpc>
                <a:spcPct val="130000"/>
              </a:lnSpc>
              <a:spcAft>
                <a:spcPct val="60000"/>
              </a:spcAft>
              <a:buClr>
                <a:srgbClr val="CC0000"/>
              </a:buClr>
              <a:buFont typeface="Marlett" pitchFamily="2" charset="2"/>
              <a:buChar char="4"/>
              <a:defRPr/>
            </a:pPr>
            <a:endParaRPr lang="pt-BR" sz="2700" dirty="0">
              <a:solidFill>
                <a:srgbClr val="30435F"/>
              </a:solidFill>
              <a:latin typeface="+mn-lt"/>
              <a:ea typeface="ＭＳ Ｐゴシック" pitchFamily="-107" charset="-128"/>
            </a:endParaRPr>
          </a:p>
          <a:p>
            <a:pPr indent="-385763" algn="just" eaLnBrk="0" hangingPunct="0">
              <a:lnSpc>
                <a:spcPct val="130000"/>
              </a:lnSpc>
              <a:spcAft>
                <a:spcPct val="60000"/>
              </a:spcAft>
              <a:buClr>
                <a:srgbClr val="CC0000"/>
              </a:buClr>
              <a:buFont typeface="Marlett" pitchFamily="2" charset="2"/>
              <a:buChar char="4"/>
              <a:defRPr/>
            </a:pPr>
            <a:r>
              <a:rPr lang="pt-BR" sz="2700" dirty="0">
                <a:solidFill>
                  <a:srgbClr val="30435F"/>
                </a:solidFill>
                <a:latin typeface="+mn-lt"/>
                <a:ea typeface="ＭＳ Ｐゴシック" pitchFamily="-107" charset="-128"/>
              </a:rPr>
              <a:t>Renda Variável</a:t>
            </a:r>
          </a:p>
          <a:p>
            <a:pPr indent="-385763" algn="just" eaLnBrk="0" hangingPunct="0">
              <a:lnSpc>
                <a:spcPct val="130000"/>
              </a:lnSpc>
              <a:spcAft>
                <a:spcPct val="60000"/>
              </a:spcAft>
              <a:buClr>
                <a:srgbClr val="CC0000"/>
              </a:buClr>
              <a:buFont typeface="Marlett" pitchFamily="2" charset="2"/>
              <a:buChar char="4"/>
              <a:defRPr/>
            </a:pPr>
            <a:endParaRPr lang="pt-BR" sz="2700" dirty="0">
              <a:solidFill>
                <a:srgbClr val="30435F"/>
              </a:solidFill>
              <a:latin typeface="+mn-lt"/>
              <a:ea typeface="ＭＳ Ｐゴシック" pitchFamily="-107" charset="-128"/>
            </a:endParaRPr>
          </a:p>
          <a:p>
            <a:pPr indent="-385763" algn="just" eaLnBrk="0" hangingPunct="0">
              <a:lnSpc>
                <a:spcPct val="130000"/>
              </a:lnSpc>
              <a:spcAft>
                <a:spcPct val="60000"/>
              </a:spcAft>
              <a:buClr>
                <a:srgbClr val="CC0000"/>
              </a:buClr>
              <a:buFont typeface="Marlett" pitchFamily="2" charset="2"/>
              <a:buChar char="4"/>
              <a:defRPr/>
            </a:pPr>
            <a:r>
              <a:rPr lang="pt-BR" sz="2700" dirty="0">
                <a:solidFill>
                  <a:srgbClr val="30435F"/>
                </a:solidFill>
                <a:latin typeface="+mn-lt"/>
                <a:ea typeface="ＭＳ Ｐゴシック" pitchFamily="-107" charset="-128"/>
              </a:rPr>
              <a:t>Derivativos</a:t>
            </a:r>
            <a:endParaRPr lang="pt-BR" sz="1662" dirty="0">
              <a:solidFill>
                <a:srgbClr val="30435F"/>
              </a:solidFill>
              <a:latin typeface="+mn-lt"/>
              <a:ea typeface="ＭＳ Ｐゴシック" pitchFamily="-107" charset="-128"/>
            </a:endParaRPr>
          </a:p>
        </p:txBody>
      </p:sp>
      <p:sp>
        <p:nvSpPr>
          <p:cNvPr id="4" name="Título 1">
            <a:extLst>
              <a:ext uri="{FF2B5EF4-FFF2-40B4-BE49-F238E27FC236}">
                <a16:creationId xmlns:a16="http://schemas.microsoft.com/office/drawing/2014/main" id="{C07F1EAA-90CE-4F84-92D7-85A65166FC67}"/>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Financeiros</a:t>
            </a:r>
          </a:p>
        </p:txBody>
      </p:sp>
    </p:spTree>
    <p:extLst>
      <p:ext uri="{BB962C8B-B14F-4D97-AF65-F5344CB8AC3E}">
        <p14:creationId xmlns:p14="http://schemas.microsoft.com/office/powerpoint/2010/main" val="7344257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2CF32A-1EB9-5E36-F89A-48E2A53E377B}"/>
              </a:ext>
            </a:extLst>
          </p:cNvPr>
          <p:cNvSpPr txBox="1">
            <a:spLocks noChangeArrowheads="1"/>
          </p:cNvSpPr>
          <p:nvPr/>
        </p:nvSpPr>
        <p:spPr>
          <a:xfrm>
            <a:off x="2033464" y="2778500"/>
            <a:ext cx="9001000" cy="4968552"/>
          </a:xfrm>
          <a:prstGeom prst="rect">
            <a:avLst/>
          </a:prstGeom>
        </p:spPr>
        <p:txBody>
          <a:bodyPr>
            <a:normAutofit/>
          </a:bodyPr>
          <a:lstStyle>
            <a:lvl1pPr marL="385715" indent="-385715" algn="l" rtl="0" eaLnBrk="1" fontAlgn="base" hangingPunct="1">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35715" indent="-321429" algn="l"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2pPr>
            <a:lvl3pPr marL="1285716" indent="-257144" algn="l"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00000"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4pPr>
            <a:lvl5pPr marL="2314289"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5pPr>
            <a:lvl6pPr marL="2828574"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6pPr>
            <a:lvl7pPr marL="3342860"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7pPr>
            <a:lvl8pPr marL="3857147"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8pPr>
            <a:lvl9pPr marL="4371432"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9pPr>
          </a:lstStyle>
          <a:p>
            <a:pPr marL="0" lvl="2" indent="-342900" algn="just" eaLnBrk="0" hangingPunct="0">
              <a:lnSpc>
                <a:spcPct val="80000"/>
              </a:lnSpc>
              <a:spcAft>
                <a:spcPct val="60000"/>
              </a:spcAft>
              <a:buClr>
                <a:srgbClr val="CC0000"/>
              </a:buClr>
              <a:buSzPct val="70000"/>
              <a:buFont typeface="Marlett" pitchFamily="2" charset="2"/>
              <a:buChar char="4"/>
              <a:defRPr/>
            </a:pPr>
            <a:endParaRPr lang="pt-BR" altLang="en-US" sz="2000" dirty="0">
              <a:solidFill>
                <a:srgbClr val="30435F"/>
              </a:solidFill>
              <a:ea typeface="ＭＳ Ｐゴシック" pitchFamily="-107" charset="-128"/>
              <a:cs typeface="Arial" panose="020B0604020202020204" pitchFamily="34" charset="0"/>
            </a:endParaRPr>
          </a:p>
          <a:p>
            <a:pPr marL="0" lvl="2"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O cupom cambial representa o diferencial entre:</a:t>
            </a:r>
          </a:p>
          <a:p>
            <a:pPr marL="914400" lvl="4"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 a taxa de juro interna  (expressa em reais)</a:t>
            </a:r>
          </a:p>
          <a:p>
            <a:pPr marL="914400" lvl="4"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 e a variação cambial (expressa sobre o dólar)</a:t>
            </a:r>
          </a:p>
          <a:p>
            <a:pPr marL="914400" lvl="4"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 ambas referidas ao mesmo período.</a:t>
            </a:r>
          </a:p>
          <a:p>
            <a:pPr marL="914400" lvl="4"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Trata-se de uma taxa de juro em dólar.</a:t>
            </a:r>
          </a:p>
          <a:p>
            <a:pPr marL="914400" lvl="4"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Representa a remuneração de um título expresso ou indexado à variação cambial, neste caso a variação da taxa de câmbio (dólares) no mercado financeiro nacional.</a:t>
            </a:r>
          </a:p>
          <a:p>
            <a:pPr marL="914400" lvl="4"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Dado que é uma taxa de juros denominada em outra moeda, o cupom cambial pode ser positivo (maior que zero) ou negativo (menor do que zero).</a:t>
            </a:r>
          </a:p>
        </p:txBody>
      </p:sp>
      <p:sp>
        <p:nvSpPr>
          <p:cNvPr id="2" name="Rectangle 2">
            <a:extLst>
              <a:ext uri="{FF2B5EF4-FFF2-40B4-BE49-F238E27FC236}">
                <a16:creationId xmlns:a16="http://schemas.microsoft.com/office/drawing/2014/main" id="{0F798BDE-77C3-9E29-4575-8F53AA7E9E8D}"/>
              </a:ext>
            </a:extLst>
          </p:cNvPr>
          <p:cNvSpPr txBox="1">
            <a:spLocks noChangeArrowheads="1"/>
          </p:cNvSpPr>
          <p:nvPr/>
        </p:nvSpPr>
        <p:spPr>
          <a:xfrm>
            <a:off x="3905672" y="2065158"/>
            <a:ext cx="5328591" cy="713342"/>
          </a:xfrm>
          <a:prstGeom prst="rect">
            <a:avLst/>
          </a:prstGeom>
        </p:spPr>
        <p:txBody>
          <a:bodyPr/>
          <a:lstStyle>
            <a:lvl1pPr algn="ctr" rtl="0" eaLnBrk="1" fontAlgn="base" hangingPunct="1">
              <a:spcBef>
                <a:spcPct val="0"/>
              </a:spcBef>
              <a:spcAft>
                <a:spcPct val="0"/>
              </a:spcAft>
              <a:defRPr sz="4951" kern="1200">
                <a:solidFill>
                  <a:schemeClr val="tx1"/>
                </a:solidFill>
                <a:latin typeface="+mj-lt"/>
                <a:ea typeface="+mj-ea"/>
                <a:cs typeface="+mj-cs"/>
              </a:defRPr>
            </a:lvl1pPr>
            <a:lvl2pPr algn="ctr" rtl="0" eaLnBrk="1" fontAlgn="base" hangingPunct="1">
              <a:spcBef>
                <a:spcPct val="0"/>
              </a:spcBef>
              <a:spcAft>
                <a:spcPct val="0"/>
              </a:spcAft>
              <a:defRPr sz="4951">
                <a:solidFill>
                  <a:schemeClr val="tx1"/>
                </a:solidFill>
                <a:latin typeface="Calibri" pitchFamily="34" charset="0"/>
              </a:defRPr>
            </a:lvl2pPr>
            <a:lvl3pPr algn="ctr" rtl="0" eaLnBrk="1" fontAlgn="base" hangingPunct="1">
              <a:spcBef>
                <a:spcPct val="0"/>
              </a:spcBef>
              <a:spcAft>
                <a:spcPct val="0"/>
              </a:spcAft>
              <a:defRPr sz="4951">
                <a:solidFill>
                  <a:schemeClr val="tx1"/>
                </a:solidFill>
                <a:latin typeface="Calibri" pitchFamily="34" charset="0"/>
              </a:defRPr>
            </a:lvl3pPr>
            <a:lvl4pPr algn="ctr" rtl="0" eaLnBrk="1" fontAlgn="base" hangingPunct="1">
              <a:spcBef>
                <a:spcPct val="0"/>
              </a:spcBef>
              <a:spcAft>
                <a:spcPct val="0"/>
              </a:spcAft>
              <a:defRPr sz="4951">
                <a:solidFill>
                  <a:schemeClr val="tx1"/>
                </a:solidFill>
                <a:latin typeface="Calibri" pitchFamily="34" charset="0"/>
              </a:defRPr>
            </a:lvl4pPr>
            <a:lvl5pPr algn="ctr" rtl="0" eaLnBrk="1" fontAlgn="base" hangingPunct="1">
              <a:spcBef>
                <a:spcPct val="0"/>
              </a:spcBef>
              <a:spcAft>
                <a:spcPct val="0"/>
              </a:spcAft>
              <a:defRPr sz="4951">
                <a:solidFill>
                  <a:schemeClr val="tx1"/>
                </a:solidFill>
                <a:latin typeface="Calibri" pitchFamily="34" charset="0"/>
              </a:defRPr>
            </a:lvl5pPr>
            <a:lvl6pPr marL="514287" algn="ctr" rtl="0" eaLnBrk="1" fontAlgn="base" hangingPunct="1">
              <a:spcBef>
                <a:spcPct val="0"/>
              </a:spcBef>
              <a:spcAft>
                <a:spcPct val="0"/>
              </a:spcAft>
              <a:defRPr sz="4951">
                <a:solidFill>
                  <a:schemeClr val="tx1"/>
                </a:solidFill>
                <a:latin typeface="Calibri" pitchFamily="34" charset="0"/>
              </a:defRPr>
            </a:lvl6pPr>
            <a:lvl7pPr marL="1028573" algn="ctr" rtl="0" eaLnBrk="1" fontAlgn="base" hangingPunct="1">
              <a:spcBef>
                <a:spcPct val="0"/>
              </a:spcBef>
              <a:spcAft>
                <a:spcPct val="0"/>
              </a:spcAft>
              <a:defRPr sz="4951">
                <a:solidFill>
                  <a:schemeClr val="tx1"/>
                </a:solidFill>
                <a:latin typeface="Calibri" pitchFamily="34" charset="0"/>
              </a:defRPr>
            </a:lvl7pPr>
            <a:lvl8pPr marL="1542859" algn="ctr" rtl="0" eaLnBrk="1" fontAlgn="base" hangingPunct="1">
              <a:spcBef>
                <a:spcPct val="0"/>
              </a:spcBef>
              <a:spcAft>
                <a:spcPct val="0"/>
              </a:spcAft>
              <a:defRPr sz="4951">
                <a:solidFill>
                  <a:schemeClr val="tx1"/>
                </a:solidFill>
                <a:latin typeface="Calibri" pitchFamily="34" charset="0"/>
              </a:defRPr>
            </a:lvl8pPr>
            <a:lvl9pPr marL="2057144" algn="ctr" rtl="0" eaLnBrk="1" fontAlgn="base" hangingPunct="1">
              <a:spcBef>
                <a:spcPct val="0"/>
              </a:spcBef>
              <a:spcAft>
                <a:spcPct val="0"/>
              </a:spcAft>
              <a:defRPr sz="4951">
                <a:solidFill>
                  <a:schemeClr val="tx1"/>
                </a:solidFill>
                <a:latin typeface="Calibri" pitchFamily="34" charset="0"/>
              </a:defRPr>
            </a:lvl9pPr>
          </a:lstStyle>
          <a:p>
            <a:r>
              <a:rPr lang="pt-BR" altLang="pt-BR" sz="3200" dirty="0"/>
              <a:t>Cupom Cambial</a:t>
            </a:r>
          </a:p>
        </p:txBody>
      </p:sp>
    </p:spTree>
    <p:extLst>
      <p:ext uri="{BB962C8B-B14F-4D97-AF65-F5344CB8AC3E}">
        <p14:creationId xmlns:p14="http://schemas.microsoft.com/office/powerpoint/2010/main" val="16242829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7" name="Grupo 1"/>
          <p:cNvGrpSpPr>
            <a:grpSpLocks/>
          </p:cNvGrpSpPr>
          <p:nvPr/>
        </p:nvGrpSpPr>
        <p:grpSpPr bwMode="auto">
          <a:xfrm>
            <a:off x="3572828" y="3414169"/>
            <a:ext cx="5925773" cy="2204121"/>
            <a:chOff x="2025447" y="2743200"/>
            <a:chExt cx="5680227" cy="1143000"/>
          </a:xfrm>
        </p:grpSpPr>
        <p:sp>
          <p:nvSpPr>
            <p:cNvPr id="139269" name="Rectangle 3"/>
            <p:cNvSpPr>
              <a:spLocks noChangeArrowheads="1"/>
            </p:cNvSpPr>
            <p:nvPr/>
          </p:nvSpPr>
          <p:spPr bwMode="auto">
            <a:xfrm>
              <a:off x="3796692" y="2743200"/>
              <a:ext cx="2063419"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2077" dirty="0">
                  <a:solidFill>
                    <a:srgbClr val="FF3300"/>
                  </a:solidFill>
                  <a:latin typeface="Times New Roman" panose="02020603050405020304" pitchFamily="18" charset="0"/>
                </a:rPr>
                <a:t>JUROS</a:t>
              </a:r>
            </a:p>
          </p:txBody>
        </p:sp>
        <p:sp>
          <p:nvSpPr>
            <p:cNvPr id="139270" name="Line 4"/>
            <p:cNvSpPr>
              <a:spLocks noChangeShapeType="1"/>
            </p:cNvSpPr>
            <p:nvPr/>
          </p:nvSpPr>
          <p:spPr bwMode="auto">
            <a:xfrm>
              <a:off x="2806251" y="3276600"/>
              <a:ext cx="99044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sz="1870" dirty="0"/>
            </a:p>
          </p:txBody>
        </p:sp>
        <p:sp>
          <p:nvSpPr>
            <p:cNvPr id="139271" name="Line 5"/>
            <p:cNvSpPr>
              <a:spLocks noChangeShapeType="1"/>
            </p:cNvSpPr>
            <p:nvPr/>
          </p:nvSpPr>
          <p:spPr bwMode="auto">
            <a:xfrm>
              <a:off x="5860111" y="3276600"/>
              <a:ext cx="107297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sz="1870" dirty="0"/>
            </a:p>
          </p:txBody>
        </p:sp>
        <p:sp>
          <p:nvSpPr>
            <p:cNvPr id="139272" name="Text Box 6"/>
            <p:cNvSpPr txBox="1">
              <a:spLocks noChangeArrowheads="1"/>
            </p:cNvSpPr>
            <p:nvPr/>
          </p:nvSpPr>
          <p:spPr bwMode="auto">
            <a:xfrm>
              <a:off x="2025447" y="3193362"/>
              <a:ext cx="808548" cy="19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870" dirty="0">
                  <a:latin typeface="Times New Roman" panose="02020603050405020304" pitchFamily="18" charset="0"/>
                </a:rPr>
                <a:t>X US$</a:t>
              </a:r>
            </a:p>
          </p:txBody>
        </p:sp>
        <p:sp>
          <p:nvSpPr>
            <p:cNvPr id="139273" name="Text Box 7"/>
            <p:cNvSpPr txBox="1">
              <a:spLocks noChangeArrowheads="1"/>
            </p:cNvSpPr>
            <p:nvPr/>
          </p:nvSpPr>
          <p:spPr bwMode="auto">
            <a:xfrm>
              <a:off x="6905670" y="3177137"/>
              <a:ext cx="800004" cy="19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870" dirty="0">
                  <a:latin typeface="Times New Roman" panose="02020603050405020304" pitchFamily="18" charset="0"/>
                </a:rPr>
                <a:t>Y US$</a:t>
              </a:r>
            </a:p>
          </p:txBody>
        </p:sp>
      </p:grpSp>
      <p:sp>
        <p:nvSpPr>
          <p:cNvPr id="139268" name="Text Box 8" descr="25%"/>
          <p:cNvSpPr txBox="1">
            <a:spLocks noChangeArrowheads="1"/>
          </p:cNvSpPr>
          <p:nvPr/>
        </p:nvSpPr>
        <p:spPr bwMode="auto">
          <a:xfrm>
            <a:off x="2822336" y="6093071"/>
            <a:ext cx="7889997" cy="1323439"/>
          </a:xfrm>
          <a:prstGeom prst="rect">
            <a:avLst/>
          </a:prstGeom>
          <a:noFill/>
          <a:ln>
            <a:noFill/>
          </a:ln>
          <a:effectLst/>
          <a:extLst>
            <a:ext uri="{909E8E84-426E-40DD-AFC4-6F175D3DCCD1}">
              <a14:hiddenFill xmlns:a14="http://schemas.microsoft.com/office/drawing/2010/main">
                <a:pattFill prst="pct25">
                  <a:fgClr>
                    <a:schemeClr val="accent1"/>
                  </a:fgClr>
                  <a:bgClr>
                    <a:srgbClr val="CCCC00"/>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Exemplo: O Banco ABC aplicou a importância de U$1.000.000,00 durante 01 ano com a rentabilidade de 6,3%, recebendo ao fim da aplicação US$ 1.063.000,00</a:t>
            </a:r>
          </a:p>
          <a:p>
            <a:pPr algn="just">
              <a:spcBef>
                <a:spcPct val="0"/>
              </a:spcBef>
              <a:buClr>
                <a:schemeClr val="tx1"/>
              </a:buClr>
              <a:buSzTx/>
              <a:buFontTx/>
              <a:buNone/>
            </a:pPr>
            <a:endParaRPr lang="pt-BR" altLang="pt-BR" sz="2000" dirty="0">
              <a:latin typeface="Times New Roman" panose="02020603050405020304" pitchFamily="18" charset="0"/>
            </a:endParaRPr>
          </a:p>
        </p:txBody>
      </p:sp>
      <p:sp>
        <p:nvSpPr>
          <p:cNvPr id="2" name="Rectangle 2">
            <a:extLst>
              <a:ext uri="{FF2B5EF4-FFF2-40B4-BE49-F238E27FC236}">
                <a16:creationId xmlns:a16="http://schemas.microsoft.com/office/drawing/2014/main" id="{EE3A5950-CF12-D173-420A-AFBC3861115E}"/>
              </a:ext>
            </a:extLst>
          </p:cNvPr>
          <p:cNvSpPr txBox="1">
            <a:spLocks noChangeArrowheads="1"/>
          </p:cNvSpPr>
          <p:nvPr/>
        </p:nvSpPr>
        <p:spPr>
          <a:xfrm>
            <a:off x="3905672" y="2065158"/>
            <a:ext cx="5328591" cy="713342"/>
          </a:xfrm>
          <a:prstGeom prst="rect">
            <a:avLst/>
          </a:prstGeom>
        </p:spPr>
        <p:txBody>
          <a:bodyPr/>
          <a:lstStyle>
            <a:lvl1pPr algn="ctr" rtl="0" eaLnBrk="1" fontAlgn="base" hangingPunct="1">
              <a:spcBef>
                <a:spcPct val="0"/>
              </a:spcBef>
              <a:spcAft>
                <a:spcPct val="0"/>
              </a:spcAft>
              <a:defRPr sz="4951" kern="1200">
                <a:solidFill>
                  <a:schemeClr val="tx1"/>
                </a:solidFill>
                <a:latin typeface="+mj-lt"/>
                <a:ea typeface="+mj-ea"/>
                <a:cs typeface="+mj-cs"/>
              </a:defRPr>
            </a:lvl1pPr>
            <a:lvl2pPr algn="ctr" rtl="0" eaLnBrk="1" fontAlgn="base" hangingPunct="1">
              <a:spcBef>
                <a:spcPct val="0"/>
              </a:spcBef>
              <a:spcAft>
                <a:spcPct val="0"/>
              </a:spcAft>
              <a:defRPr sz="4951">
                <a:solidFill>
                  <a:schemeClr val="tx1"/>
                </a:solidFill>
                <a:latin typeface="Calibri" pitchFamily="34" charset="0"/>
              </a:defRPr>
            </a:lvl2pPr>
            <a:lvl3pPr algn="ctr" rtl="0" eaLnBrk="1" fontAlgn="base" hangingPunct="1">
              <a:spcBef>
                <a:spcPct val="0"/>
              </a:spcBef>
              <a:spcAft>
                <a:spcPct val="0"/>
              </a:spcAft>
              <a:defRPr sz="4951">
                <a:solidFill>
                  <a:schemeClr val="tx1"/>
                </a:solidFill>
                <a:latin typeface="Calibri" pitchFamily="34" charset="0"/>
              </a:defRPr>
            </a:lvl3pPr>
            <a:lvl4pPr algn="ctr" rtl="0" eaLnBrk="1" fontAlgn="base" hangingPunct="1">
              <a:spcBef>
                <a:spcPct val="0"/>
              </a:spcBef>
              <a:spcAft>
                <a:spcPct val="0"/>
              </a:spcAft>
              <a:defRPr sz="4951">
                <a:solidFill>
                  <a:schemeClr val="tx1"/>
                </a:solidFill>
                <a:latin typeface="Calibri" pitchFamily="34" charset="0"/>
              </a:defRPr>
            </a:lvl4pPr>
            <a:lvl5pPr algn="ctr" rtl="0" eaLnBrk="1" fontAlgn="base" hangingPunct="1">
              <a:spcBef>
                <a:spcPct val="0"/>
              </a:spcBef>
              <a:spcAft>
                <a:spcPct val="0"/>
              </a:spcAft>
              <a:defRPr sz="4951">
                <a:solidFill>
                  <a:schemeClr val="tx1"/>
                </a:solidFill>
                <a:latin typeface="Calibri" pitchFamily="34" charset="0"/>
              </a:defRPr>
            </a:lvl5pPr>
            <a:lvl6pPr marL="514287" algn="ctr" rtl="0" eaLnBrk="1" fontAlgn="base" hangingPunct="1">
              <a:spcBef>
                <a:spcPct val="0"/>
              </a:spcBef>
              <a:spcAft>
                <a:spcPct val="0"/>
              </a:spcAft>
              <a:defRPr sz="4951">
                <a:solidFill>
                  <a:schemeClr val="tx1"/>
                </a:solidFill>
                <a:latin typeface="Calibri" pitchFamily="34" charset="0"/>
              </a:defRPr>
            </a:lvl6pPr>
            <a:lvl7pPr marL="1028573" algn="ctr" rtl="0" eaLnBrk="1" fontAlgn="base" hangingPunct="1">
              <a:spcBef>
                <a:spcPct val="0"/>
              </a:spcBef>
              <a:spcAft>
                <a:spcPct val="0"/>
              </a:spcAft>
              <a:defRPr sz="4951">
                <a:solidFill>
                  <a:schemeClr val="tx1"/>
                </a:solidFill>
                <a:latin typeface="Calibri" pitchFamily="34" charset="0"/>
              </a:defRPr>
            </a:lvl7pPr>
            <a:lvl8pPr marL="1542859" algn="ctr" rtl="0" eaLnBrk="1" fontAlgn="base" hangingPunct="1">
              <a:spcBef>
                <a:spcPct val="0"/>
              </a:spcBef>
              <a:spcAft>
                <a:spcPct val="0"/>
              </a:spcAft>
              <a:defRPr sz="4951">
                <a:solidFill>
                  <a:schemeClr val="tx1"/>
                </a:solidFill>
                <a:latin typeface="Calibri" pitchFamily="34" charset="0"/>
              </a:defRPr>
            </a:lvl8pPr>
            <a:lvl9pPr marL="2057144" algn="ctr" rtl="0" eaLnBrk="1" fontAlgn="base" hangingPunct="1">
              <a:spcBef>
                <a:spcPct val="0"/>
              </a:spcBef>
              <a:spcAft>
                <a:spcPct val="0"/>
              </a:spcAft>
              <a:defRPr sz="4951">
                <a:solidFill>
                  <a:schemeClr val="tx1"/>
                </a:solidFill>
                <a:latin typeface="Calibri" pitchFamily="34" charset="0"/>
              </a:defRPr>
            </a:lvl9pPr>
          </a:lstStyle>
          <a:p>
            <a:r>
              <a:rPr lang="pt-BR" altLang="pt-BR" sz="3200" dirty="0"/>
              <a:t>Cupom Cambial</a:t>
            </a:r>
          </a:p>
        </p:txBody>
      </p:sp>
    </p:spTree>
    <p:extLst>
      <p:ext uri="{BB962C8B-B14F-4D97-AF65-F5344CB8AC3E}">
        <p14:creationId xmlns:p14="http://schemas.microsoft.com/office/powerpoint/2010/main" val="25608981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0" name="Grupo 1"/>
          <p:cNvGrpSpPr>
            <a:grpSpLocks/>
          </p:cNvGrpSpPr>
          <p:nvPr/>
        </p:nvGrpSpPr>
        <p:grpSpPr bwMode="auto">
          <a:xfrm>
            <a:off x="2505812" y="2750623"/>
            <a:ext cx="8704385" cy="4002589"/>
            <a:chOff x="412684" y="1981875"/>
            <a:chExt cx="9079045" cy="3854450"/>
          </a:xfrm>
        </p:grpSpPr>
        <p:sp>
          <p:nvSpPr>
            <p:cNvPr id="140292" name="Rectangle 2"/>
            <p:cNvSpPr>
              <a:spLocks noChangeArrowheads="1"/>
            </p:cNvSpPr>
            <p:nvPr/>
          </p:nvSpPr>
          <p:spPr bwMode="auto">
            <a:xfrm>
              <a:off x="412684" y="2438400"/>
              <a:ext cx="9079045" cy="2667000"/>
            </a:xfrm>
            <a:prstGeom prst="rect">
              <a:avLst/>
            </a:prstGeom>
            <a:solidFill>
              <a:srgbClr val="E1E5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endParaRPr lang="pt-BR" altLang="pt-BR" sz="1247" dirty="0"/>
            </a:p>
          </p:txBody>
        </p:sp>
        <p:sp>
          <p:nvSpPr>
            <p:cNvPr id="140293" name="Rectangle 4"/>
            <p:cNvSpPr>
              <a:spLocks noChangeArrowheads="1"/>
            </p:cNvSpPr>
            <p:nvPr/>
          </p:nvSpPr>
          <p:spPr bwMode="auto">
            <a:xfrm>
              <a:off x="3879229" y="3124200"/>
              <a:ext cx="2063419"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2077" dirty="0">
                  <a:solidFill>
                    <a:srgbClr val="FF3300"/>
                  </a:solidFill>
                  <a:latin typeface="Times New Roman" panose="02020603050405020304" pitchFamily="18" charset="0"/>
                </a:rPr>
                <a:t>PRÉ</a:t>
              </a:r>
            </a:p>
          </p:txBody>
        </p:sp>
        <p:sp>
          <p:nvSpPr>
            <p:cNvPr id="140294" name="Line 5"/>
            <p:cNvSpPr>
              <a:spLocks noChangeShapeType="1"/>
            </p:cNvSpPr>
            <p:nvPr/>
          </p:nvSpPr>
          <p:spPr bwMode="auto">
            <a:xfrm>
              <a:off x="1898346" y="3657600"/>
              <a:ext cx="198088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sz="1870" dirty="0"/>
            </a:p>
          </p:txBody>
        </p:sp>
        <p:sp>
          <p:nvSpPr>
            <p:cNvPr id="140295" name="Oval 6"/>
            <p:cNvSpPr>
              <a:spLocks noChangeArrowheads="1"/>
            </p:cNvSpPr>
            <p:nvPr/>
          </p:nvSpPr>
          <p:spPr bwMode="auto">
            <a:xfrm>
              <a:off x="1155515" y="3352800"/>
              <a:ext cx="1568199" cy="685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2077" dirty="0">
                  <a:solidFill>
                    <a:srgbClr val="CD4413"/>
                  </a:solidFill>
                  <a:latin typeface="Times New Roman" panose="02020603050405020304" pitchFamily="18" charset="0"/>
                </a:rPr>
                <a:t>Spot</a:t>
              </a:r>
            </a:p>
          </p:txBody>
        </p:sp>
        <p:sp>
          <p:nvSpPr>
            <p:cNvPr id="140296" name="Line 7"/>
            <p:cNvSpPr>
              <a:spLocks noChangeShapeType="1"/>
            </p:cNvSpPr>
            <p:nvPr/>
          </p:nvSpPr>
          <p:spPr bwMode="auto">
            <a:xfrm flipV="1">
              <a:off x="1980883" y="4038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sz="1870" dirty="0"/>
            </a:p>
          </p:txBody>
        </p:sp>
        <p:sp>
          <p:nvSpPr>
            <p:cNvPr id="140297" name="Line 8"/>
            <p:cNvSpPr>
              <a:spLocks noChangeShapeType="1"/>
            </p:cNvSpPr>
            <p:nvPr/>
          </p:nvSpPr>
          <p:spPr bwMode="auto">
            <a:xfrm>
              <a:off x="5942648" y="3657600"/>
              <a:ext cx="107297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sz="1870" dirty="0"/>
            </a:p>
          </p:txBody>
        </p:sp>
        <p:sp>
          <p:nvSpPr>
            <p:cNvPr id="140298" name="Oval 9"/>
            <p:cNvSpPr>
              <a:spLocks noChangeArrowheads="1"/>
            </p:cNvSpPr>
            <p:nvPr/>
          </p:nvSpPr>
          <p:spPr bwMode="auto">
            <a:xfrm>
              <a:off x="7015626" y="3276600"/>
              <a:ext cx="1733272"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870" dirty="0">
                  <a:solidFill>
                    <a:srgbClr val="CD4413"/>
                  </a:solidFill>
                  <a:latin typeface="Times New Roman" panose="02020603050405020304" pitchFamily="18" charset="0"/>
                </a:rPr>
                <a:t>Fwd</a:t>
              </a:r>
            </a:p>
          </p:txBody>
        </p:sp>
        <p:sp>
          <p:nvSpPr>
            <p:cNvPr id="140299" name="Line 10"/>
            <p:cNvSpPr>
              <a:spLocks noChangeShapeType="1"/>
            </p:cNvSpPr>
            <p:nvPr/>
          </p:nvSpPr>
          <p:spPr bwMode="auto">
            <a:xfrm flipV="1">
              <a:off x="7840994" y="23622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sz="1870" dirty="0"/>
            </a:p>
          </p:txBody>
        </p:sp>
        <p:sp>
          <p:nvSpPr>
            <p:cNvPr id="140300" name="Text Box 11"/>
            <p:cNvSpPr txBox="1">
              <a:spLocks noChangeArrowheads="1"/>
            </p:cNvSpPr>
            <p:nvPr/>
          </p:nvSpPr>
          <p:spPr bwMode="auto">
            <a:xfrm>
              <a:off x="1540979" y="5308172"/>
              <a:ext cx="879806" cy="36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870" dirty="0">
                  <a:latin typeface="Times New Roman" panose="02020603050405020304" pitchFamily="18" charset="0"/>
                </a:rPr>
                <a:t>X US$</a:t>
              </a:r>
            </a:p>
          </p:txBody>
        </p:sp>
        <p:sp>
          <p:nvSpPr>
            <p:cNvPr id="140301" name="Text Box 12"/>
            <p:cNvSpPr txBox="1">
              <a:spLocks noChangeArrowheads="1"/>
            </p:cNvSpPr>
            <p:nvPr/>
          </p:nvSpPr>
          <p:spPr bwMode="auto">
            <a:xfrm>
              <a:off x="7405741" y="1981875"/>
              <a:ext cx="870510" cy="36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870" dirty="0">
                  <a:latin typeface="Times New Roman" panose="02020603050405020304" pitchFamily="18" charset="0"/>
                </a:rPr>
                <a:t>Y US$</a:t>
              </a:r>
            </a:p>
          </p:txBody>
        </p:sp>
        <p:sp>
          <p:nvSpPr>
            <p:cNvPr id="140302" name="Text Box 13"/>
            <p:cNvSpPr txBox="1">
              <a:spLocks noChangeArrowheads="1"/>
            </p:cNvSpPr>
            <p:nvPr/>
          </p:nvSpPr>
          <p:spPr bwMode="auto">
            <a:xfrm>
              <a:off x="8401499" y="5562600"/>
              <a:ext cx="525342" cy="27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247" dirty="0">
                  <a:latin typeface="Times New Roman" panose="02020603050405020304" pitchFamily="18" charset="0"/>
                </a:rPr>
                <a:t>USA</a:t>
              </a:r>
            </a:p>
          </p:txBody>
        </p:sp>
        <p:sp>
          <p:nvSpPr>
            <p:cNvPr id="140303" name="Text Box 14"/>
            <p:cNvSpPr txBox="1">
              <a:spLocks noChangeArrowheads="1"/>
            </p:cNvSpPr>
            <p:nvPr/>
          </p:nvSpPr>
          <p:spPr bwMode="auto">
            <a:xfrm>
              <a:off x="8636730" y="4737873"/>
              <a:ext cx="786174" cy="27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247" dirty="0">
                  <a:latin typeface="Times New Roman" panose="02020603050405020304" pitchFamily="18" charset="0"/>
                </a:rPr>
                <a:t>BRASIL</a:t>
              </a:r>
            </a:p>
          </p:txBody>
        </p:sp>
      </p:grpSp>
      <mc:AlternateContent xmlns:mc="http://schemas.openxmlformats.org/markup-compatibility/2006" xmlns:a14="http://schemas.microsoft.com/office/drawing/2010/main">
        <mc:Choice Requires="a14">
          <p:sp>
            <p:nvSpPr>
              <p:cNvPr id="2" name="CaixaDeTexto 1"/>
              <p:cNvSpPr txBox="1"/>
              <p:nvPr/>
            </p:nvSpPr>
            <p:spPr>
              <a:xfrm>
                <a:off x="4449766" y="6706350"/>
                <a:ext cx="4739118" cy="718145"/>
              </a:xfrm>
              <a:prstGeom prst="rect">
                <a:avLst/>
              </a:prstGeom>
              <a:noFill/>
            </p:spPr>
            <p:txBody>
              <a:bodyPr wrap="none" lIns="0" tIns="0" rIns="0" bIns="0" rtlCol="0">
                <a:spAutoFit/>
              </a:bodyPr>
              <a:lstStyle/>
              <a:p>
                <a14:m>
                  <m:oMath xmlns:m="http://schemas.openxmlformats.org/officeDocument/2006/math">
                    <m:r>
                      <a:rPr lang="pt-BR" sz="2077" i="1">
                        <a:latin typeface="Cambria Math" panose="02040503050406030204" pitchFamily="18" charset="0"/>
                      </a:rPr>
                      <m:t>𝐶𝐶</m:t>
                    </m:r>
                    <m:r>
                      <a:rPr lang="pt-BR" sz="2077" i="1">
                        <a:latin typeface="Cambria Math" panose="02040503050406030204" pitchFamily="18" charset="0"/>
                      </a:rPr>
                      <m:t>=</m:t>
                    </m:r>
                    <m:d>
                      <m:dPr>
                        <m:ctrlPr>
                          <a:rPr lang="pt-BR" sz="2077" i="1">
                            <a:latin typeface="Cambria Math" panose="02040503050406030204" pitchFamily="18" charset="0"/>
                          </a:rPr>
                        </m:ctrlPr>
                      </m:dPr>
                      <m:e>
                        <m:r>
                          <a:rPr lang="pt-BR" sz="2077" i="1">
                            <a:latin typeface="Cambria Math" panose="02040503050406030204" pitchFamily="18" charset="0"/>
                          </a:rPr>
                          <m:t>1−</m:t>
                        </m:r>
                        <m:f>
                          <m:fPr>
                            <m:ctrlPr>
                              <a:rPr lang="pt-BR" sz="2077" i="1">
                                <a:latin typeface="Cambria Math" panose="02040503050406030204" pitchFamily="18" charset="0"/>
                              </a:rPr>
                            </m:ctrlPr>
                          </m:fPr>
                          <m:num>
                            <m:r>
                              <a:rPr lang="pt-BR" sz="2077" i="1">
                                <a:latin typeface="Cambria Math" panose="02040503050406030204" pitchFamily="18" charset="0"/>
                              </a:rPr>
                              <m:t>𝑌</m:t>
                            </m:r>
                          </m:num>
                          <m:den>
                            <m:r>
                              <a:rPr lang="pt-BR" sz="2077" i="1">
                                <a:latin typeface="Cambria Math" panose="02040503050406030204" pitchFamily="18" charset="0"/>
                              </a:rPr>
                              <m:t>𝑋</m:t>
                            </m:r>
                          </m:den>
                        </m:f>
                      </m:e>
                    </m:d>
                    <m:r>
                      <a:rPr lang="pt-BR" sz="2077" i="1">
                        <a:latin typeface="Cambria Math" panose="02040503050406030204" pitchFamily="18" charset="0"/>
                      </a:rPr>
                      <m:t>∗100=</m:t>
                    </m:r>
                    <m:d>
                      <m:dPr>
                        <m:ctrlPr>
                          <a:rPr lang="pt-BR" sz="2077" i="1">
                            <a:latin typeface="Cambria Math" panose="02040503050406030204" pitchFamily="18" charset="0"/>
                          </a:rPr>
                        </m:ctrlPr>
                      </m:dPr>
                      <m:e>
                        <m:r>
                          <a:rPr lang="pt-BR" sz="2077" i="1">
                            <a:latin typeface="Cambria Math" panose="02040503050406030204" pitchFamily="18" charset="0"/>
                          </a:rPr>
                          <m:t>1− </m:t>
                        </m:r>
                        <m:f>
                          <m:fPr>
                            <m:ctrlPr>
                              <a:rPr lang="pt-BR" sz="2077" i="1">
                                <a:latin typeface="Cambria Math" panose="02040503050406030204" pitchFamily="18" charset="0"/>
                              </a:rPr>
                            </m:ctrlPr>
                          </m:fPr>
                          <m:num>
                            <m:r>
                              <a:rPr lang="pt-BR" sz="2077" i="1">
                                <a:latin typeface="Cambria Math" panose="02040503050406030204" pitchFamily="18" charset="0"/>
                              </a:rPr>
                              <m:t>𝑝𝑟</m:t>
                            </m:r>
                            <m:r>
                              <a:rPr lang="pt-BR" sz="2077" i="1">
                                <a:latin typeface="Cambria Math" panose="02040503050406030204" pitchFamily="18" charset="0"/>
                              </a:rPr>
                              <m:t>é</m:t>
                            </m:r>
                          </m:num>
                          <m:den>
                            <m:f>
                              <m:fPr>
                                <m:type m:val="skw"/>
                                <m:ctrlPr>
                                  <a:rPr lang="pt-BR" sz="2077" i="1">
                                    <a:latin typeface="Cambria Math" panose="02040503050406030204" pitchFamily="18" charset="0"/>
                                  </a:rPr>
                                </m:ctrlPr>
                              </m:fPr>
                              <m:num>
                                <m:r>
                                  <a:rPr lang="pt-BR" sz="2077" i="1">
                                    <a:latin typeface="Cambria Math" panose="02040503050406030204" pitchFamily="18" charset="0"/>
                                  </a:rPr>
                                  <m:t>𝑓𝑤𝑑</m:t>
                                </m:r>
                              </m:num>
                              <m:den>
                                <m:r>
                                  <a:rPr lang="pt-BR" sz="2077" i="1">
                                    <a:latin typeface="Cambria Math" panose="02040503050406030204" pitchFamily="18" charset="0"/>
                                  </a:rPr>
                                  <m:t>𝑠𝑝𝑜𝑡</m:t>
                                </m:r>
                              </m:den>
                            </m:f>
                          </m:den>
                        </m:f>
                      </m:e>
                    </m:d>
                  </m:oMath>
                </a14:m>
                <a:r>
                  <a:rPr lang="pt-BR" sz="2077" dirty="0"/>
                  <a:t>*100</a:t>
                </a:r>
              </a:p>
            </p:txBody>
          </p:sp>
        </mc:Choice>
        <mc:Fallback xmlns="">
          <p:sp>
            <p:nvSpPr>
              <p:cNvPr id="2" name="CaixaDeTexto 1"/>
              <p:cNvSpPr txBox="1">
                <a:spLocks noRot="1" noChangeAspect="1" noMove="1" noResize="1" noEditPoints="1" noAdjustHandles="1" noChangeArrowheads="1" noChangeShapeType="1" noTextEdit="1"/>
              </p:cNvSpPr>
              <p:nvPr/>
            </p:nvSpPr>
            <p:spPr>
              <a:xfrm>
                <a:off x="4449766" y="6706350"/>
                <a:ext cx="4739118" cy="718145"/>
              </a:xfrm>
              <a:prstGeom prst="rect">
                <a:avLst/>
              </a:prstGeom>
              <a:blipFill>
                <a:blip r:embed="rId4"/>
                <a:stretch>
                  <a:fillRect r="-2445"/>
                </a:stretch>
              </a:blipFill>
            </p:spPr>
            <p:txBody>
              <a:bodyPr/>
              <a:lstStyle/>
              <a:p>
                <a:r>
                  <a:rPr lang="pt-BR">
                    <a:noFill/>
                  </a:rPr>
                  <a:t> </a:t>
                </a:r>
              </a:p>
            </p:txBody>
          </p:sp>
        </mc:Fallback>
      </mc:AlternateContent>
      <p:sp>
        <p:nvSpPr>
          <p:cNvPr id="3" name="Rectangle 2">
            <a:extLst>
              <a:ext uri="{FF2B5EF4-FFF2-40B4-BE49-F238E27FC236}">
                <a16:creationId xmlns:a16="http://schemas.microsoft.com/office/drawing/2014/main" id="{9A9BA607-26AC-96FB-C04E-E2AD6026A06A}"/>
              </a:ext>
            </a:extLst>
          </p:cNvPr>
          <p:cNvSpPr txBox="1">
            <a:spLocks noChangeArrowheads="1"/>
          </p:cNvSpPr>
          <p:nvPr/>
        </p:nvSpPr>
        <p:spPr>
          <a:xfrm>
            <a:off x="3905672" y="2065158"/>
            <a:ext cx="5328591" cy="713342"/>
          </a:xfrm>
          <a:prstGeom prst="rect">
            <a:avLst/>
          </a:prstGeom>
        </p:spPr>
        <p:txBody>
          <a:bodyPr/>
          <a:lstStyle>
            <a:lvl1pPr algn="ctr" rtl="0" eaLnBrk="1" fontAlgn="base" hangingPunct="1">
              <a:spcBef>
                <a:spcPct val="0"/>
              </a:spcBef>
              <a:spcAft>
                <a:spcPct val="0"/>
              </a:spcAft>
              <a:defRPr sz="4951" kern="1200">
                <a:solidFill>
                  <a:schemeClr val="tx1"/>
                </a:solidFill>
                <a:latin typeface="+mj-lt"/>
                <a:ea typeface="+mj-ea"/>
                <a:cs typeface="+mj-cs"/>
              </a:defRPr>
            </a:lvl1pPr>
            <a:lvl2pPr algn="ctr" rtl="0" eaLnBrk="1" fontAlgn="base" hangingPunct="1">
              <a:spcBef>
                <a:spcPct val="0"/>
              </a:spcBef>
              <a:spcAft>
                <a:spcPct val="0"/>
              </a:spcAft>
              <a:defRPr sz="4951">
                <a:solidFill>
                  <a:schemeClr val="tx1"/>
                </a:solidFill>
                <a:latin typeface="Calibri" pitchFamily="34" charset="0"/>
              </a:defRPr>
            </a:lvl2pPr>
            <a:lvl3pPr algn="ctr" rtl="0" eaLnBrk="1" fontAlgn="base" hangingPunct="1">
              <a:spcBef>
                <a:spcPct val="0"/>
              </a:spcBef>
              <a:spcAft>
                <a:spcPct val="0"/>
              </a:spcAft>
              <a:defRPr sz="4951">
                <a:solidFill>
                  <a:schemeClr val="tx1"/>
                </a:solidFill>
                <a:latin typeface="Calibri" pitchFamily="34" charset="0"/>
              </a:defRPr>
            </a:lvl3pPr>
            <a:lvl4pPr algn="ctr" rtl="0" eaLnBrk="1" fontAlgn="base" hangingPunct="1">
              <a:spcBef>
                <a:spcPct val="0"/>
              </a:spcBef>
              <a:spcAft>
                <a:spcPct val="0"/>
              </a:spcAft>
              <a:defRPr sz="4951">
                <a:solidFill>
                  <a:schemeClr val="tx1"/>
                </a:solidFill>
                <a:latin typeface="Calibri" pitchFamily="34" charset="0"/>
              </a:defRPr>
            </a:lvl4pPr>
            <a:lvl5pPr algn="ctr" rtl="0" eaLnBrk="1" fontAlgn="base" hangingPunct="1">
              <a:spcBef>
                <a:spcPct val="0"/>
              </a:spcBef>
              <a:spcAft>
                <a:spcPct val="0"/>
              </a:spcAft>
              <a:defRPr sz="4951">
                <a:solidFill>
                  <a:schemeClr val="tx1"/>
                </a:solidFill>
                <a:latin typeface="Calibri" pitchFamily="34" charset="0"/>
              </a:defRPr>
            </a:lvl5pPr>
            <a:lvl6pPr marL="514287" algn="ctr" rtl="0" eaLnBrk="1" fontAlgn="base" hangingPunct="1">
              <a:spcBef>
                <a:spcPct val="0"/>
              </a:spcBef>
              <a:spcAft>
                <a:spcPct val="0"/>
              </a:spcAft>
              <a:defRPr sz="4951">
                <a:solidFill>
                  <a:schemeClr val="tx1"/>
                </a:solidFill>
                <a:latin typeface="Calibri" pitchFamily="34" charset="0"/>
              </a:defRPr>
            </a:lvl6pPr>
            <a:lvl7pPr marL="1028573" algn="ctr" rtl="0" eaLnBrk="1" fontAlgn="base" hangingPunct="1">
              <a:spcBef>
                <a:spcPct val="0"/>
              </a:spcBef>
              <a:spcAft>
                <a:spcPct val="0"/>
              </a:spcAft>
              <a:defRPr sz="4951">
                <a:solidFill>
                  <a:schemeClr val="tx1"/>
                </a:solidFill>
                <a:latin typeface="Calibri" pitchFamily="34" charset="0"/>
              </a:defRPr>
            </a:lvl7pPr>
            <a:lvl8pPr marL="1542859" algn="ctr" rtl="0" eaLnBrk="1" fontAlgn="base" hangingPunct="1">
              <a:spcBef>
                <a:spcPct val="0"/>
              </a:spcBef>
              <a:spcAft>
                <a:spcPct val="0"/>
              </a:spcAft>
              <a:defRPr sz="4951">
                <a:solidFill>
                  <a:schemeClr val="tx1"/>
                </a:solidFill>
                <a:latin typeface="Calibri" pitchFamily="34" charset="0"/>
              </a:defRPr>
            </a:lvl8pPr>
            <a:lvl9pPr marL="2057144" algn="ctr" rtl="0" eaLnBrk="1" fontAlgn="base" hangingPunct="1">
              <a:spcBef>
                <a:spcPct val="0"/>
              </a:spcBef>
              <a:spcAft>
                <a:spcPct val="0"/>
              </a:spcAft>
              <a:defRPr sz="4951">
                <a:solidFill>
                  <a:schemeClr val="tx1"/>
                </a:solidFill>
                <a:latin typeface="Calibri" pitchFamily="34" charset="0"/>
              </a:defRPr>
            </a:lvl9pPr>
          </a:lstStyle>
          <a:p>
            <a:r>
              <a:rPr lang="pt-BR" altLang="pt-BR" sz="3200" dirty="0"/>
              <a:t>Cupom Cambial</a:t>
            </a:r>
          </a:p>
        </p:txBody>
      </p:sp>
    </p:spTree>
    <p:extLst>
      <p:ext uri="{BB962C8B-B14F-4D97-AF65-F5344CB8AC3E}">
        <p14:creationId xmlns:p14="http://schemas.microsoft.com/office/powerpoint/2010/main" val="36573861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996088AA-C168-C878-BF69-8500996B1400}"/>
              </a:ext>
            </a:extLst>
          </p:cNvPr>
          <p:cNvSpPr txBox="1">
            <a:spLocks noChangeArrowheads="1"/>
          </p:cNvSpPr>
          <p:nvPr/>
        </p:nvSpPr>
        <p:spPr>
          <a:xfrm>
            <a:off x="2393504" y="3343300"/>
            <a:ext cx="8856984" cy="4464496"/>
          </a:xfrm>
          <a:prstGeom prst="rect">
            <a:avLst/>
          </a:prstGeom>
          <a:noFill/>
        </p:spPr>
        <p:txBody>
          <a:bodyPr vert="horz" lIns="84992" tIns="42497" rIns="84992" bIns="42497" rtlCol="0">
            <a:noAutofit/>
          </a:bodyPr>
          <a:lstStyle>
            <a:lvl1pPr marL="385715" indent="-385715" algn="l" rtl="0" eaLnBrk="1" fontAlgn="base" hangingPunct="1">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35715" indent="-321429" algn="l"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2pPr>
            <a:lvl3pPr marL="1285716" indent="-257144" algn="l"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00000"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4pPr>
            <a:lvl5pPr marL="2314289"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5pPr>
            <a:lvl6pPr marL="2828574"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6pPr>
            <a:lvl7pPr marL="3342860"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7pPr>
            <a:lvl8pPr marL="3857147"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8pPr>
            <a:lvl9pPr marL="4371432"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9pPr>
          </a:lstStyle>
          <a:p>
            <a:pPr algn="ctr">
              <a:buFontTx/>
              <a:buNone/>
            </a:pPr>
            <a:endParaRPr lang="pt-BR" altLang="en-US" sz="2000" dirty="0"/>
          </a:p>
          <a:p>
            <a:pPr algn="ctr">
              <a:buFontTx/>
              <a:buNone/>
            </a:pPr>
            <a:r>
              <a:rPr lang="pt-BR" altLang="en-US" sz="2000" dirty="0"/>
              <a:t>Especificação do Contrato Futuro de DDI Cupom Cambial</a:t>
            </a:r>
          </a:p>
          <a:p>
            <a:pPr>
              <a:buFontTx/>
              <a:buNone/>
            </a:pPr>
            <a:endParaRPr lang="pt-BR" altLang="en-US" sz="2000" dirty="0"/>
          </a:p>
          <a:p>
            <a:pPr>
              <a:buFontTx/>
              <a:buNone/>
            </a:pPr>
            <a:r>
              <a:rPr lang="pt-BR" altLang="en-US" sz="2000" dirty="0"/>
              <a:t>Objeto 		- CDI Over CETIP descontado pela variação cambial</a:t>
            </a:r>
          </a:p>
          <a:p>
            <a:pPr>
              <a:buFontTx/>
              <a:buNone/>
            </a:pPr>
            <a:r>
              <a:rPr lang="pt-BR" altLang="en-US" sz="2000" dirty="0"/>
              <a:t>Tamanho 	- 100.000 pontos</a:t>
            </a:r>
          </a:p>
          <a:p>
            <a:pPr>
              <a:buFontTx/>
              <a:buNone/>
            </a:pPr>
            <a:r>
              <a:rPr lang="pt-BR" altLang="en-US" sz="2000" dirty="0"/>
              <a:t>Valor do Ponto	- US$ 0,50</a:t>
            </a:r>
          </a:p>
          <a:p>
            <a:pPr>
              <a:buFontTx/>
              <a:buNone/>
            </a:pPr>
            <a:r>
              <a:rPr lang="pt-BR" altLang="en-US" sz="2000" dirty="0"/>
              <a:t>VCTO 		- 1o dia útil do mês	</a:t>
            </a:r>
          </a:p>
          <a:p>
            <a:pPr>
              <a:buFontTx/>
              <a:buNone/>
            </a:pPr>
            <a:r>
              <a:rPr lang="pt-BR" altLang="en-US" sz="2000" dirty="0"/>
              <a:t>Liquidação	- Financeira em Reais</a:t>
            </a:r>
          </a:p>
          <a:p>
            <a:pPr>
              <a:buFontTx/>
              <a:buNone/>
            </a:pPr>
            <a:r>
              <a:rPr lang="pt-BR" altLang="en-US" sz="2000" dirty="0"/>
              <a:t>Cotação 		- Cupom Linear base 360 dias corridos</a:t>
            </a:r>
          </a:p>
          <a:p>
            <a:pPr>
              <a:buFontTx/>
              <a:buNone/>
            </a:pPr>
            <a:r>
              <a:rPr lang="pt-BR" altLang="en-US" sz="2000" dirty="0"/>
              <a:t>Financeiro 	- Ajuste Diário calculado pela diferença dos preços de ajuste</a:t>
            </a:r>
          </a:p>
          <a:p>
            <a:pPr>
              <a:buFontTx/>
              <a:buNone/>
            </a:pPr>
            <a:r>
              <a:rPr lang="pt-BR" altLang="en-US" sz="2000" dirty="0"/>
              <a:t>Preço de Ajuste	- Preço obtido pela Bolsa</a:t>
            </a:r>
          </a:p>
          <a:p>
            <a:pPr>
              <a:buFontTx/>
              <a:buNone/>
            </a:pPr>
            <a:r>
              <a:rPr lang="pt-BR" altLang="en-US" sz="2000" dirty="0"/>
              <a:t>PU			- 100.000 pontos descontado pelo cupom futuro</a:t>
            </a:r>
          </a:p>
          <a:p>
            <a:pPr>
              <a:buFontTx/>
              <a:buNone/>
            </a:pPr>
            <a:endParaRPr lang="pt-BR" altLang="en-US" sz="2000" dirty="0"/>
          </a:p>
          <a:p>
            <a:pPr>
              <a:buFontTx/>
              <a:buNone/>
            </a:pPr>
            <a:endParaRPr lang="pt-BR" altLang="en-US" sz="2000" dirty="0"/>
          </a:p>
          <a:p>
            <a:pPr>
              <a:buFontTx/>
              <a:buNone/>
            </a:pPr>
            <a:endParaRPr lang="pt-BR" altLang="en-US" sz="2000" dirty="0"/>
          </a:p>
        </p:txBody>
      </p:sp>
      <p:sp>
        <p:nvSpPr>
          <p:cNvPr id="2" name="Rectangle 2">
            <a:extLst>
              <a:ext uri="{FF2B5EF4-FFF2-40B4-BE49-F238E27FC236}">
                <a16:creationId xmlns:a16="http://schemas.microsoft.com/office/drawing/2014/main" id="{1CD43C97-79BA-FCD3-50D1-1755B1A58632}"/>
              </a:ext>
            </a:extLst>
          </p:cNvPr>
          <p:cNvSpPr txBox="1">
            <a:spLocks noChangeArrowheads="1"/>
          </p:cNvSpPr>
          <p:nvPr/>
        </p:nvSpPr>
        <p:spPr>
          <a:xfrm>
            <a:off x="3905672" y="2065158"/>
            <a:ext cx="5328591" cy="713342"/>
          </a:xfrm>
          <a:prstGeom prst="rect">
            <a:avLst/>
          </a:prstGeom>
        </p:spPr>
        <p:txBody>
          <a:bodyPr/>
          <a:lstStyle>
            <a:lvl1pPr algn="ctr" rtl="0" eaLnBrk="1" fontAlgn="base" hangingPunct="1">
              <a:spcBef>
                <a:spcPct val="0"/>
              </a:spcBef>
              <a:spcAft>
                <a:spcPct val="0"/>
              </a:spcAft>
              <a:defRPr sz="4951" kern="1200">
                <a:solidFill>
                  <a:schemeClr val="tx1"/>
                </a:solidFill>
                <a:latin typeface="+mj-lt"/>
                <a:ea typeface="+mj-ea"/>
                <a:cs typeface="+mj-cs"/>
              </a:defRPr>
            </a:lvl1pPr>
            <a:lvl2pPr algn="ctr" rtl="0" eaLnBrk="1" fontAlgn="base" hangingPunct="1">
              <a:spcBef>
                <a:spcPct val="0"/>
              </a:spcBef>
              <a:spcAft>
                <a:spcPct val="0"/>
              </a:spcAft>
              <a:defRPr sz="4951">
                <a:solidFill>
                  <a:schemeClr val="tx1"/>
                </a:solidFill>
                <a:latin typeface="Calibri" pitchFamily="34" charset="0"/>
              </a:defRPr>
            </a:lvl2pPr>
            <a:lvl3pPr algn="ctr" rtl="0" eaLnBrk="1" fontAlgn="base" hangingPunct="1">
              <a:spcBef>
                <a:spcPct val="0"/>
              </a:spcBef>
              <a:spcAft>
                <a:spcPct val="0"/>
              </a:spcAft>
              <a:defRPr sz="4951">
                <a:solidFill>
                  <a:schemeClr val="tx1"/>
                </a:solidFill>
                <a:latin typeface="Calibri" pitchFamily="34" charset="0"/>
              </a:defRPr>
            </a:lvl3pPr>
            <a:lvl4pPr algn="ctr" rtl="0" eaLnBrk="1" fontAlgn="base" hangingPunct="1">
              <a:spcBef>
                <a:spcPct val="0"/>
              </a:spcBef>
              <a:spcAft>
                <a:spcPct val="0"/>
              </a:spcAft>
              <a:defRPr sz="4951">
                <a:solidFill>
                  <a:schemeClr val="tx1"/>
                </a:solidFill>
                <a:latin typeface="Calibri" pitchFamily="34" charset="0"/>
              </a:defRPr>
            </a:lvl4pPr>
            <a:lvl5pPr algn="ctr" rtl="0" eaLnBrk="1" fontAlgn="base" hangingPunct="1">
              <a:spcBef>
                <a:spcPct val="0"/>
              </a:spcBef>
              <a:spcAft>
                <a:spcPct val="0"/>
              </a:spcAft>
              <a:defRPr sz="4951">
                <a:solidFill>
                  <a:schemeClr val="tx1"/>
                </a:solidFill>
                <a:latin typeface="Calibri" pitchFamily="34" charset="0"/>
              </a:defRPr>
            </a:lvl5pPr>
            <a:lvl6pPr marL="514287" algn="ctr" rtl="0" eaLnBrk="1" fontAlgn="base" hangingPunct="1">
              <a:spcBef>
                <a:spcPct val="0"/>
              </a:spcBef>
              <a:spcAft>
                <a:spcPct val="0"/>
              </a:spcAft>
              <a:defRPr sz="4951">
                <a:solidFill>
                  <a:schemeClr val="tx1"/>
                </a:solidFill>
                <a:latin typeface="Calibri" pitchFamily="34" charset="0"/>
              </a:defRPr>
            </a:lvl6pPr>
            <a:lvl7pPr marL="1028573" algn="ctr" rtl="0" eaLnBrk="1" fontAlgn="base" hangingPunct="1">
              <a:spcBef>
                <a:spcPct val="0"/>
              </a:spcBef>
              <a:spcAft>
                <a:spcPct val="0"/>
              </a:spcAft>
              <a:defRPr sz="4951">
                <a:solidFill>
                  <a:schemeClr val="tx1"/>
                </a:solidFill>
                <a:latin typeface="Calibri" pitchFamily="34" charset="0"/>
              </a:defRPr>
            </a:lvl7pPr>
            <a:lvl8pPr marL="1542859" algn="ctr" rtl="0" eaLnBrk="1" fontAlgn="base" hangingPunct="1">
              <a:spcBef>
                <a:spcPct val="0"/>
              </a:spcBef>
              <a:spcAft>
                <a:spcPct val="0"/>
              </a:spcAft>
              <a:defRPr sz="4951">
                <a:solidFill>
                  <a:schemeClr val="tx1"/>
                </a:solidFill>
                <a:latin typeface="Calibri" pitchFamily="34" charset="0"/>
              </a:defRPr>
            </a:lvl8pPr>
            <a:lvl9pPr marL="2057144" algn="ctr" rtl="0" eaLnBrk="1" fontAlgn="base" hangingPunct="1">
              <a:spcBef>
                <a:spcPct val="0"/>
              </a:spcBef>
              <a:spcAft>
                <a:spcPct val="0"/>
              </a:spcAft>
              <a:defRPr sz="4951">
                <a:solidFill>
                  <a:schemeClr val="tx1"/>
                </a:solidFill>
                <a:latin typeface="Calibri" pitchFamily="34" charset="0"/>
              </a:defRPr>
            </a:lvl9pPr>
          </a:lstStyle>
          <a:p>
            <a:r>
              <a:rPr lang="pt-BR" altLang="pt-BR" sz="3200" dirty="0"/>
              <a:t>Cupom Cambial</a:t>
            </a:r>
          </a:p>
        </p:txBody>
      </p:sp>
    </p:spTree>
    <p:extLst>
      <p:ext uri="{BB962C8B-B14F-4D97-AF65-F5344CB8AC3E}">
        <p14:creationId xmlns:p14="http://schemas.microsoft.com/office/powerpoint/2010/main" val="3413924894"/>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62" name="Object 3"/>
          <p:cNvGraphicFramePr>
            <a:graphicFrameLocks noChangeAspect="1"/>
          </p:cNvGraphicFramePr>
          <p:nvPr/>
        </p:nvGraphicFramePr>
        <p:xfrm>
          <a:off x="4511683" y="3442315"/>
          <a:ext cx="4692634" cy="1411991"/>
        </p:xfrm>
        <a:graphic>
          <a:graphicData uri="http://schemas.openxmlformats.org/presentationml/2006/ole">
            <mc:AlternateContent xmlns:mc="http://schemas.openxmlformats.org/markup-compatibility/2006">
              <mc:Choice xmlns:v="urn:schemas-microsoft-com:vml" Requires="v">
                <p:oleObj name="Equation" r:id="rId3" imgW="2616200" imgH="787400" progId="Equation.DSMT4">
                  <p:embed/>
                </p:oleObj>
              </mc:Choice>
              <mc:Fallback>
                <p:oleObj name="Equation" r:id="rId3" imgW="2616200" imgH="787400" progId="Equation.DSMT4">
                  <p:embed/>
                  <p:pic>
                    <p:nvPicPr>
                      <p:cNvPr id="19456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683" y="3442315"/>
                        <a:ext cx="4692634" cy="1411991"/>
                      </a:xfrm>
                      <a:prstGeom prst="rect">
                        <a:avLst/>
                      </a:prstGeom>
                      <a:noFill/>
                      <a:ln>
                        <a:noFill/>
                      </a:ln>
                      <a:effectLst/>
                    </p:spPr>
                  </p:pic>
                </p:oleObj>
              </mc:Fallback>
            </mc:AlternateContent>
          </a:graphicData>
        </a:graphic>
      </p:graphicFrame>
      <p:graphicFrame>
        <p:nvGraphicFramePr>
          <p:cNvPr id="194563" name="Object 4"/>
          <p:cNvGraphicFramePr>
            <a:graphicFrameLocks noChangeAspect="1"/>
          </p:cNvGraphicFramePr>
          <p:nvPr/>
        </p:nvGraphicFramePr>
        <p:xfrm>
          <a:off x="4706444" y="5710567"/>
          <a:ext cx="4303112" cy="874959"/>
        </p:xfrm>
        <a:graphic>
          <a:graphicData uri="http://schemas.openxmlformats.org/presentationml/2006/ole">
            <mc:AlternateContent xmlns:mc="http://schemas.openxmlformats.org/markup-compatibility/2006">
              <mc:Choice xmlns:v="urn:schemas-microsoft-com:vml" Requires="v">
                <p:oleObj name="Equation" r:id="rId5" imgW="2247900" imgH="457200" progId="Equation.DSMT4">
                  <p:embed/>
                </p:oleObj>
              </mc:Choice>
              <mc:Fallback>
                <p:oleObj name="Equation" r:id="rId5" imgW="2247900" imgH="457200" progId="Equation.DSMT4">
                  <p:embed/>
                  <p:pic>
                    <p:nvPicPr>
                      <p:cNvPr id="194563"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6444" y="5710567"/>
                        <a:ext cx="4303112" cy="874959"/>
                      </a:xfrm>
                      <a:prstGeom prst="rect">
                        <a:avLst/>
                      </a:prstGeom>
                      <a:noFill/>
                      <a:ln>
                        <a:noFill/>
                      </a:ln>
                      <a:effectLst/>
                    </p:spPr>
                  </p:pic>
                </p:oleObj>
              </mc:Fallback>
            </mc:AlternateContent>
          </a:graphicData>
        </a:graphic>
      </p:graphicFrame>
      <p:sp>
        <p:nvSpPr>
          <p:cNvPr id="2" name="Rectangle 2">
            <a:extLst>
              <a:ext uri="{FF2B5EF4-FFF2-40B4-BE49-F238E27FC236}">
                <a16:creationId xmlns:a16="http://schemas.microsoft.com/office/drawing/2014/main" id="{9230F75F-54CC-25AB-0444-9FBEA582E518}"/>
              </a:ext>
            </a:extLst>
          </p:cNvPr>
          <p:cNvSpPr txBox="1">
            <a:spLocks noChangeArrowheads="1"/>
          </p:cNvSpPr>
          <p:nvPr/>
        </p:nvSpPr>
        <p:spPr>
          <a:xfrm>
            <a:off x="3905672" y="2065158"/>
            <a:ext cx="5328591" cy="713342"/>
          </a:xfrm>
          <a:prstGeom prst="rect">
            <a:avLst/>
          </a:prstGeom>
        </p:spPr>
        <p:txBody>
          <a:bodyPr/>
          <a:lstStyle>
            <a:lvl1pPr algn="ctr" rtl="0" eaLnBrk="1" fontAlgn="base" hangingPunct="1">
              <a:spcBef>
                <a:spcPct val="0"/>
              </a:spcBef>
              <a:spcAft>
                <a:spcPct val="0"/>
              </a:spcAft>
              <a:defRPr sz="4951" kern="1200">
                <a:solidFill>
                  <a:schemeClr val="tx1"/>
                </a:solidFill>
                <a:latin typeface="+mj-lt"/>
                <a:ea typeface="+mj-ea"/>
                <a:cs typeface="+mj-cs"/>
              </a:defRPr>
            </a:lvl1pPr>
            <a:lvl2pPr algn="ctr" rtl="0" eaLnBrk="1" fontAlgn="base" hangingPunct="1">
              <a:spcBef>
                <a:spcPct val="0"/>
              </a:spcBef>
              <a:spcAft>
                <a:spcPct val="0"/>
              </a:spcAft>
              <a:defRPr sz="4951">
                <a:solidFill>
                  <a:schemeClr val="tx1"/>
                </a:solidFill>
                <a:latin typeface="Calibri" pitchFamily="34" charset="0"/>
              </a:defRPr>
            </a:lvl2pPr>
            <a:lvl3pPr algn="ctr" rtl="0" eaLnBrk="1" fontAlgn="base" hangingPunct="1">
              <a:spcBef>
                <a:spcPct val="0"/>
              </a:spcBef>
              <a:spcAft>
                <a:spcPct val="0"/>
              </a:spcAft>
              <a:defRPr sz="4951">
                <a:solidFill>
                  <a:schemeClr val="tx1"/>
                </a:solidFill>
                <a:latin typeface="Calibri" pitchFamily="34" charset="0"/>
              </a:defRPr>
            </a:lvl3pPr>
            <a:lvl4pPr algn="ctr" rtl="0" eaLnBrk="1" fontAlgn="base" hangingPunct="1">
              <a:spcBef>
                <a:spcPct val="0"/>
              </a:spcBef>
              <a:spcAft>
                <a:spcPct val="0"/>
              </a:spcAft>
              <a:defRPr sz="4951">
                <a:solidFill>
                  <a:schemeClr val="tx1"/>
                </a:solidFill>
                <a:latin typeface="Calibri" pitchFamily="34" charset="0"/>
              </a:defRPr>
            </a:lvl4pPr>
            <a:lvl5pPr algn="ctr" rtl="0" eaLnBrk="1" fontAlgn="base" hangingPunct="1">
              <a:spcBef>
                <a:spcPct val="0"/>
              </a:spcBef>
              <a:spcAft>
                <a:spcPct val="0"/>
              </a:spcAft>
              <a:defRPr sz="4951">
                <a:solidFill>
                  <a:schemeClr val="tx1"/>
                </a:solidFill>
                <a:latin typeface="Calibri" pitchFamily="34" charset="0"/>
              </a:defRPr>
            </a:lvl5pPr>
            <a:lvl6pPr marL="514287" algn="ctr" rtl="0" eaLnBrk="1" fontAlgn="base" hangingPunct="1">
              <a:spcBef>
                <a:spcPct val="0"/>
              </a:spcBef>
              <a:spcAft>
                <a:spcPct val="0"/>
              </a:spcAft>
              <a:defRPr sz="4951">
                <a:solidFill>
                  <a:schemeClr val="tx1"/>
                </a:solidFill>
                <a:latin typeface="Calibri" pitchFamily="34" charset="0"/>
              </a:defRPr>
            </a:lvl6pPr>
            <a:lvl7pPr marL="1028573" algn="ctr" rtl="0" eaLnBrk="1" fontAlgn="base" hangingPunct="1">
              <a:spcBef>
                <a:spcPct val="0"/>
              </a:spcBef>
              <a:spcAft>
                <a:spcPct val="0"/>
              </a:spcAft>
              <a:defRPr sz="4951">
                <a:solidFill>
                  <a:schemeClr val="tx1"/>
                </a:solidFill>
                <a:latin typeface="Calibri" pitchFamily="34" charset="0"/>
              </a:defRPr>
            </a:lvl7pPr>
            <a:lvl8pPr marL="1542859" algn="ctr" rtl="0" eaLnBrk="1" fontAlgn="base" hangingPunct="1">
              <a:spcBef>
                <a:spcPct val="0"/>
              </a:spcBef>
              <a:spcAft>
                <a:spcPct val="0"/>
              </a:spcAft>
              <a:defRPr sz="4951">
                <a:solidFill>
                  <a:schemeClr val="tx1"/>
                </a:solidFill>
                <a:latin typeface="Calibri" pitchFamily="34" charset="0"/>
              </a:defRPr>
            </a:lvl8pPr>
            <a:lvl9pPr marL="2057144" algn="ctr" rtl="0" eaLnBrk="1" fontAlgn="base" hangingPunct="1">
              <a:spcBef>
                <a:spcPct val="0"/>
              </a:spcBef>
              <a:spcAft>
                <a:spcPct val="0"/>
              </a:spcAft>
              <a:defRPr sz="4951">
                <a:solidFill>
                  <a:schemeClr val="tx1"/>
                </a:solidFill>
                <a:latin typeface="Calibri" pitchFamily="34" charset="0"/>
              </a:defRPr>
            </a:lvl9pPr>
          </a:lstStyle>
          <a:p>
            <a:r>
              <a:rPr lang="pt-BR" altLang="pt-BR" sz="3200" dirty="0"/>
              <a:t>Cupom Cambial</a:t>
            </a:r>
          </a:p>
        </p:txBody>
      </p:sp>
    </p:spTree>
    <p:extLst>
      <p:ext uri="{BB962C8B-B14F-4D97-AF65-F5344CB8AC3E}">
        <p14:creationId xmlns:p14="http://schemas.microsoft.com/office/powerpoint/2010/main" val="33292556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2" name="Object 9"/>
          <p:cNvGraphicFramePr>
            <a:graphicFrameLocks noChangeAspect="1"/>
          </p:cNvGraphicFramePr>
          <p:nvPr/>
        </p:nvGraphicFramePr>
        <p:xfrm>
          <a:off x="4236054" y="3510644"/>
          <a:ext cx="5311378" cy="2130624"/>
        </p:xfrm>
        <a:graphic>
          <a:graphicData uri="http://schemas.openxmlformats.org/presentationml/2006/ole">
            <mc:AlternateContent xmlns:mc="http://schemas.openxmlformats.org/markup-compatibility/2006">
              <mc:Choice xmlns:v="urn:schemas-microsoft-com:vml" Requires="v">
                <p:oleObj name="Equação" r:id="rId3" imgW="2019300" imgH="863600" progId="Equation.3">
                  <p:embed/>
                </p:oleObj>
              </mc:Choice>
              <mc:Fallback>
                <p:oleObj name="Equação" r:id="rId3" imgW="2019300" imgH="863600" progId="Equation.3">
                  <p:embed/>
                  <p:pic>
                    <p:nvPicPr>
                      <p:cNvPr id="717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6054" y="3510644"/>
                        <a:ext cx="5311378" cy="2130624"/>
                      </a:xfrm>
                      <a:prstGeom prst="rect">
                        <a:avLst/>
                      </a:prstGeom>
                      <a:solidFill>
                        <a:srgbClr val="DDDDDD"/>
                      </a:solidFill>
                      <a:ln>
                        <a:noFill/>
                      </a:ln>
                    </p:spPr>
                  </p:pic>
                </p:oleObj>
              </mc:Fallback>
            </mc:AlternateContent>
          </a:graphicData>
        </a:graphic>
      </p:graphicFrame>
      <p:sp>
        <p:nvSpPr>
          <p:cNvPr id="2" name="Rectangle 2">
            <a:extLst>
              <a:ext uri="{FF2B5EF4-FFF2-40B4-BE49-F238E27FC236}">
                <a16:creationId xmlns:a16="http://schemas.microsoft.com/office/drawing/2014/main" id="{A1D42BC8-7118-FA56-B396-D9D50F1342E4}"/>
              </a:ext>
            </a:extLst>
          </p:cNvPr>
          <p:cNvSpPr txBox="1">
            <a:spLocks noChangeArrowheads="1"/>
          </p:cNvSpPr>
          <p:nvPr/>
        </p:nvSpPr>
        <p:spPr>
          <a:xfrm>
            <a:off x="3905672" y="2065158"/>
            <a:ext cx="5328591" cy="713342"/>
          </a:xfrm>
          <a:prstGeom prst="rect">
            <a:avLst/>
          </a:prstGeom>
        </p:spPr>
        <p:txBody>
          <a:bodyPr/>
          <a:lstStyle>
            <a:lvl1pPr algn="ctr" rtl="0" eaLnBrk="1" fontAlgn="base" hangingPunct="1">
              <a:spcBef>
                <a:spcPct val="0"/>
              </a:spcBef>
              <a:spcAft>
                <a:spcPct val="0"/>
              </a:spcAft>
              <a:defRPr sz="4951" kern="1200">
                <a:solidFill>
                  <a:schemeClr val="tx1"/>
                </a:solidFill>
                <a:latin typeface="+mj-lt"/>
                <a:ea typeface="+mj-ea"/>
                <a:cs typeface="+mj-cs"/>
              </a:defRPr>
            </a:lvl1pPr>
            <a:lvl2pPr algn="ctr" rtl="0" eaLnBrk="1" fontAlgn="base" hangingPunct="1">
              <a:spcBef>
                <a:spcPct val="0"/>
              </a:spcBef>
              <a:spcAft>
                <a:spcPct val="0"/>
              </a:spcAft>
              <a:defRPr sz="4951">
                <a:solidFill>
                  <a:schemeClr val="tx1"/>
                </a:solidFill>
                <a:latin typeface="Calibri" pitchFamily="34" charset="0"/>
              </a:defRPr>
            </a:lvl2pPr>
            <a:lvl3pPr algn="ctr" rtl="0" eaLnBrk="1" fontAlgn="base" hangingPunct="1">
              <a:spcBef>
                <a:spcPct val="0"/>
              </a:spcBef>
              <a:spcAft>
                <a:spcPct val="0"/>
              </a:spcAft>
              <a:defRPr sz="4951">
                <a:solidFill>
                  <a:schemeClr val="tx1"/>
                </a:solidFill>
                <a:latin typeface="Calibri" pitchFamily="34" charset="0"/>
              </a:defRPr>
            </a:lvl3pPr>
            <a:lvl4pPr algn="ctr" rtl="0" eaLnBrk="1" fontAlgn="base" hangingPunct="1">
              <a:spcBef>
                <a:spcPct val="0"/>
              </a:spcBef>
              <a:spcAft>
                <a:spcPct val="0"/>
              </a:spcAft>
              <a:defRPr sz="4951">
                <a:solidFill>
                  <a:schemeClr val="tx1"/>
                </a:solidFill>
                <a:latin typeface="Calibri" pitchFamily="34" charset="0"/>
              </a:defRPr>
            </a:lvl4pPr>
            <a:lvl5pPr algn="ctr" rtl="0" eaLnBrk="1" fontAlgn="base" hangingPunct="1">
              <a:spcBef>
                <a:spcPct val="0"/>
              </a:spcBef>
              <a:spcAft>
                <a:spcPct val="0"/>
              </a:spcAft>
              <a:defRPr sz="4951">
                <a:solidFill>
                  <a:schemeClr val="tx1"/>
                </a:solidFill>
                <a:latin typeface="Calibri" pitchFamily="34" charset="0"/>
              </a:defRPr>
            </a:lvl5pPr>
            <a:lvl6pPr marL="514287" algn="ctr" rtl="0" eaLnBrk="1" fontAlgn="base" hangingPunct="1">
              <a:spcBef>
                <a:spcPct val="0"/>
              </a:spcBef>
              <a:spcAft>
                <a:spcPct val="0"/>
              </a:spcAft>
              <a:defRPr sz="4951">
                <a:solidFill>
                  <a:schemeClr val="tx1"/>
                </a:solidFill>
                <a:latin typeface="Calibri" pitchFamily="34" charset="0"/>
              </a:defRPr>
            </a:lvl6pPr>
            <a:lvl7pPr marL="1028573" algn="ctr" rtl="0" eaLnBrk="1" fontAlgn="base" hangingPunct="1">
              <a:spcBef>
                <a:spcPct val="0"/>
              </a:spcBef>
              <a:spcAft>
                <a:spcPct val="0"/>
              </a:spcAft>
              <a:defRPr sz="4951">
                <a:solidFill>
                  <a:schemeClr val="tx1"/>
                </a:solidFill>
                <a:latin typeface="Calibri" pitchFamily="34" charset="0"/>
              </a:defRPr>
            </a:lvl7pPr>
            <a:lvl8pPr marL="1542859" algn="ctr" rtl="0" eaLnBrk="1" fontAlgn="base" hangingPunct="1">
              <a:spcBef>
                <a:spcPct val="0"/>
              </a:spcBef>
              <a:spcAft>
                <a:spcPct val="0"/>
              </a:spcAft>
              <a:defRPr sz="4951">
                <a:solidFill>
                  <a:schemeClr val="tx1"/>
                </a:solidFill>
                <a:latin typeface="Calibri" pitchFamily="34" charset="0"/>
              </a:defRPr>
            </a:lvl8pPr>
            <a:lvl9pPr marL="2057144" algn="ctr" rtl="0" eaLnBrk="1" fontAlgn="base" hangingPunct="1">
              <a:spcBef>
                <a:spcPct val="0"/>
              </a:spcBef>
              <a:spcAft>
                <a:spcPct val="0"/>
              </a:spcAft>
              <a:defRPr sz="4951">
                <a:solidFill>
                  <a:schemeClr val="tx1"/>
                </a:solidFill>
                <a:latin typeface="Calibri" pitchFamily="34" charset="0"/>
              </a:defRPr>
            </a:lvl9pPr>
          </a:lstStyle>
          <a:p>
            <a:r>
              <a:rPr lang="pt-BR" altLang="pt-BR" sz="3200" dirty="0"/>
              <a:t>Cupom Cambial</a:t>
            </a:r>
          </a:p>
        </p:txBody>
      </p:sp>
    </p:spTree>
    <p:extLst>
      <p:ext uri="{BB962C8B-B14F-4D97-AF65-F5344CB8AC3E}">
        <p14:creationId xmlns:p14="http://schemas.microsoft.com/office/powerpoint/2010/main" val="10858192"/>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a:extLst>
              <a:ext uri="{FF2B5EF4-FFF2-40B4-BE49-F238E27FC236}">
                <a16:creationId xmlns:a16="http://schemas.microsoft.com/office/drawing/2014/main" id="{F0E81FF8-D1F2-FB4D-9A41-DA30D940CBD2}"/>
              </a:ext>
            </a:extLst>
          </p:cNvPr>
          <p:cNvSpPr txBox="1">
            <a:spLocks/>
          </p:cNvSpPr>
          <p:nvPr/>
        </p:nvSpPr>
        <p:spPr>
          <a:xfrm>
            <a:off x="2321496" y="3487316"/>
            <a:ext cx="8892333" cy="2376264"/>
          </a:xfrm>
          <a:prstGeom prst="rect">
            <a:avLst/>
          </a:prstGeom>
        </p:spPr>
        <p:txBody>
          <a:bodyPr>
            <a:noAutofit/>
          </a:bodyPr>
          <a:lstStyle>
            <a:lvl1pPr marL="385715" indent="-385715" algn="l" rtl="0" eaLnBrk="1" fontAlgn="base" hangingPunct="1">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35715" indent="-321429" algn="l"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2pPr>
            <a:lvl3pPr marL="1285716" indent="-257144" algn="l"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00000"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4pPr>
            <a:lvl5pPr marL="2314289"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5pPr>
            <a:lvl6pPr marL="2828574"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6pPr>
            <a:lvl7pPr marL="3342860"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7pPr>
            <a:lvl8pPr marL="3857147"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8pPr>
            <a:lvl9pPr marL="4371432"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9pPr>
          </a:lstStyle>
          <a:p>
            <a:pPr marL="0" lvl="2" indent="-342900" algn="just" eaLnBrk="0" hangingPunct="0">
              <a:lnSpc>
                <a:spcPct val="15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Uma instituição financeira deseja proteger o total de US$ 19 milhões contra o aumento do cupom cambial. Assim, negocia contratos futuros de DDI a 7,12% a.a., sendo o vencimento em 146 dias corridos (97 dias úteis). Quantos contratos de DDI a empresa deve negociar?</a:t>
            </a:r>
            <a:endParaRPr lang="en-US" altLang="en-US" sz="2000" dirty="0">
              <a:solidFill>
                <a:srgbClr val="30435F"/>
              </a:solidFill>
              <a:ea typeface="ＭＳ Ｐゴシック" pitchFamily="-107" charset="-128"/>
              <a:cs typeface="Arial" panose="020B0604020202020204" pitchFamily="34" charset="0"/>
            </a:endParaRPr>
          </a:p>
        </p:txBody>
      </p:sp>
      <p:sp>
        <p:nvSpPr>
          <p:cNvPr id="2" name="Rectangle 2">
            <a:extLst>
              <a:ext uri="{FF2B5EF4-FFF2-40B4-BE49-F238E27FC236}">
                <a16:creationId xmlns:a16="http://schemas.microsoft.com/office/drawing/2014/main" id="{03CBE2AB-177C-A599-1AA8-5FAFDC26BC9E}"/>
              </a:ext>
            </a:extLst>
          </p:cNvPr>
          <p:cNvSpPr txBox="1">
            <a:spLocks noChangeArrowheads="1"/>
          </p:cNvSpPr>
          <p:nvPr/>
        </p:nvSpPr>
        <p:spPr>
          <a:xfrm>
            <a:off x="3905672" y="2065158"/>
            <a:ext cx="5328591" cy="713342"/>
          </a:xfrm>
          <a:prstGeom prst="rect">
            <a:avLst/>
          </a:prstGeom>
        </p:spPr>
        <p:txBody>
          <a:bodyPr/>
          <a:lstStyle>
            <a:lvl1pPr algn="ctr" rtl="0" eaLnBrk="1" fontAlgn="base" hangingPunct="1">
              <a:spcBef>
                <a:spcPct val="0"/>
              </a:spcBef>
              <a:spcAft>
                <a:spcPct val="0"/>
              </a:spcAft>
              <a:defRPr sz="4951" kern="1200">
                <a:solidFill>
                  <a:schemeClr val="tx1"/>
                </a:solidFill>
                <a:latin typeface="+mj-lt"/>
                <a:ea typeface="+mj-ea"/>
                <a:cs typeface="+mj-cs"/>
              </a:defRPr>
            </a:lvl1pPr>
            <a:lvl2pPr algn="ctr" rtl="0" eaLnBrk="1" fontAlgn="base" hangingPunct="1">
              <a:spcBef>
                <a:spcPct val="0"/>
              </a:spcBef>
              <a:spcAft>
                <a:spcPct val="0"/>
              </a:spcAft>
              <a:defRPr sz="4951">
                <a:solidFill>
                  <a:schemeClr val="tx1"/>
                </a:solidFill>
                <a:latin typeface="Calibri" pitchFamily="34" charset="0"/>
              </a:defRPr>
            </a:lvl2pPr>
            <a:lvl3pPr algn="ctr" rtl="0" eaLnBrk="1" fontAlgn="base" hangingPunct="1">
              <a:spcBef>
                <a:spcPct val="0"/>
              </a:spcBef>
              <a:spcAft>
                <a:spcPct val="0"/>
              </a:spcAft>
              <a:defRPr sz="4951">
                <a:solidFill>
                  <a:schemeClr val="tx1"/>
                </a:solidFill>
                <a:latin typeface="Calibri" pitchFamily="34" charset="0"/>
              </a:defRPr>
            </a:lvl3pPr>
            <a:lvl4pPr algn="ctr" rtl="0" eaLnBrk="1" fontAlgn="base" hangingPunct="1">
              <a:spcBef>
                <a:spcPct val="0"/>
              </a:spcBef>
              <a:spcAft>
                <a:spcPct val="0"/>
              </a:spcAft>
              <a:defRPr sz="4951">
                <a:solidFill>
                  <a:schemeClr val="tx1"/>
                </a:solidFill>
                <a:latin typeface="Calibri" pitchFamily="34" charset="0"/>
              </a:defRPr>
            </a:lvl4pPr>
            <a:lvl5pPr algn="ctr" rtl="0" eaLnBrk="1" fontAlgn="base" hangingPunct="1">
              <a:spcBef>
                <a:spcPct val="0"/>
              </a:spcBef>
              <a:spcAft>
                <a:spcPct val="0"/>
              </a:spcAft>
              <a:defRPr sz="4951">
                <a:solidFill>
                  <a:schemeClr val="tx1"/>
                </a:solidFill>
                <a:latin typeface="Calibri" pitchFamily="34" charset="0"/>
              </a:defRPr>
            </a:lvl5pPr>
            <a:lvl6pPr marL="514287" algn="ctr" rtl="0" eaLnBrk="1" fontAlgn="base" hangingPunct="1">
              <a:spcBef>
                <a:spcPct val="0"/>
              </a:spcBef>
              <a:spcAft>
                <a:spcPct val="0"/>
              </a:spcAft>
              <a:defRPr sz="4951">
                <a:solidFill>
                  <a:schemeClr val="tx1"/>
                </a:solidFill>
                <a:latin typeface="Calibri" pitchFamily="34" charset="0"/>
              </a:defRPr>
            </a:lvl6pPr>
            <a:lvl7pPr marL="1028573" algn="ctr" rtl="0" eaLnBrk="1" fontAlgn="base" hangingPunct="1">
              <a:spcBef>
                <a:spcPct val="0"/>
              </a:spcBef>
              <a:spcAft>
                <a:spcPct val="0"/>
              </a:spcAft>
              <a:defRPr sz="4951">
                <a:solidFill>
                  <a:schemeClr val="tx1"/>
                </a:solidFill>
                <a:latin typeface="Calibri" pitchFamily="34" charset="0"/>
              </a:defRPr>
            </a:lvl7pPr>
            <a:lvl8pPr marL="1542859" algn="ctr" rtl="0" eaLnBrk="1" fontAlgn="base" hangingPunct="1">
              <a:spcBef>
                <a:spcPct val="0"/>
              </a:spcBef>
              <a:spcAft>
                <a:spcPct val="0"/>
              </a:spcAft>
              <a:defRPr sz="4951">
                <a:solidFill>
                  <a:schemeClr val="tx1"/>
                </a:solidFill>
                <a:latin typeface="Calibri" pitchFamily="34" charset="0"/>
              </a:defRPr>
            </a:lvl8pPr>
            <a:lvl9pPr marL="2057144" algn="ctr" rtl="0" eaLnBrk="1" fontAlgn="base" hangingPunct="1">
              <a:spcBef>
                <a:spcPct val="0"/>
              </a:spcBef>
              <a:spcAft>
                <a:spcPct val="0"/>
              </a:spcAft>
              <a:defRPr sz="4951">
                <a:solidFill>
                  <a:schemeClr val="tx1"/>
                </a:solidFill>
                <a:latin typeface="Calibri" pitchFamily="34" charset="0"/>
              </a:defRPr>
            </a:lvl9pPr>
          </a:lstStyle>
          <a:p>
            <a:r>
              <a:rPr lang="pt-BR" altLang="pt-BR" sz="3200" dirty="0"/>
              <a:t>Cupom Cambial - exercício</a:t>
            </a:r>
          </a:p>
        </p:txBody>
      </p:sp>
    </p:spTree>
    <p:extLst>
      <p:ext uri="{BB962C8B-B14F-4D97-AF65-F5344CB8AC3E}">
        <p14:creationId xmlns:p14="http://schemas.microsoft.com/office/powerpoint/2010/main" val="27810921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7">
            <a:extLst>
              <a:ext uri="{FF2B5EF4-FFF2-40B4-BE49-F238E27FC236}">
                <a16:creationId xmlns:a16="http://schemas.microsoft.com/office/drawing/2014/main" id="{663E323C-4D42-8077-1D4D-EFD746FDEE6A}"/>
              </a:ext>
            </a:extLst>
          </p:cNvPr>
          <p:cNvSpPr txBox="1">
            <a:spLocks/>
          </p:cNvSpPr>
          <p:nvPr/>
        </p:nvSpPr>
        <p:spPr>
          <a:xfrm>
            <a:off x="2465512" y="3127276"/>
            <a:ext cx="8640959" cy="5256584"/>
          </a:xfrm>
          <a:prstGeom prst="rect">
            <a:avLst/>
          </a:prstGeom>
        </p:spPr>
        <p:txBody>
          <a:bodyPr/>
          <a:lstStyle>
            <a:lvl1pPr marL="385715" indent="-385715" algn="l" rtl="0" eaLnBrk="1" fontAlgn="base" hangingPunct="1">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35715" indent="-321429" algn="l"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2pPr>
            <a:lvl3pPr marL="1285716" indent="-257144" algn="l"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00000"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4pPr>
            <a:lvl5pPr marL="2314289"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5pPr>
            <a:lvl6pPr marL="2828574"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6pPr>
            <a:lvl7pPr marL="3342860"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7pPr>
            <a:lvl8pPr marL="3857147"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8pPr>
            <a:lvl9pPr marL="4371432"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9pPr>
          </a:lstStyle>
          <a:p>
            <a:pPr marL="0" lvl="2"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Um banco vendeu contratos futuros de DDI a 5,25%a.a., sendo o vencimento em 60 dias corridos (40 dias úteis). </a:t>
            </a:r>
          </a:p>
          <a:p>
            <a:pPr marL="0" lvl="2"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Supondo que:</a:t>
            </a:r>
          </a:p>
          <a:p>
            <a:pPr marL="914400" lvl="4"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no dia anterior à operação, a PTAX foi R$2,6730;;</a:t>
            </a:r>
            <a:endParaRPr lang="en-US" altLang="en-US" sz="2000" dirty="0">
              <a:solidFill>
                <a:srgbClr val="30435F"/>
              </a:solidFill>
              <a:ea typeface="ＭＳ Ｐゴシック" pitchFamily="-107" charset="-128"/>
              <a:cs typeface="Arial" panose="020B0604020202020204" pitchFamily="34" charset="0"/>
            </a:endParaRPr>
          </a:p>
          <a:p>
            <a:pPr marL="914400" lvl="4"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no dia anterior ao vencimento do contrato de dólar, a PTAX foi de R$2,7025;</a:t>
            </a:r>
            <a:endParaRPr lang="en-US" altLang="en-US" sz="2000" dirty="0">
              <a:solidFill>
                <a:srgbClr val="30435F"/>
              </a:solidFill>
              <a:ea typeface="ＭＳ Ｐゴシック" pitchFamily="-107" charset="-128"/>
              <a:cs typeface="Arial" panose="020B0604020202020204" pitchFamily="34" charset="0"/>
            </a:endParaRPr>
          </a:p>
          <a:p>
            <a:pPr marL="914400" lvl="4"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a taxa do DI acumulada no período foi de 19,25%a.a.</a:t>
            </a:r>
          </a:p>
          <a:p>
            <a:pPr marL="914400" lvl="4" indent="-342900" algn="just" eaLnBrk="0" hangingPunct="0">
              <a:lnSpc>
                <a:spcPct val="80000"/>
              </a:lnSpc>
              <a:spcAft>
                <a:spcPct val="60000"/>
              </a:spcAft>
              <a:buClr>
                <a:srgbClr val="CC0000"/>
              </a:buClr>
              <a:buSzPct val="70000"/>
              <a:buFont typeface="Marlett" pitchFamily="2" charset="2"/>
              <a:buChar char="4"/>
              <a:defRPr/>
            </a:pPr>
            <a:endParaRPr lang="en-US" altLang="en-US" sz="2000" dirty="0">
              <a:solidFill>
                <a:srgbClr val="30435F"/>
              </a:solidFill>
              <a:ea typeface="ＭＳ Ｐゴシック" pitchFamily="-107" charset="-128"/>
              <a:cs typeface="Arial" panose="020B0604020202020204" pitchFamily="34" charset="0"/>
            </a:endParaRPr>
          </a:p>
          <a:p>
            <a:pPr marL="0" lvl="2"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Calcule o resultado financeiro da operação por contrato futuro de DDI.</a:t>
            </a:r>
            <a:endParaRPr lang="en-US" altLang="en-US" sz="2000" dirty="0">
              <a:solidFill>
                <a:srgbClr val="30435F"/>
              </a:solidFill>
              <a:ea typeface="ＭＳ Ｐゴシック" pitchFamily="-107" charset="-128"/>
              <a:cs typeface="Arial" panose="020B0604020202020204" pitchFamily="34" charset="0"/>
            </a:endParaRPr>
          </a:p>
          <a:p>
            <a:pPr algn="just">
              <a:defRPr/>
            </a:pPr>
            <a:endParaRPr lang="en-US" sz="2000" dirty="0"/>
          </a:p>
        </p:txBody>
      </p:sp>
      <p:sp>
        <p:nvSpPr>
          <p:cNvPr id="2" name="Rectangle 2">
            <a:extLst>
              <a:ext uri="{FF2B5EF4-FFF2-40B4-BE49-F238E27FC236}">
                <a16:creationId xmlns:a16="http://schemas.microsoft.com/office/drawing/2014/main" id="{F0BAF65C-F417-673E-FC20-3678E3D25F7D}"/>
              </a:ext>
            </a:extLst>
          </p:cNvPr>
          <p:cNvSpPr txBox="1">
            <a:spLocks noChangeArrowheads="1"/>
          </p:cNvSpPr>
          <p:nvPr/>
        </p:nvSpPr>
        <p:spPr>
          <a:xfrm>
            <a:off x="3905672" y="2065158"/>
            <a:ext cx="5328591" cy="713342"/>
          </a:xfrm>
          <a:prstGeom prst="rect">
            <a:avLst/>
          </a:prstGeom>
        </p:spPr>
        <p:txBody>
          <a:bodyPr/>
          <a:lstStyle>
            <a:lvl1pPr algn="ctr" rtl="0" eaLnBrk="1" fontAlgn="base" hangingPunct="1">
              <a:spcBef>
                <a:spcPct val="0"/>
              </a:spcBef>
              <a:spcAft>
                <a:spcPct val="0"/>
              </a:spcAft>
              <a:defRPr sz="4951" kern="1200">
                <a:solidFill>
                  <a:schemeClr val="tx1"/>
                </a:solidFill>
                <a:latin typeface="+mj-lt"/>
                <a:ea typeface="+mj-ea"/>
                <a:cs typeface="+mj-cs"/>
              </a:defRPr>
            </a:lvl1pPr>
            <a:lvl2pPr algn="ctr" rtl="0" eaLnBrk="1" fontAlgn="base" hangingPunct="1">
              <a:spcBef>
                <a:spcPct val="0"/>
              </a:spcBef>
              <a:spcAft>
                <a:spcPct val="0"/>
              </a:spcAft>
              <a:defRPr sz="4951">
                <a:solidFill>
                  <a:schemeClr val="tx1"/>
                </a:solidFill>
                <a:latin typeface="Calibri" pitchFamily="34" charset="0"/>
              </a:defRPr>
            </a:lvl2pPr>
            <a:lvl3pPr algn="ctr" rtl="0" eaLnBrk="1" fontAlgn="base" hangingPunct="1">
              <a:spcBef>
                <a:spcPct val="0"/>
              </a:spcBef>
              <a:spcAft>
                <a:spcPct val="0"/>
              </a:spcAft>
              <a:defRPr sz="4951">
                <a:solidFill>
                  <a:schemeClr val="tx1"/>
                </a:solidFill>
                <a:latin typeface="Calibri" pitchFamily="34" charset="0"/>
              </a:defRPr>
            </a:lvl3pPr>
            <a:lvl4pPr algn="ctr" rtl="0" eaLnBrk="1" fontAlgn="base" hangingPunct="1">
              <a:spcBef>
                <a:spcPct val="0"/>
              </a:spcBef>
              <a:spcAft>
                <a:spcPct val="0"/>
              </a:spcAft>
              <a:defRPr sz="4951">
                <a:solidFill>
                  <a:schemeClr val="tx1"/>
                </a:solidFill>
                <a:latin typeface="Calibri" pitchFamily="34" charset="0"/>
              </a:defRPr>
            </a:lvl4pPr>
            <a:lvl5pPr algn="ctr" rtl="0" eaLnBrk="1" fontAlgn="base" hangingPunct="1">
              <a:spcBef>
                <a:spcPct val="0"/>
              </a:spcBef>
              <a:spcAft>
                <a:spcPct val="0"/>
              </a:spcAft>
              <a:defRPr sz="4951">
                <a:solidFill>
                  <a:schemeClr val="tx1"/>
                </a:solidFill>
                <a:latin typeface="Calibri" pitchFamily="34" charset="0"/>
              </a:defRPr>
            </a:lvl5pPr>
            <a:lvl6pPr marL="514287" algn="ctr" rtl="0" eaLnBrk="1" fontAlgn="base" hangingPunct="1">
              <a:spcBef>
                <a:spcPct val="0"/>
              </a:spcBef>
              <a:spcAft>
                <a:spcPct val="0"/>
              </a:spcAft>
              <a:defRPr sz="4951">
                <a:solidFill>
                  <a:schemeClr val="tx1"/>
                </a:solidFill>
                <a:latin typeface="Calibri" pitchFamily="34" charset="0"/>
              </a:defRPr>
            </a:lvl6pPr>
            <a:lvl7pPr marL="1028573" algn="ctr" rtl="0" eaLnBrk="1" fontAlgn="base" hangingPunct="1">
              <a:spcBef>
                <a:spcPct val="0"/>
              </a:spcBef>
              <a:spcAft>
                <a:spcPct val="0"/>
              </a:spcAft>
              <a:defRPr sz="4951">
                <a:solidFill>
                  <a:schemeClr val="tx1"/>
                </a:solidFill>
                <a:latin typeface="Calibri" pitchFamily="34" charset="0"/>
              </a:defRPr>
            </a:lvl7pPr>
            <a:lvl8pPr marL="1542859" algn="ctr" rtl="0" eaLnBrk="1" fontAlgn="base" hangingPunct="1">
              <a:spcBef>
                <a:spcPct val="0"/>
              </a:spcBef>
              <a:spcAft>
                <a:spcPct val="0"/>
              </a:spcAft>
              <a:defRPr sz="4951">
                <a:solidFill>
                  <a:schemeClr val="tx1"/>
                </a:solidFill>
                <a:latin typeface="Calibri" pitchFamily="34" charset="0"/>
              </a:defRPr>
            </a:lvl8pPr>
            <a:lvl9pPr marL="2057144" algn="ctr" rtl="0" eaLnBrk="1" fontAlgn="base" hangingPunct="1">
              <a:spcBef>
                <a:spcPct val="0"/>
              </a:spcBef>
              <a:spcAft>
                <a:spcPct val="0"/>
              </a:spcAft>
              <a:defRPr sz="4951">
                <a:solidFill>
                  <a:schemeClr val="tx1"/>
                </a:solidFill>
                <a:latin typeface="Calibri" pitchFamily="34" charset="0"/>
              </a:defRPr>
            </a:lvl9pPr>
          </a:lstStyle>
          <a:p>
            <a:r>
              <a:rPr lang="pt-BR" altLang="pt-BR" sz="3200" dirty="0"/>
              <a:t>Cupom Cambial - exercício</a:t>
            </a:r>
          </a:p>
        </p:txBody>
      </p:sp>
    </p:spTree>
    <p:extLst>
      <p:ext uri="{BB962C8B-B14F-4D97-AF65-F5344CB8AC3E}">
        <p14:creationId xmlns:p14="http://schemas.microsoft.com/office/powerpoint/2010/main" val="32099330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a:extLst>
              <a:ext uri="{FF2B5EF4-FFF2-40B4-BE49-F238E27FC236}">
                <a16:creationId xmlns:a16="http://schemas.microsoft.com/office/drawing/2014/main" id="{9291E0E4-1716-EEB0-A32A-37DD722BFB19}"/>
              </a:ext>
            </a:extLst>
          </p:cNvPr>
          <p:cNvSpPr txBox="1">
            <a:spLocks/>
          </p:cNvSpPr>
          <p:nvPr/>
        </p:nvSpPr>
        <p:spPr>
          <a:xfrm>
            <a:off x="2609528" y="3343300"/>
            <a:ext cx="8784976" cy="4752528"/>
          </a:xfrm>
          <a:prstGeom prst="rect">
            <a:avLst/>
          </a:prstGeom>
        </p:spPr>
        <p:txBody>
          <a:bodyPr/>
          <a:lstStyle>
            <a:lvl1pPr marL="385715" indent="-385715" algn="l" rtl="0" eaLnBrk="1" fontAlgn="base" hangingPunct="1">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35715" indent="-321429" algn="l"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2pPr>
            <a:lvl3pPr marL="1285716" indent="-257144" algn="l"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00000"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4pPr>
            <a:lvl5pPr marL="2314289"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5pPr>
            <a:lvl6pPr marL="2828574"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6pPr>
            <a:lvl7pPr marL="3342860"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7pPr>
            <a:lvl8pPr marL="3857147"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8pPr>
            <a:lvl9pPr marL="4371432"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9pPr>
          </a:lstStyle>
          <a:p>
            <a:pPr marL="0" lvl="2"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Um investidor obteve como resultado final de sua operação de 20 contratos de cupom cambial o valor de R$ 46.100.  Calcule o valor e a natureza (compra/venda) da taxa negociada, de acordo com os seguintes dados:</a:t>
            </a:r>
          </a:p>
          <a:p>
            <a:pPr marL="457200" lvl="3"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Cotação para o vencimento: 2,00 R$ / US$</a:t>
            </a:r>
          </a:p>
          <a:p>
            <a:pPr marL="457200" lvl="3"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Cotação para a data da operação: 1,90 R$ / US$</a:t>
            </a:r>
          </a:p>
          <a:p>
            <a:pPr marL="457200" lvl="3"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Variação do DI no período: 12,5% a.a.</a:t>
            </a:r>
          </a:p>
          <a:p>
            <a:pPr marL="457200" lvl="3"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Prazos: 180 dias corridos, 120 dias úteis</a:t>
            </a:r>
          </a:p>
          <a:p>
            <a:pPr algn="just">
              <a:lnSpc>
                <a:spcPct val="150000"/>
              </a:lnSpc>
            </a:pPr>
            <a:endParaRPr lang="pt-BR" altLang="en-US" sz="2000" dirty="0"/>
          </a:p>
        </p:txBody>
      </p:sp>
      <p:sp>
        <p:nvSpPr>
          <p:cNvPr id="2" name="Rectangle 2">
            <a:extLst>
              <a:ext uri="{FF2B5EF4-FFF2-40B4-BE49-F238E27FC236}">
                <a16:creationId xmlns:a16="http://schemas.microsoft.com/office/drawing/2014/main" id="{A23BC174-59B2-E846-907A-3B69C8239DDB}"/>
              </a:ext>
            </a:extLst>
          </p:cNvPr>
          <p:cNvSpPr txBox="1">
            <a:spLocks noChangeArrowheads="1"/>
          </p:cNvSpPr>
          <p:nvPr/>
        </p:nvSpPr>
        <p:spPr>
          <a:xfrm>
            <a:off x="3905672" y="2065158"/>
            <a:ext cx="5328591" cy="713342"/>
          </a:xfrm>
          <a:prstGeom prst="rect">
            <a:avLst/>
          </a:prstGeom>
        </p:spPr>
        <p:txBody>
          <a:bodyPr/>
          <a:lstStyle>
            <a:lvl1pPr algn="ctr" rtl="0" eaLnBrk="1" fontAlgn="base" hangingPunct="1">
              <a:spcBef>
                <a:spcPct val="0"/>
              </a:spcBef>
              <a:spcAft>
                <a:spcPct val="0"/>
              </a:spcAft>
              <a:defRPr sz="4951" kern="1200">
                <a:solidFill>
                  <a:schemeClr val="tx1"/>
                </a:solidFill>
                <a:latin typeface="+mj-lt"/>
                <a:ea typeface="+mj-ea"/>
                <a:cs typeface="+mj-cs"/>
              </a:defRPr>
            </a:lvl1pPr>
            <a:lvl2pPr algn="ctr" rtl="0" eaLnBrk="1" fontAlgn="base" hangingPunct="1">
              <a:spcBef>
                <a:spcPct val="0"/>
              </a:spcBef>
              <a:spcAft>
                <a:spcPct val="0"/>
              </a:spcAft>
              <a:defRPr sz="4951">
                <a:solidFill>
                  <a:schemeClr val="tx1"/>
                </a:solidFill>
                <a:latin typeface="Calibri" pitchFamily="34" charset="0"/>
              </a:defRPr>
            </a:lvl2pPr>
            <a:lvl3pPr algn="ctr" rtl="0" eaLnBrk="1" fontAlgn="base" hangingPunct="1">
              <a:spcBef>
                <a:spcPct val="0"/>
              </a:spcBef>
              <a:spcAft>
                <a:spcPct val="0"/>
              </a:spcAft>
              <a:defRPr sz="4951">
                <a:solidFill>
                  <a:schemeClr val="tx1"/>
                </a:solidFill>
                <a:latin typeface="Calibri" pitchFamily="34" charset="0"/>
              </a:defRPr>
            </a:lvl3pPr>
            <a:lvl4pPr algn="ctr" rtl="0" eaLnBrk="1" fontAlgn="base" hangingPunct="1">
              <a:spcBef>
                <a:spcPct val="0"/>
              </a:spcBef>
              <a:spcAft>
                <a:spcPct val="0"/>
              </a:spcAft>
              <a:defRPr sz="4951">
                <a:solidFill>
                  <a:schemeClr val="tx1"/>
                </a:solidFill>
                <a:latin typeface="Calibri" pitchFamily="34" charset="0"/>
              </a:defRPr>
            </a:lvl4pPr>
            <a:lvl5pPr algn="ctr" rtl="0" eaLnBrk="1" fontAlgn="base" hangingPunct="1">
              <a:spcBef>
                <a:spcPct val="0"/>
              </a:spcBef>
              <a:spcAft>
                <a:spcPct val="0"/>
              </a:spcAft>
              <a:defRPr sz="4951">
                <a:solidFill>
                  <a:schemeClr val="tx1"/>
                </a:solidFill>
                <a:latin typeface="Calibri" pitchFamily="34" charset="0"/>
              </a:defRPr>
            </a:lvl5pPr>
            <a:lvl6pPr marL="514287" algn="ctr" rtl="0" eaLnBrk="1" fontAlgn="base" hangingPunct="1">
              <a:spcBef>
                <a:spcPct val="0"/>
              </a:spcBef>
              <a:spcAft>
                <a:spcPct val="0"/>
              </a:spcAft>
              <a:defRPr sz="4951">
                <a:solidFill>
                  <a:schemeClr val="tx1"/>
                </a:solidFill>
                <a:latin typeface="Calibri" pitchFamily="34" charset="0"/>
              </a:defRPr>
            </a:lvl6pPr>
            <a:lvl7pPr marL="1028573" algn="ctr" rtl="0" eaLnBrk="1" fontAlgn="base" hangingPunct="1">
              <a:spcBef>
                <a:spcPct val="0"/>
              </a:spcBef>
              <a:spcAft>
                <a:spcPct val="0"/>
              </a:spcAft>
              <a:defRPr sz="4951">
                <a:solidFill>
                  <a:schemeClr val="tx1"/>
                </a:solidFill>
                <a:latin typeface="Calibri" pitchFamily="34" charset="0"/>
              </a:defRPr>
            </a:lvl7pPr>
            <a:lvl8pPr marL="1542859" algn="ctr" rtl="0" eaLnBrk="1" fontAlgn="base" hangingPunct="1">
              <a:spcBef>
                <a:spcPct val="0"/>
              </a:spcBef>
              <a:spcAft>
                <a:spcPct val="0"/>
              </a:spcAft>
              <a:defRPr sz="4951">
                <a:solidFill>
                  <a:schemeClr val="tx1"/>
                </a:solidFill>
                <a:latin typeface="Calibri" pitchFamily="34" charset="0"/>
              </a:defRPr>
            </a:lvl8pPr>
            <a:lvl9pPr marL="2057144" algn="ctr" rtl="0" eaLnBrk="1" fontAlgn="base" hangingPunct="1">
              <a:spcBef>
                <a:spcPct val="0"/>
              </a:spcBef>
              <a:spcAft>
                <a:spcPct val="0"/>
              </a:spcAft>
              <a:defRPr sz="4951">
                <a:solidFill>
                  <a:schemeClr val="tx1"/>
                </a:solidFill>
                <a:latin typeface="Calibri" pitchFamily="34" charset="0"/>
              </a:defRPr>
            </a:lvl9pPr>
          </a:lstStyle>
          <a:p>
            <a:r>
              <a:rPr lang="pt-BR" altLang="pt-BR" sz="3200" dirty="0"/>
              <a:t>Cupom Cambial - exercício</a:t>
            </a:r>
          </a:p>
        </p:txBody>
      </p:sp>
    </p:spTree>
    <p:extLst>
      <p:ext uri="{BB962C8B-B14F-4D97-AF65-F5344CB8AC3E}">
        <p14:creationId xmlns:p14="http://schemas.microsoft.com/office/powerpoint/2010/main" val="33737716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465512" y="2376732"/>
            <a:ext cx="8598877" cy="579526"/>
          </a:xfrm>
          <a:prstGeom prst="rect">
            <a:avLst/>
          </a:prstGeom>
        </p:spPr>
        <p:txBody>
          <a:bodyPr/>
          <a:lstStyle/>
          <a:p>
            <a:pPr algn="ctr">
              <a:spcBef>
                <a:spcPct val="0"/>
              </a:spcBef>
            </a:pPr>
            <a:r>
              <a:rPr lang="pt-BR" altLang="en-US" sz="3200" dirty="0">
                <a:solidFill>
                  <a:schemeClr val="tx2"/>
                </a:solidFill>
                <a:latin typeface="+mj-lt"/>
                <a:ea typeface="+mj-ea"/>
              </a:rPr>
              <a:t>FRA (Forward Rate Agreement) de Cupom Cambial</a:t>
            </a:r>
            <a:endParaRPr lang="en-US" altLang="en-US" sz="3200" dirty="0">
              <a:solidFill>
                <a:schemeClr val="tx2"/>
              </a:solidFill>
              <a:latin typeface="+mj-lt"/>
              <a:ea typeface="+mj-ea"/>
            </a:endParaRPr>
          </a:p>
        </p:txBody>
      </p:sp>
      <p:sp>
        <p:nvSpPr>
          <p:cNvPr id="13315" name="Text Box 4"/>
          <p:cNvSpPr txBox="1">
            <a:spLocks noChangeArrowheads="1"/>
          </p:cNvSpPr>
          <p:nvPr/>
        </p:nvSpPr>
        <p:spPr bwMode="auto">
          <a:xfrm>
            <a:off x="2681536" y="3415308"/>
            <a:ext cx="8598877" cy="477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lnSpc>
                <a:spcPct val="110000"/>
              </a:lnSpc>
              <a:spcBef>
                <a:spcPct val="20000"/>
              </a:spcBef>
              <a:buClr>
                <a:srgbClr val="004685"/>
              </a:buClr>
              <a:buFont typeface="Wingdings" pitchFamily="2" charset="2"/>
              <a:buChar char="§"/>
              <a:defRPr sz="2400">
                <a:solidFill>
                  <a:schemeClr val="tx1"/>
                </a:solidFill>
                <a:latin typeface="Arial" charset="0"/>
              </a:defRPr>
            </a:lvl1pPr>
            <a:lvl2pPr marL="742950" indent="-285750" eaLnBrk="0" hangingPunct="0">
              <a:lnSpc>
                <a:spcPct val="110000"/>
              </a:lnSpc>
              <a:spcBef>
                <a:spcPct val="20000"/>
              </a:spcBef>
              <a:buClr>
                <a:srgbClr val="004685"/>
              </a:buClr>
              <a:buFont typeface="Arial" charset="0"/>
              <a:buChar char="–"/>
              <a:defRPr sz="2000">
                <a:solidFill>
                  <a:schemeClr val="tx1"/>
                </a:solidFill>
                <a:latin typeface="Arial" charset="0"/>
              </a:defRPr>
            </a:lvl2pPr>
            <a:lvl3pPr marL="1143000" indent="-228600" eaLnBrk="0" hangingPunct="0">
              <a:lnSpc>
                <a:spcPct val="110000"/>
              </a:lnSpc>
              <a:spcBef>
                <a:spcPct val="20000"/>
              </a:spcBef>
              <a:buClr>
                <a:srgbClr val="004685"/>
              </a:buClr>
              <a:buFont typeface="Wingdings" pitchFamily="2" charset="2"/>
              <a:buChar char="§"/>
              <a:defRPr sz="2400">
                <a:solidFill>
                  <a:schemeClr val="tx1"/>
                </a:solidFill>
                <a:latin typeface="Arial" charset="0"/>
              </a:defRPr>
            </a:lvl3pPr>
            <a:lvl4pPr marL="1600200" indent="-228600" eaLnBrk="0" hangingPunct="0">
              <a:lnSpc>
                <a:spcPct val="110000"/>
              </a:lnSpc>
              <a:spcBef>
                <a:spcPct val="20000"/>
              </a:spcBef>
              <a:buClr>
                <a:srgbClr val="004685"/>
              </a:buClr>
              <a:buFont typeface="Arial" charset="0"/>
              <a:buChar char="–"/>
              <a:defRPr sz="1600">
                <a:solidFill>
                  <a:schemeClr val="tx1"/>
                </a:solidFill>
                <a:latin typeface="Arial" charset="0"/>
              </a:defRPr>
            </a:lvl4pPr>
            <a:lvl5pPr marL="2057400" indent="-228600" eaLnBrk="0" hangingPunct="0">
              <a:lnSpc>
                <a:spcPct val="110000"/>
              </a:lnSpc>
              <a:spcBef>
                <a:spcPct val="20000"/>
              </a:spcBef>
              <a:buClr>
                <a:srgbClr val="004685"/>
              </a:buClr>
              <a:buFont typeface="Arial" charset="0"/>
              <a:buChar char="»"/>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004685"/>
              </a:buClr>
              <a:buFont typeface="Arial" charset="0"/>
              <a:buChar cha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004685"/>
              </a:buClr>
              <a:buFont typeface="Arial" charset="0"/>
              <a:buChar cha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004685"/>
              </a:buClr>
              <a:buFont typeface="Arial" charset="0"/>
              <a:buChar cha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004685"/>
              </a:buClr>
              <a:buFont typeface="Arial" charset="0"/>
              <a:buChar char="»"/>
              <a:defRPr sz="1600">
                <a:solidFill>
                  <a:schemeClr val="tx1"/>
                </a:solidFill>
                <a:latin typeface="Arial" charset="0"/>
              </a:defRPr>
            </a:lvl9pPr>
          </a:lstStyle>
          <a:p>
            <a:pPr marL="0" lvl="2" indent="-385763" algn="just">
              <a:lnSpc>
                <a:spcPct val="80000"/>
              </a:lnSpc>
              <a:spcAft>
                <a:spcPct val="60000"/>
              </a:spcAft>
              <a:buClr>
                <a:srgbClr val="CC0000"/>
              </a:buClr>
              <a:buSzPct val="70000"/>
              <a:buFont typeface="Marlett" pitchFamily="2" charset="2"/>
              <a:buChar char="4"/>
              <a:defRPr/>
            </a:pPr>
            <a:r>
              <a:rPr lang="pt-BR" altLang="en-US" sz="2000" dirty="0">
                <a:solidFill>
                  <a:srgbClr val="30435F"/>
                </a:solidFill>
                <a:latin typeface="+mn-lt"/>
                <a:ea typeface="ＭＳ Ｐゴシック" pitchFamily="-107" charset="-128"/>
              </a:rPr>
              <a:t>Objetivo: negociar o cupom limpo de dólar;</a:t>
            </a:r>
          </a:p>
          <a:p>
            <a:pPr marL="0" lvl="2" indent="-385763" algn="just">
              <a:lnSpc>
                <a:spcPct val="80000"/>
              </a:lnSpc>
              <a:spcAft>
                <a:spcPct val="60000"/>
              </a:spcAft>
              <a:buClr>
                <a:srgbClr val="CC0000"/>
              </a:buClr>
              <a:buSzPct val="70000"/>
              <a:buFont typeface="Marlett" pitchFamily="2" charset="2"/>
              <a:buChar char="4"/>
              <a:defRPr/>
            </a:pPr>
            <a:r>
              <a:rPr lang="pt-BR" altLang="en-US" sz="2000" dirty="0">
                <a:solidFill>
                  <a:srgbClr val="30435F"/>
                </a:solidFill>
                <a:latin typeface="+mn-lt"/>
                <a:ea typeface="ＭＳ Ｐゴシック" pitchFamily="-107" charset="-128"/>
              </a:rPr>
              <a:t>Solução adotada: negociar a taxa forward, pois eliminaria o efeito da variação cambial já conhecida (PTAX do dia anterior);</a:t>
            </a:r>
          </a:p>
          <a:p>
            <a:pPr marL="0" lvl="2" indent="-385763" algn="just">
              <a:lnSpc>
                <a:spcPct val="80000"/>
              </a:lnSpc>
              <a:spcAft>
                <a:spcPct val="60000"/>
              </a:spcAft>
              <a:buClr>
                <a:srgbClr val="CC0000"/>
              </a:buClr>
              <a:buSzPct val="70000"/>
              <a:buFont typeface="Marlett" pitchFamily="2" charset="2"/>
              <a:buChar char="4"/>
              <a:defRPr/>
            </a:pPr>
            <a:r>
              <a:rPr lang="en-US" altLang="en-US" sz="2000" dirty="0">
                <a:solidFill>
                  <a:srgbClr val="30435F"/>
                </a:solidFill>
                <a:latin typeface="+mn-lt"/>
                <a:ea typeface="ＭＳ Ｐゴシック" pitchFamily="-107" charset="-128"/>
              </a:rPr>
              <a:t>O</a:t>
            </a:r>
            <a:r>
              <a:rPr lang="pt-BR" altLang="en-US" sz="2000" dirty="0">
                <a:solidFill>
                  <a:srgbClr val="30435F"/>
                </a:solidFill>
                <a:latin typeface="+mn-lt"/>
                <a:ea typeface="ＭＳ Ｐゴシック" pitchFamily="-107" charset="-128"/>
              </a:rPr>
              <a:t> início da taxa forward é próximo, transformando-se em um cupom limpo forward; </a:t>
            </a:r>
          </a:p>
          <a:p>
            <a:pPr marL="0" lvl="2" indent="-385763" algn="just">
              <a:lnSpc>
                <a:spcPct val="80000"/>
              </a:lnSpc>
              <a:spcAft>
                <a:spcPct val="60000"/>
              </a:spcAft>
              <a:buClr>
                <a:srgbClr val="CC0000"/>
              </a:buClr>
              <a:buSzPct val="70000"/>
              <a:buFont typeface="Marlett" pitchFamily="2" charset="2"/>
              <a:buChar char="4"/>
              <a:defRPr/>
            </a:pPr>
            <a:r>
              <a:rPr lang="en-US" altLang="en-US" sz="2000" dirty="0">
                <a:solidFill>
                  <a:srgbClr val="30435F"/>
                </a:solidFill>
                <a:latin typeface="+mn-lt"/>
                <a:ea typeface="ＭＳ Ｐゴシック" pitchFamily="-107" charset="-128"/>
              </a:rPr>
              <a:t>É uma estratégia operacional com a qual são negociados 2 vencimentos de Cupom Cambial simultaneamente;</a:t>
            </a:r>
          </a:p>
          <a:p>
            <a:pPr marL="0" lvl="2" indent="-385763" algn="just">
              <a:lnSpc>
                <a:spcPct val="80000"/>
              </a:lnSpc>
              <a:spcAft>
                <a:spcPct val="60000"/>
              </a:spcAft>
              <a:buClr>
                <a:srgbClr val="CC0000"/>
              </a:buClr>
              <a:buSzPct val="70000"/>
              <a:buFont typeface="Marlett" pitchFamily="2" charset="2"/>
              <a:buChar char="4"/>
              <a:defRPr/>
            </a:pPr>
            <a:r>
              <a:rPr lang="en-US" altLang="en-US" sz="2000" dirty="0">
                <a:solidFill>
                  <a:srgbClr val="30435F"/>
                </a:solidFill>
                <a:latin typeface="+mn-lt"/>
                <a:ea typeface="ＭＳ Ｐゴシック" pitchFamily="-107" charset="-128"/>
              </a:rPr>
              <a:t>O u</a:t>
            </a:r>
            <a:r>
              <a:rPr lang="pt-BR" altLang="en-US" sz="2000" dirty="0">
                <a:solidFill>
                  <a:srgbClr val="30435F"/>
                </a:solidFill>
                <a:latin typeface="+mn-lt"/>
                <a:ea typeface="ＭＳ Ｐゴシック" pitchFamily="-107" charset="-128"/>
              </a:rPr>
              <a:t>so da estratégia é uma operação de arbitragem entre dois vencimentos (tomado x doado);</a:t>
            </a:r>
          </a:p>
          <a:p>
            <a:pPr marL="0" lvl="2" indent="-385763" algn="just">
              <a:lnSpc>
                <a:spcPct val="80000"/>
              </a:lnSpc>
              <a:spcAft>
                <a:spcPct val="60000"/>
              </a:spcAft>
              <a:buClr>
                <a:srgbClr val="CC0000"/>
              </a:buClr>
              <a:buSzPct val="70000"/>
              <a:buFont typeface="Marlett" pitchFamily="2" charset="2"/>
              <a:buChar char="4"/>
              <a:defRPr/>
            </a:pPr>
            <a:r>
              <a:rPr lang="pt-BR" altLang="en-US" sz="2000" dirty="0">
                <a:solidFill>
                  <a:srgbClr val="30435F"/>
                </a:solidFill>
                <a:latin typeface="+mn-lt"/>
                <a:ea typeface="ＭＳ Ｐゴシック" pitchFamily="-107" charset="-128"/>
              </a:rPr>
              <a:t>Desta forma, evitou-se a criação de um novo contrato e agregou liquidez ao cupom existente;</a:t>
            </a:r>
          </a:p>
          <a:p>
            <a:pPr marL="0" lvl="2" indent="-385763" algn="just">
              <a:lnSpc>
                <a:spcPct val="80000"/>
              </a:lnSpc>
              <a:spcAft>
                <a:spcPct val="60000"/>
              </a:spcAft>
              <a:buClr>
                <a:srgbClr val="CC0000"/>
              </a:buClr>
              <a:buSzPct val="70000"/>
              <a:buFont typeface="Marlett" pitchFamily="2" charset="2"/>
              <a:buChar char="4"/>
              <a:defRPr/>
            </a:pPr>
            <a:r>
              <a:rPr lang="pt-BR" altLang="en-US" sz="2000" dirty="0">
                <a:solidFill>
                  <a:srgbClr val="30435F"/>
                </a:solidFill>
                <a:latin typeface="+mn-lt"/>
                <a:ea typeface="ＭＳ Ｐゴシック" pitchFamily="-107" charset="-128"/>
              </a:rPr>
              <a:t>A tecnologia de negociar taxa forward é conhecida e comum em mesas internacionais.</a:t>
            </a:r>
          </a:p>
        </p:txBody>
      </p:sp>
    </p:spTree>
    <p:extLst>
      <p:ext uri="{BB962C8B-B14F-4D97-AF65-F5344CB8AC3E}">
        <p14:creationId xmlns:p14="http://schemas.microsoft.com/office/powerpoint/2010/main" val="154423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601416" y="2945022"/>
            <a:ext cx="9428096" cy="3323492"/>
          </a:xfrm>
          <a:prstGeom prst="rect">
            <a:avLst/>
          </a:prstGeom>
        </p:spPr>
        <p:txBody>
          <a:bodyPr/>
          <a:lstStyle/>
          <a:p>
            <a:pPr marL="356097" indent="-356097" algn="just">
              <a:lnSpc>
                <a:spcPct val="130000"/>
              </a:lnSpc>
              <a:defRPr/>
            </a:pPr>
            <a:r>
              <a:rPr lang="pt-BR" sz="2000" dirty="0">
                <a:solidFill>
                  <a:srgbClr val="30435F"/>
                </a:solidFill>
                <a:latin typeface="+mn-lt"/>
                <a:ea typeface="ＭＳ Ｐゴシック" pitchFamily="-107" charset="-128"/>
              </a:rPr>
              <a:t>I - Renda Fixa </a:t>
            </a:r>
            <a:endParaRPr lang="pt-BR" sz="2000" dirty="0">
              <a:solidFill>
                <a:srgbClr val="30435F"/>
              </a:solidFill>
              <a:latin typeface="+mn-lt"/>
              <a:ea typeface="Arial Unicode MS" pitchFamily="34" charset="-128"/>
              <a:cs typeface="Arial Unicode MS" pitchFamily="34" charset="-128"/>
            </a:endParaRP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Nesse tipo de instrumento o investidor sabe que irá receber um rendimento determinado, que pode ser prefixado ou pós-fixado. </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Exemplos: As cadernetas de poupança, os CDBs  e outros títulos são exemplos de aplicações de renda fixa.</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Principal característica.</a:t>
            </a:r>
          </a:p>
        </p:txBody>
      </p:sp>
      <p:sp>
        <p:nvSpPr>
          <p:cNvPr id="10" name="Título 1">
            <a:extLst>
              <a:ext uri="{FF2B5EF4-FFF2-40B4-BE49-F238E27FC236}">
                <a16:creationId xmlns:a16="http://schemas.microsoft.com/office/drawing/2014/main" id="{02DE866D-FBF5-4DA3-8B59-D77CA93A560C}"/>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Financeiros</a:t>
            </a:r>
          </a:p>
        </p:txBody>
      </p:sp>
      <p:grpSp>
        <p:nvGrpSpPr>
          <p:cNvPr id="2" name="Agrupar 1">
            <a:extLst>
              <a:ext uri="{FF2B5EF4-FFF2-40B4-BE49-F238E27FC236}">
                <a16:creationId xmlns:a16="http://schemas.microsoft.com/office/drawing/2014/main" id="{6096BBE5-4C83-4ABE-7053-6D9BD1B474E5}"/>
              </a:ext>
            </a:extLst>
          </p:cNvPr>
          <p:cNvGrpSpPr/>
          <p:nvPr/>
        </p:nvGrpSpPr>
        <p:grpSpPr>
          <a:xfrm>
            <a:off x="3257600" y="5919808"/>
            <a:ext cx="6557730" cy="2579619"/>
            <a:chOff x="3257600" y="5919808"/>
            <a:chExt cx="6557730" cy="2579619"/>
          </a:xfrm>
        </p:grpSpPr>
        <p:pic>
          <p:nvPicPr>
            <p:cNvPr id="4" name="Imagem 3">
              <a:extLst>
                <a:ext uri="{FF2B5EF4-FFF2-40B4-BE49-F238E27FC236}">
                  <a16:creationId xmlns:a16="http://schemas.microsoft.com/office/drawing/2014/main" id="{50BF06AD-B5AE-4BF9-BFA3-525527AD3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600" y="6036136"/>
              <a:ext cx="4000578" cy="2463291"/>
            </a:xfrm>
            <a:prstGeom prst="rect">
              <a:avLst/>
            </a:prstGeom>
          </p:spPr>
        </p:pic>
        <mc:AlternateContent xmlns:mc="http://schemas.openxmlformats.org/markup-compatibility/2006">
          <mc:Choice xmlns:a14="http://schemas.microsoft.com/office/drawing/2010/main" Requires="a14">
            <p:sp>
              <p:nvSpPr>
                <p:cNvPr id="6" name="CaixaDeTexto 5">
                  <a:extLst>
                    <a:ext uri="{FF2B5EF4-FFF2-40B4-BE49-F238E27FC236}">
                      <a16:creationId xmlns:a16="http://schemas.microsoft.com/office/drawing/2014/main" id="{FE11BA48-58AB-4E5F-B97A-84C13280F8D6}"/>
                    </a:ext>
                  </a:extLst>
                </p:cNvPr>
                <p:cNvSpPr txBox="1"/>
                <p:nvPr/>
              </p:nvSpPr>
              <p:spPr>
                <a:xfrm>
                  <a:off x="7947640" y="5926690"/>
                  <a:ext cx="1101968" cy="5565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𝑖</m:t>
                        </m:r>
                        <m:r>
                          <a:rPr lang="pt-BR" i="1" smtClean="0">
                            <a:latin typeface="Cambria Math" panose="02040503050406030204" pitchFamily="18" charset="0"/>
                          </a:rPr>
                          <m:t>=</m:t>
                        </m:r>
                        <m:sSup>
                          <m:sSupPr>
                            <m:ctrlPr>
                              <a:rPr lang="pt-BR" i="1" smtClean="0">
                                <a:latin typeface="Cambria Math" panose="02040503050406030204" pitchFamily="18" charset="0"/>
                              </a:rPr>
                            </m:ctrlPr>
                          </m:sSupPr>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i="1">
                                        <a:latin typeface="Cambria Math" panose="02040503050406030204" pitchFamily="18" charset="0"/>
                                      </a:rPr>
                                      <m:t>𝑉𝐹</m:t>
                                    </m:r>
                                  </m:num>
                                  <m:den>
                                    <m:r>
                                      <a:rPr lang="pt-BR" i="1">
                                        <a:latin typeface="Cambria Math" panose="02040503050406030204" pitchFamily="18" charset="0"/>
                                      </a:rPr>
                                      <m:t>𝑃𝑈</m:t>
                                    </m:r>
                                  </m:den>
                                </m:f>
                              </m:e>
                            </m:d>
                          </m:e>
                          <m:sup>
                            <m:r>
                              <a:rPr lang="pt-BR" b="0" i="1" smtClean="0">
                                <a:latin typeface="Cambria Math" panose="02040503050406030204" pitchFamily="18" charset="0"/>
                              </a:rPr>
                              <m:t>𝑛</m:t>
                            </m:r>
                          </m:sup>
                        </m:sSup>
                      </m:oMath>
                    </m:oMathPara>
                  </a14:m>
                  <a:endParaRPr lang="pt-BR" dirty="0"/>
                </a:p>
              </p:txBody>
            </p:sp>
          </mc:Choice>
          <mc:Fallback>
            <p:sp>
              <p:nvSpPr>
                <p:cNvPr id="6" name="CaixaDeTexto 5">
                  <a:extLst>
                    <a:ext uri="{FF2B5EF4-FFF2-40B4-BE49-F238E27FC236}">
                      <a16:creationId xmlns:a16="http://schemas.microsoft.com/office/drawing/2014/main" id="{FE11BA48-58AB-4E5F-B97A-84C13280F8D6}"/>
                    </a:ext>
                  </a:extLst>
                </p:cNvPr>
                <p:cNvSpPr txBox="1">
                  <a:spLocks noRot="1" noChangeAspect="1" noMove="1" noResize="1" noEditPoints="1" noAdjustHandles="1" noChangeArrowheads="1" noChangeShapeType="1" noTextEdit="1"/>
                </p:cNvSpPr>
                <p:nvPr/>
              </p:nvSpPr>
              <p:spPr>
                <a:xfrm>
                  <a:off x="7947640" y="5926690"/>
                  <a:ext cx="1101968" cy="556563"/>
                </a:xfrm>
                <a:prstGeom prst="rect">
                  <a:avLst/>
                </a:prstGeom>
                <a:blipFill>
                  <a:blip r:embed="rId4"/>
                  <a:stretch>
                    <a:fillRect/>
                  </a:stretch>
                </a:blipFill>
              </p:spPr>
              <p:txBody>
                <a:bodyPr/>
                <a:lstStyle/>
                <a:p>
                  <a:r>
                    <a:rPr lang="pt-BR">
                      <a:noFill/>
                    </a:rPr>
                    <a:t> </a:t>
                  </a:r>
                </a:p>
              </p:txBody>
            </p:sp>
          </mc:Fallback>
        </mc:AlternateContent>
        <p:sp>
          <p:nvSpPr>
            <p:cNvPr id="15" name="Forma Livre: Forma 14">
              <a:extLst>
                <a:ext uri="{FF2B5EF4-FFF2-40B4-BE49-F238E27FC236}">
                  <a16:creationId xmlns:a16="http://schemas.microsoft.com/office/drawing/2014/main" id="{4205C53D-AB55-4D65-88D1-7D892FD2B2B6}"/>
                </a:ext>
              </a:extLst>
            </p:cNvPr>
            <p:cNvSpPr/>
            <p:nvPr/>
          </p:nvSpPr>
          <p:spPr>
            <a:xfrm>
              <a:off x="5367259" y="5919808"/>
              <a:ext cx="2559321" cy="1441285"/>
            </a:xfrm>
            <a:custGeom>
              <a:avLst/>
              <a:gdLst>
                <a:gd name="connsiteX0" fmla="*/ 0 w 1990725"/>
                <a:gd name="connsiteY0" fmla="*/ 1120241 h 1120241"/>
                <a:gd name="connsiteX1" fmla="*/ 866775 w 1990725"/>
                <a:gd name="connsiteY1" fmla="*/ 43916 h 1120241"/>
                <a:gd name="connsiteX2" fmla="*/ 1990725 w 1990725"/>
                <a:gd name="connsiteY2" fmla="*/ 310616 h 1120241"/>
              </a:gdLst>
              <a:ahLst/>
              <a:cxnLst>
                <a:cxn ang="0">
                  <a:pos x="connsiteX0" y="connsiteY0"/>
                </a:cxn>
                <a:cxn ang="0">
                  <a:pos x="connsiteX1" y="connsiteY1"/>
                </a:cxn>
                <a:cxn ang="0">
                  <a:pos x="connsiteX2" y="connsiteY2"/>
                </a:cxn>
              </a:cxnLst>
              <a:rect l="l" t="t" r="r" b="b"/>
              <a:pathLst>
                <a:path w="1990725" h="1120241">
                  <a:moveTo>
                    <a:pt x="0" y="1120241"/>
                  </a:moveTo>
                  <a:cubicBezTo>
                    <a:pt x="267494" y="649547"/>
                    <a:pt x="534988" y="178853"/>
                    <a:pt x="866775" y="43916"/>
                  </a:cubicBezTo>
                  <a:cubicBezTo>
                    <a:pt x="1198562" y="-91021"/>
                    <a:pt x="1594643" y="109797"/>
                    <a:pt x="1990725" y="310616"/>
                  </a:cubicBezTo>
                </a:path>
              </a:pathLst>
            </a:custGeom>
            <a:ln>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dirty="0"/>
            </a:p>
          </p:txBody>
        </p:sp>
        <p:sp>
          <p:nvSpPr>
            <p:cNvPr id="17" name="Balão de Fala: Retângulo 16">
              <a:extLst>
                <a:ext uri="{FF2B5EF4-FFF2-40B4-BE49-F238E27FC236}">
                  <a16:creationId xmlns:a16="http://schemas.microsoft.com/office/drawing/2014/main" id="{9CB6439F-B91C-4A12-8C5D-28D4E0971D4A}"/>
                </a:ext>
              </a:extLst>
            </p:cNvPr>
            <p:cNvSpPr/>
            <p:nvPr/>
          </p:nvSpPr>
          <p:spPr>
            <a:xfrm rot="10800000" flipV="1">
              <a:off x="8570205" y="6942027"/>
              <a:ext cx="1245125" cy="857250"/>
            </a:xfrm>
            <a:prstGeom prst="wedgeRectCallout">
              <a:avLst>
                <a:gd name="adj1" fmla="val 81925"/>
                <a:gd name="adj2" fmla="val -106974"/>
              </a:avLst>
            </a:prstGeom>
            <a:solidFill>
              <a:schemeClr val="tx1">
                <a:lumMod val="50000"/>
                <a:lumOff val="50000"/>
              </a:schemeClr>
            </a:solidFill>
            <a:effectLst>
              <a:outerShdw blurRad="63500" dist="50800" dir="2700000" sx="101000" sy="101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38" dirty="0"/>
                <a:t>Taxa de juros pode ser calculada</a:t>
              </a:r>
            </a:p>
          </p:txBody>
        </p:sp>
      </p:grpSp>
    </p:spTree>
    <p:extLst>
      <p:ext uri="{BB962C8B-B14F-4D97-AF65-F5344CB8AC3E}">
        <p14:creationId xmlns:p14="http://schemas.microsoft.com/office/powerpoint/2010/main" val="4590331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56797218"/>
              </p:ext>
            </p:extLst>
          </p:nvPr>
        </p:nvGraphicFramePr>
        <p:xfrm>
          <a:off x="2259708" y="3271292"/>
          <a:ext cx="9196583" cy="5117195"/>
        </p:xfrm>
        <a:graphic>
          <a:graphicData uri="http://schemas.openxmlformats.org/presentationml/2006/ole">
            <mc:AlternateContent xmlns:mc="http://schemas.openxmlformats.org/markup-compatibility/2006">
              <mc:Choice xmlns:v="urn:schemas-microsoft-com:vml" Requires="v">
                <p:oleObj name="Planilha" r:id="rId3" imgW="5924788" imgH="3295888" progId="Excel.Sheet.8">
                  <p:embed/>
                </p:oleObj>
              </mc:Choice>
              <mc:Fallback>
                <p:oleObj name="Planilha" r:id="rId3" imgW="5924788" imgH="3295888" progId="Excel.Sheet.8">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9708" y="3271292"/>
                        <a:ext cx="9196583" cy="5117195"/>
                      </a:xfrm>
                      <a:prstGeom prst="rect">
                        <a:avLst/>
                      </a:prstGeom>
                      <a:noFill/>
                      <a:ln>
                        <a:noFill/>
                      </a:ln>
                      <a:effectLst/>
                    </p:spPr>
                  </p:pic>
                </p:oleObj>
              </mc:Fallback>
            </mc:AlternateContent>
          </a:graphicData>
        </a:graphic>
      </p:graphicFrame>
      <p:sp>
        <p:nvSpPr>
          <p:cNvPr id="2" name="Rectangle 2">
            <a:extLst>
              <a:ext uri="{FF2B5EF4-FFF2-40B4-BE49-F238E27FC236}">
                <a16:creationId xmlns:a16="http://schemas.microsoft.com/office/drawing/2014/main" id="{B94AE5A4-9E38-BCFE-6C54-7BBED1073840}"/>
              </a:ext>
            </a:extLst>
          </p:cNvPr>
          <p:cNvSpPr>
            <a:spLocks noChangeArrowheads="1"/>
          </p:cNvSpPr>
          <p:nvPr/>
        </p:nvSpPr>
        <p:spPr bwMode="auto">
          <a:xfrm>
            <a:off x="2465512" y="2376732"/>
            <a:ext cx="8598877" cy="579526"/>
          </a:xfrm>
          <a:prstGeom prst="rect">
            <a:avLst/>
          </a:prstGeom>
        </p:spPr>
        <p:txBody>
          <a:bodyPr/>
          <a:lstStyle/>
          <a:p>
            <a:pPr algn="ctr">
              <a:spcBef>
                <a:spcPct val="0"/>
              </a:spcBef>
            </a:pPr>
            <a:r>
              <a:rPr lang="pt-BR" altLang="en-US" sz="3200" dirty="0">
                <a:solidFill>
                  <a:schemeClr val="tx2"/>
                </a:solidFill>
                <a:latin typeface="+mj-lt"/>
                <a:ea typeface="+mj-ea"/>
              </a:rPr>
              <a:t>FRA (Forward Rate Agreement) de Cupom Cambial</a:t>
            </a:r>
            <a:endParaRPr lang="en-US" altLang="en-US" sz="3200" dirty="0">
              <a:solidFill>
                <a:schemeClr val="tx2"/>
              </a:solidFill>
              <a:latin typeface="+mj-lt"/>
              <a:ea typeface="+mj-ea"/>
            </a:endParaRPr>
          </a:p>
        </p:txBody>
      </p:sp>
    </p:spTree>
    <p:extLst>
      <p:ext uri="{BB962C8B-B14F-4D97-AF65-F5344CB8AC3E}">
        <p14:creationId xmlns:p14="http://schemas.microsoft.com/office/powerpoint/2010/main" val="11410434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514" name="Grupo 1"/>
          <p:cNvGrpSpPr>
            <a:grpSpLocks/>
          </p:cNvGrpSpPr>
          <p:nvPr/>
        </p:nvGrpSpPr>
        <p:grpSpPr bwMode="auto">
          <a:xfrm>
            <a:off x="3217987" y="3573176"/>
            <a:ext cx="7042638" cy="2532185"/>
            <a:chOff x="1155515" y="2895600"/>
            <a:chExt cx="7345773" cy="2438400"/>
          </a:xfrm>
        </p:grpSpPr>
        <p:sp>
          <p:nvSpPr>
            <p:cNvPr id="192517" name="Line 3"/>
            <p:cNvSpPr>
              <a:spLocks noChangeShapeType="1"/>
            </p:cNvSpPr>
            <p:nvPr/>
          </p:nvSpPr>
          <p:spPr bwMode="auto">
            <a:xfrm>
              <a:off x="1155515" y="3955479"/>
              <a:ext cx="734577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192518" name="Line 4"/>
            <p:cNvSpPr>
              <a:spLocks noChangeShapeType="1"/>
            </p:cNvSpPr>
            <p:nvPr/>
          </p:nvSpPr>
          <p:spPr bwMode="auto">
            <a:xfrm>
              <a:off x="1155515" y="4343400"/>
              <a:ext cx="346654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192519" name="Line 5"/>
            <p:cNvSpPr>
              <a:spLocks noChangeShapeType="1"/>
            </p:cNvSpPr>
            <p:nvPr/>
          </p:nvSpPr>
          <p:spPr bwMode="auto">
            <a:xfrm>
              <a:off x="1155515" y="29718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192520" name="Line 6"/>
            <p:cNvSpPr>
              <a:spLocks noChangeShapeType="1"/>
            </p:cNvSpPr>
            <p:nvPr/>
          </p:nvSpPr>
          <p:spPr bwMode="auto">
            <a:xfrm>
              <a:off x="4622059" y="2895600"/>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192521" name="Text Box 7"/>
            <p:cNvSpPr txBox="1">
              <a:spLocks noChangeArrowheads="1"/>
            </p:cNvSpPr>
            <p:nvPr/>
          </p:nvSpPr>
          <p:spPr bwMode="auto">
            <a:xfrm>
              <a:off x="1526930" y="3654231"/>
              <a:ext cx="6602942" cy="30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50000"/>
                </a:spcBef>
                <a:buClr>
                  <a:schemeClr val="tx1"/>
                </a:buClr>
                <a:buSzTx/>
                <a:buFontTx/>
                <a:buNone/>
              </a:pPr>
              <a:r>
                <a:rPr lang="pt-BR" altLang="pt-BR" sz="1454" dirty="0">
                  <a:latin typeface="Times New Roman" panose="02020603050405020304" pitchFamily="18" charset="0"/>
                </a:rPr>
                <a:t>DDI - Período total de negociação - Ponta longa</a:t>
              </a:r>
            </a:p>
          </p:txBody>
        </p:sp>
        <p:sp>
          <p:nvSpPr>
            <p:cNvPr id="192522" name="Text Box 8"/>
            <p:cNvSpPr txBox="1">
              <a:spLocks noChangeArrowheads="1"/>
            </p:cNvSpPr>
            <p:nvPr/>
          </p:nvSpPr>
          <p:spPr bwMode="auto">
            <a:xfrm>
              <a:off x="1238052" y="4461827"/>
              <a:ext cx="3301471" cy="27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50000"/>
                </a:spcBef>
                <a:buClr>
                  <a:schemeClr val="tx1"/>
                </a:buClr>
                <a:buSzTx/>
                <a:buFontTx/>
                <a:buNone/>
              </a:pPr>
              <a:r>
                <a:rPr lang="pt-BR" altLang="pt-BR" sz="1247" dirty="0">
                  <a:latin typeface="Times New Roman" panose="02020603050405020304" pitchFamily="18" charset="0"/>
                </a:rPr>
                <a:t>DDI - Período - Ponta curta</a:t>
              </a:r>
            </a:p>
          </p:txBody>
        </p:sp>
        <p:sp>
          <p:nvSpPr>
            <p:cNvPr id="192523" name="Text Box 9"/>
            <p:cNvSpPr txBox="1">
              <a:spLocks noChangeArrowheads="1"/>
            </p:cNvSpPr>
            <p:nvPr/>
          </p:nvSpPr>
          <p:spPr bwMode="auto">
            <a:xfrm>
              <a:off x="4539523" y="4732079"/>
              <a:ext cx="3961765" cy="27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50000"/>
                </a:spcBef>
                <a:buClr>
                  <a:schemeClr val="tx1"/>
                </a:buClr>
                <a:buSzTx/>
                <a:buFontTx/>
                <a:buNone/>
              </a:pPr>
              <a:r>
                <a:rPr lang="pt-BR" altLang="pt-BR" sz="1247" dirty="0">
                  <a:latin typeface="Times New Roman" panose="02020603050405020304" pitchFamily="18" charset="0"/>
                </a:rPr>
                <a:t>FRA - Taxa forward</a:t>
              </a:r>
            </a:p>
          </p:txBody>
        </p:sp>
        <p:sp>
          <p:nvSpPr>
            <p:cNvPr id="192524" name="Line 10"/>
            <p:cNvSpPr>
              <a:spLocks noChangeShapeType="1"/>
            </p:cNvSpPr>
            <p:nvPr/>
          </p:nvSpPr>
          <p:spPr bwMode="auto">
            <a:xfrm>
              <a:off x="8501288" y="28956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grpSp>
      <p:cxnSp>
        <p:nvCxnSpPr>
          <p:cNvPr id="4" name="Conector de seta reta 3"/>
          <p:cNvCxnSpPr/>
          <p:nvPr/>
        </p:nvCxnSpPr>
        <p:spPr bwMode="auto">
          <a:xfrm>
            <a:off x="6541479" y="5738630"/>
            <a:ext cx="3719147" cy="0"/>
          </a:xfrm>
          <a:prstGeom prst="straightConnector1">
            <a:avLst/>
          </a:prstGeom>
          <a:noFill/>
          <a:ln w="19050" cap="flat" cmpd="sng" algn="ctr">
            <a:solidFill>
              <a:schemeClr val="accent5">
                <a:lumMod val="50000"/>
              </a:schemeClr>
            </a:solidFill>
            <a:prstDash val="solid"/>
            <a:round/>
            <a:headEnd type="stealth" w="med" len="med"/>
            <a:tailEnd type="stealth"/>
          </a:ln>
          <a:effectLst/>
        </p:spPr>
      </p:cxnSp>
      <p:sp>
        <p:nvSpPr>
          <p:cNvPr id="2" name="Rectangle 2">
            <a:extLst>
              <a:ext uri="{FF2B5EF4-FFF2-40B4-BE49-F238E27FC236}">
                <a16:creationId xmlns:a16="http://schemas.microsoft.com/office/drawing/2014/main" id="{B66EE9D7-0213-8533-A546-928C0231D5CD}"/>
              </a:ext>
            </a:extLst>
          </p:cNvPr>
          <p:cNvSpPr>
            <a:spLocks noChangeArrowheads="1"/>
          </p:cNvSpPr>
          <p:nvPr/>
        </p:nvSpPr>
        <p:spPr bwMode="auto">
          <a:xfrm>
            <a:off x="2465512" y="2376732"/>
            <a:ext cx="8598877" cy="579526"/>
          </a:xfrm>
          <a:prstGeom prst="rect">
            <a:avLst/>
          </a:prstGeom>
        </p:spPr>
        <p:txBody>
          <a:bodyPr/>
          <a:lstStyle/>
          <a:p>
            <a:pPr algn="ctr">
              <a:spcBef>
                <a:spcPct val="0"/>
              </a:spcBef>
            </a:pPr>
            <a:r>
              <a:rPr lang="pt-BR" altLang="en-US" sz="3200" dirty="0">
                <a:solidFill>
                  <a:schemeClr val="tx2"/>
                </a:solidFill>
                <a:latin typeface="+mj-lt"/>
                <a:ea typeface="+mj-ea"/>
              </a:rPr>
              <a:t>FRA (Forward Rate Agreement) de Cupom Cambial</a:t>
            </a:r>
            <a:endParaRPr lang="en-US" altLang="en-US" sz="3200" dirty="0">
              <a:solidFill>
                <a:schemeClr val="tx2"/>
              </a:solidFill>
              <a:latin typeface="+mj-lt"/>
              <a:ea typeface="+mj-ea"/>
            </a:endParaRPr>
          </a:p>
        </p:txBody>
      </p:sp>
    </p:spTree>
    <p:extLst>
      <p:ext uri="{BB962C8B-B14F-4D97-AF65-F5344CB8AC3E}">
        <p14:creationId xmlns:p14="http://schemas.microsoft.com/office/powerpoint/2010/main" val="30884359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ChangeArrowheads="1"/>
          </p:cNvSpPr>
          <p:nvPr/>
        </p:nvSpPr>
        <p:spPr bwMode="auto">
          <a:xfrm>
            <a:off x="2371353" y="1825852"/>
            <a:ext cx="184731"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0000"/>
              </a:lnSpc>
              <a:spcBef>
                <a:spcPct val="20000"/>
              </a:spcBef>
              <a:buClr>
                <a:srgbClr val="004685"/>
              </a:buClr>
              <a:buFont typeface="Wingdings" pitchFamily="2" charset="2"/>
              <a:buChar char="§"/>
              <a:defRPr sz="2400">
                <a:solidFill>
                  <a:schemeClr val="tx1"/>
                </a:solidFill>
                <a:latin typeface="Arial" charset="0"/>
              </a:defRPr>
            </a:lvl1pPr>
            <a:lvl2pPr marL="742950" indent="-285750" eaLnBrk="0" hangingPunct="0">
              <a:lnSpc>
                <a:spcPct val="110000"/>
              </a:lnSpc>
              <a:spcBef>
                <a:spcPct val="20000"/>
              </a:spcBef>
              <a:buClr>
                <a:srgbClr val="004685"/>
              </a:buClr>
              <a:buFont typeface="Arial" charset="0"/>
              <a:buChar char="–"/>
              <a:defRPr sz="2000">
                <a:solidFill>
                  <a:schemeClr val="tx1"/>
                </a:solidFill>
                <a:latin typeface="Arial" charset="0"/>
              </a:defRPr>
            </a:lvl2pPr>
            <a:lvl3pPr marL="1143000" indent="-228600" eaLnBrk="0" hangingPunct="0">
              <a:lnSpc>
                <a:spcPct val="110000"/>
              </a:lnSpc>
              <a:spcBef>
                <a:spcPct val="20000"/>
              </a:spcBef>
              <a:buClr>
                <a:srgbClr val="004685"/>
              </a:buClr>
              <a:buFont typeface="Wingdings" pitchFamily="2" charset="2"/>
              <a:buChar char="§"/>
              <a:defRPr sz="2400">
                <a:solidFill>
                  <a:schemeClr val="tx1"/>
                </a:solidFill>
                <a:latin typeface="Arial" charset="0"/>
              </a:defRPr>
            </a:lvl3pPr>
            <a:lvl4pPr marL="1600200" indent="-228600" eaLnBrk="0" hangingPunct="0">
              <a:lnSpc>
                <a:spcPct val="110000"/>
              </a:lnSpc>
              <a:spcBef>
                <a:spcPct val="20000"/>
              </a:spcBef>
              <a:buClr>
                <a:srgbClr val="004685"/>
              </a:buClr>
              <a:buFont typeface="Arial" charset="0"/>
              <a:buChar char="–"/>
              <a:defRPr sz="1600">
                <a:solidFill>
                  <a:schemeClr val="tx1"/>
                </a:solidFill>
                <a:latin typeface="Arial" charset="0"/>
              </a:defRPr>
            </a:lvl4pPr>
            <a:lvl5pPr marL="2057400" indent="-228600" eaLnBrk="0" hangingPunct="0">
              <a:lnSpc>
                <a:spcPct val="110000"/>
              </a:lnSpc>
              <a:spcBef>
                <a:spcPct val="20000"/>
              </a:spcBef>
              <a:buClr>
                <a:srgbClr val="004685"/>
              </a:buClr>
              <a:buFont typeface="Arial" charset="0"/>
              <a:buChar char="»"/>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004685"/>
              </a:buClr>
              <a:buFont typeface="Arial" charset="0"/>
              <a:buChar cha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004685"/>
              </a:buClr>
              <a:buFont typeface="Arial" charset="0"/>
              <a:buChar cha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004685"/>
              </a:buClr>
              <a:buFont typeface="Arial" charset="0"/>
              <a:buChar cha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004685"/>
              </a:buClr>
              <a:buFont typeface="Arial" charset="0"/>
              <a:buChar char="»"/>
              <a:defRPr sz="1600">
                <a:solidFill>
                  <a:schemeClr val="tx1"/>
                </a:solidFill>
                <a:latin typeface="Arial" charset="0"/>
              </a:defRPr>
            </a:lvl9pPr>
          </a:lstStyle>
          <a:p>
            <a:pPr eaLnBrk="1" hangingPunct="1">
              <a:lnSpc>
                <a:spcPct val="100000"/>
              </a:lnSpc>
              <a:spcBef>
                <a:spcPct val="0"/>
              </a:spcBef>
              <a:buClrTx/>
              <a:buFontTx/>
              <a:buNone/>
            </a:pPr>
            <a:endParaRPr lang="en-US" altLang="en-US" sz="1870" dirty="0"/>
          </a:p>
        </p:txBody>
      </p:sp>
      <p:pic>
        <p:nvPicPr>
          <p:cNvPr id="1434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638" y="3882356"/>
            <a:ext cx="7961787" cy="200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56B347DB-F641-2477-4D5E-D2ECA58A6B93}"/>
              </a:ext>
            </a:extLst>
          </p:cNvPr>
          <p:cNvSpPr>
            <a:spLocks noChangeArrowheads="1"/>
          </p:cNvSpPr>
          <p:nvPr/>
        </p:nvSpPr>
        <p:spPr bwMode="auto">
          <a:xfrm>
            <a:off x="2465512" y="2376732"/>
            <a:ext cx="8598877" cy="579526"/>
          </a:xfrm>
          <a:prstGeom prst="rect">
            <a:avLst/>
          </a:prstGeom>
        </p:spPr>
        <p:txBody>
          <a:bodyPr/>
          <a:lstStyle/>
          <a:p>
            <a:pPr algn="ctr">
              <a:spcBef>
                <a:spcPct val="0"/>
              </a:spcBef>
            </a:pPr>
            <a:r>
              <a:rPr lang="pt-BR" altLang="en-US" sz="3200" dirty="0">
                <a:solidFill>
                  <a:schemeClr val="tx2"/>
                </a:solidFill>
                <a:latin typeface="+mj-lt"/>
                <a:ea typeface="+mj-ea"/>
              </a:rPr>
              <a:t>FRA (Forward Rate Agreement) de Cupom Cambial</a:t>
            </a:r>
            <a:endParaRPr lang="en-US" altLang="en-US" sz="3200" dirty="0">
              <a:solidFill>
                <a:schemeClr val="tx2"/>
              </a:solidFill>
              <a:latin typeface="+mj-lt"/>
              <a:ea typeface="+mj-ea"/>
            </a:endParaRPr>
          </a:p>
        </p:txBody>
      </p:sp>
    </p:spTree>
    <p:extLst>
      <p:ext uri="{BB962C8B-B14F-4D97-AF65-F5344CB8AC3E}">
        <p14:creationId xmlns:p14="http://schemas.microsoft.com/office/powerpoint/2010/main" val="492045460"/>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ChangeArrowheads="1"/>
          </p:cNvSpPr>
          <p:nvPr/>
        </p:nvSpPr>
        <p:spPr bwMode="auto">
          <a:xfrm>
            <a:off x="2544548" y="3919364"/>
            <a:ext cx="8626903"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6" tIns="47809" rIns="95616" bIns="47809"/>
          <a:lstStyle>
            <a:lvl1pPr marL="342900" indent="-342900" eaLnBrk="0" hangingPunct="0">
              <a:lnSpc>
                <a:spcPct val="110000"/>
              </a:lnSpc>
              <a:spcBef>
                <a:spcPct val="20000"/>
              </a:spcBef>
              <a:buClr>
                <a:srgbClr val="004685"/>
              </a:buClr>
              <a:buFont typeface="Wingdings" pitchFamily="2" charset="2"/>
              <a:buChar char="§"/>
              <a:defRPr sz="2400">
                <a:solidFill>
                  <a:schemeClr val="tx1"/>
                </a:solidFill>
                <a:latin typeface="Arial" charset="0"/>
              </a:defRPr>
            </a:lvl1pPr>
            <a:lvl2pPr marL="742950" indent="-285750" eaLnBrk="0" hangingPunct="0">
              <a:lnSpc>
                <a:spcPct val="110000"/>
              </a:lnSpc>
              <a:spcBef>
                <a:spcPct val="20000"/>
              </a:spcBef>
              <a:buClr>
                <a:srgbClr val="004685"/>
              </a:buClr>
              <a:buFont typeface="Arial" charset="0"/>
              <a:buChar char="–"/>
              <a:defRPr sz="2000">
                <a:solidFill>
                  <a:schemeClr val="tx1"/>
                </a:solidFill>
                <a:latin typeface="Arial" charset="0"/>
              </a:defRPr>
            </a:lvl2pPr>
            <a:lvl3pPr marL="1143000" indent="-228600" eaLnBrk="0" hangingPunct="0">
              <a:lnSpc>
                <a:spcPct val="110000"/>
              </a:lnSpc>
              <a:spcBef>
                <a:spcPct val="20000"/>
              </a:spcBef>
              <a:buClr>
                <a:srgbClr val="004685"/>
              </a:buClr>
              <a:buFont typeface="Wingdings" pitchFamily="2" charset="2"/>
              <a:buChar char="§"/>
              <a:defRPr sz="2400">
                <a:solidFill>
                  <a:schemeClr val="tx1"/>
                </a:solidFill>
                <a:latin typeface="Arial" charset="0"/>
              </a:defRPr>
            </a:lvl3pPr>
            <a:lvl4pPr marL="1600200" indent="-228600" eaLnBrk="0" hangingPunct="0">
              <a:lnSpc>
                <a:spcPct val="110000"/>
              </a:lnSpc>
              <a:spcBef>
                <a:spcPct val="20000"/>
              </a:spcBef>
              <a:buClr>
                <a:srgbClr val="004685"/>
              </a:buClr>
              <a:buFont typeface="Arial" charset="0"/>
              <a:buChar char="–"/>
              <a:defRPr sz="1600">
                <a:solidFill>
                  <a:schemeClr val="tx1"/>
                </a:solidFill>
                <a:latin typeface="Arial" charset="0"/>
              </a:defRPr>
            </a:lvl4pPr>
            <a:lvl5pPr marL="2057400" indent="-228600" eaLnBrk="0" hangingPunct="0">
              <a:lnSpc>
                <a:spcPct val="110000"/>
              </a:lnSpc>
              <a:spcBef>
                <a:spcPct val="20000"/>
              </a:spcBef>
              <a:buClr>
                <a:srgbClr val="004685"/>
              </a:buClr>
              <a:buFont typeface="Arial" charset="0"/>
              <a:buChar char="»"/>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004685"/>
              </a:buClr>
              <a:buFont typeface="Arial" charset="0"/>
              <a:buChar cha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004685"/>
              </a:buClr>
              <a:buFont typeface="Arial" charset="0"/>
              <a:buChar cha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004685"/>
              </a:buClr>
              <a:buFont typeface="Arial" charset="0"/>
              <a:buChar cha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004685"/>
              </a:buClr>
              <a:buFont typeface="Arial" charset="0"/>
              <a:buChar char="»"/>
              <a:defRPr sz="1600">
                <a:solidFill>
                  <a:schemeClr val="tx1"/>
                </a:solidFill>
                <a:latin typeface="Arial" charset="0"/>
              </a:defRPr>
            </a:lvl9pPr>
          </a:lstStyle>
          <a:p>
            <a:pPr marL="0" lvl="2" indent="-385763" algn="just">
              <a:lnSpc>
                <a:spcPct val="80000"/>
              </a:lnSpc>
              <a:spcAft>
                <a:spcPct val="60000"/>
              </a:spcAft>
              <a:buClr>
                <a:srgbClr val="CC0000"/>
              </a:buClr>
              <a:buSzPct val="70000"/>
              <a:buFont typeface="Marlett" pitchFamily="2" charset="2"/>
              <a:buChar char="4"/>
              <a:defRPr/>
            </a:pPr>
            <a:r>
              <a:rPr lang="pt-BR" altLang="en-US" sz="2000" dirty="0">
                <a:solidFill>
                  <a:srgbClr val="30435F"/>
                </a:solidFill>
                <a:latin typeface="+mn-lt"/>
                <a:ea typeface="ＭＳ Ｐゴシック" pitchFamily="-107" charset="-128"/>
              </a:rPr>
              <a:t>FRA (Código FRC) é a negociação de dois vencimentos de DDI simultâneos, em pontas opostas.	</a:t>
            </a:r>
          </a:p>
          <a:p>
            <a:pPr marL="0" lvl="2" indent="-385763" algn="just">
              <a:lnSpc>
                <a:spcPct val="80000"/>
              </a:lnSpc>
              <a:spcAft>
                <a:spcPct val="60000"/>
              </a:spcAft>
              <a:buClr>
                <a:srgbClr val="CC0000"/>
              </a:buClr>
              <a:buSzPct val="70000"/>
              <a:buFont typeface="Marlett" pitchFamily="2" charset="2"/>
              <a:buChar char="4"/>
              <a:defRPr/>
            </a:pPr>
            <a:r>
              <a:rPr lang="pt-BR" altLang="en-US" sz="2000" dirty="0">
                <a:solidFill>
                  <a:srgbClr val="30435F"/>
                </a:solidFill>
                <a:latin typeface="+mn-lt"/>
                <a:ea typeface="ＭＳ Ｐゴシック" pitchFamily="-107" charset="-128"/>
              </a:rPr>
              <a:t>Ao negociar um vencimento de FRA assume-se uma posição de mesmo vencimento de DDI e uma  outra posição contrária, no vencimento mais curto em aberto.</a:t>
            </a:r>
          </a:p>
          <a:p>
            <a:pPr marL="0" lvl="2" indent="-385763" algn="just">
              <a:lnSpc>
                <a:spcPct val="80000"/>
              </a:lnSpc>
              <a:spcAft>
                <a:spcPct val="60000"/>
              </a:spcAft>
              <a:buClr>
                <a:srgbClr val="CC0000"/>
              </a:buClr>
              <a:buSzPct val="70000"/>
              <a:buFont typeface="Marlett" pitchFamily="2" charset="2"/>
              <a:buChar char="4"/>
              <a:defRPr/>
            </a:pPr>
            <a:r>
              <a:rPr lang="pt-BR" altLang="en-US" sz="2000" dirty="0">
                <a:solidFill>
                  <a:srgbClr val="30435F"/>
                </a:solidFill>
                <a:latin typeface="+mn-lt"/>
                <a:ea typeface="ＭＳ Ｐゴシック" pitchFamily="-107" charset="-128"/>
              </a:rPr>
              <a:t>Considera-se ponta curta a o vencimento mais próximo ate o antepenúltimo dia anterior ao seu vencimento.</a:t>
            </a:r>
          </a:p>
          <a:p>
            <a:pPr marL="0" lvl="2" indent="-385763" algn="just">
              <a:lnSpc>
                <a:spcPct val="80000"/>
              </a:lnSpc>
              <a:spcAft>
                <a:spcPct val="60000"/>
              </a:spcAft>
              <a:buClr>
                <a:srgbClr val="CC0000"/>
              </a:buClr>
              <a:buSzPct val="70000"/>
              <a:buFont typeface="Marlett" pitchFamily="2" charset="2"/>
              <a:buChar char="4"/>
              <a:defRPr/>
            </a:pPr>
            <a:r>
              <a:rPr lang="pt-BR" altLang="en-US" sz="2000" dirty="0">
                <a:solidFill>
                  <a:srgbClr val="30435F"/>
                </a:solidFill>
                <a:latin typeface="+mn-lt"/>
                <a:ea typeface="ＭＳ Ｐゴシック" pitchFamily="-107" charset="-128"/>
              </a:rPr>
              <a:t>Exemplo: </a:t>
            </a:r>
          </a:p>
          <a:p>
            <a:pPr marL="1028700" lvl="4" indent="-385763" algn="just">
              <a:lnSpc>
                <a:spcPct val="80000"/>
              </a:lnSpc>
              <a:spcAft>
                <a:spcPct val="60000"/>
              </a:spcAft>
              <a:buClr>
                <a:srgbClr val="CC0000"/>
              </a:buClr>
              <a:buSzPct val="70000"/>
              <a:buFont typeface="Marlett" pitchFamily="2" charset="2"/>
              <a:buChar char="4"/>
              <a:defRPr/>
            </a:pPr>
            <a:r>
              <a:rPr lang="pt-BR" altLang="en-US" sz="2000" dirty="0">
                <a:solidFill>
                  <a:srgbClr val="30435F"/>
                </a:solidFill>
                <a:latin typeface="+mn-lt"/>
                <a:ea typeface="ＭＳ Ｐゴシック" pitchFamily="-107" charset="-128"/>
              </a:rPr>
              <a:t>No mês de julho de 20XX,  o vencimento curto é AGOX, até o dia 29/07/XX (antepenúltimo dia do vencimento).</a:t>
            </a:r>
          </a:p>
          <a:p>
            <a:pPr marL="1028700" lvl="4" indent="-385763" algn="just">
              <a:lnSpc>
                <a:spcPct val="80000"/>
              </a:lnSpc>
              <a:spcAft>
                <a:spcPct val="60000"/>
              </a:spcAft>
              <a:buClr>
                <a:srgbClr val="CC0000"/>
              </a:buClr>
              <a:buSzPct val="70000"/>
              <a:buFont typeface="Marlett" pitchFamily="2" charset="2"/>
              <a:buChar char="4"/>
              <a:defRPr/>
            </a:pPr>
            <a:r>
              <a:rPr lang="pt-BR" altLang="en-US" sz="2000" dirty="0">
                <a:solidFill>
                  <a:srgbClr val="30435F"/>
                </a:solidFill>
                <a:latin typeface="+mn-lt"/>
                <a:ea typeface="ＭＳ Ｐゴシック" pitchFamily="-107" charset="-128"/>
              </a:rPr>
              <a:t>A partir do dia 30/07/XX (penúltimo dia), o vencimento  curto será SETX, e assim, sucessivamente.</a:t>
            </a:r>
          </a:p>
          <a:p>
            <a:pPr algn="just">
              <a:lnSpc>
                <a:spcPct val="85000"/>
              </a:lnSpc>
              <a:buClrTx/>
              <a:buSzPct val="65000"/>
              <a:buFontTx/>
              <a:buNone/>
            </a:pPr>
            <a:endParaRPr lang="pt-BR" altLang="en-US" sz="2000" dirty="0">
              <a:latin typeface="+mn-lt"/>
            </a:endParaRPr>
          </a:p>
          <a:p>
            <a:pPr lvl="1">
              <a:lnSpc>
                <a:spcPct val="85000"/>
              </a:lnSpc>
              <a:buClrTx/>
              <a:buSzPct val="65000"/>
              <a:buNone/>
            </a:pPr>
            <a:r>
              <a:rPr lang="pt-BR" altLang="en-US" dirty="0">
                <a:latin typeface="+mn-lt"/>
              </a:rPr>
              <a:t>		</a:t>
            </a:r>
          </a:p>
          <a:p>
            <a:pPr>
              <a:lnSpc>
                <a:spcPct val="85000"/>
              </a:lnSpc>
              <a:buClrTx/>
              <a:buSzPct val="65000"/>
              <a:buFontTx/>
              <a:buNone/>
            </a:pPr>
            <a:endParaRPr lang="pt-BR" altLang="en-US" sz="2000" dirty="0">
              <a:latin typeface="+mn-lt"/>
            </a:endParaRPr>
          </a:p>
          <a:p>
            <a:pPr>
              <a:lnSpc>
                <a:spcPct val="85000"/>
              </a:lnSpc>
              <a:buClrTx/>
              <a:buSzPct val="65000"/>
              <a:buFontTx/>
              <a:buNone/>
            </a:pPr>
            <a:endParaRPr lang="pt-BR" altLang="en-US" sz="2000" dirty="0">
              <a:latin typeface="+mn-lt"/>
            </a:endParaRPr>
          </a:p>
          <a:p>
            <a:pPr>
              <a:lnSpc>
                <a:spcPct val="85000"/>
              </a:lnSpc>
              <a:buClrTx/>
              <a:buSzPct val="65000"/>
              <a:buFontTx/>
              <a:buNone/>
            </a:pPr>
            <a:endParaRPr lang="pt-BR" altLang="en-US" sz="2000" dirty="0">
              <a:latin typeface="+mn-lt"/>
            </a:endParaRPr>
          </a:p>
          <a:p>
            <a:pPr>
              <a:lnSpc>
                <a:spcPct val="85000"/>
              </a:lnSpc>
              <a:buClrTx/>
              <a:buSzPct val="65000"/>
              <a:buFontTx/>
              <a:buNone/>
            </a:pPr>
            <a:endParaRPr lang="pt-BR" altLang="en-US" sz="2000" dirty="0">
              <a:latin typeface="+mn-lt"/>
            </a:endParaRPr>
          </a:p>
          <a:p>
            <a:pPr>
              <a:lnSpc>
                <a:spcPct val="85000"/>
              </a:lnSpc>
              <a:buClrTx/>
              <a:buSzPct val="65000"/>
              <a:buFontTx/>
              <a:buNone/>
            </a:pPr>
            <a:r>
              <a:rPr lang="pt-BR" altLang="en-US" sz="2000" dirty="0">
                <a:latin typeface="+mn-lt"/>
              </a:rPr>
              <a:t>				</a:t>
            </a:r>
          </a:p>
        </p:txBody>
      </p:sp>
      <p:sp>
        <p:nvSpPr>
          <p:cNvPr id="2" name="Rectangle 2">
            <a:extLst>
              <a:ext uri="{FF2B5EF4-FFF2-40B4-BE49-F238E27FC236}">
                <a16:creationId xmlns:a16="http://schemas.microsoft.com/office/drawing/2014/main" id="{50AB8A26-8250-8B03-6723-FF84FE647867}"/>
              </a:ext>
            </a:extLst>
          </p:cNvPr>
          <p:cNvSpPr>
            <a:spLocks noChangeArrowheads="1"/>
          </p:cNvSpPr>
          <p:nvPr/>
        </p:nvSpPr>
        <p:spPr bwMode="auto">
          <a:xfrm>
            <a:off x="2465512" y="2376732"/>
            <a:ext cx="8598877" cy="579526"/>
          </a:xfrm>
          <a:prstGeom prst="rect">
            <a:avLst/>
          </a:prstGeom>
        </p:spPr>
        <p:txBody>
          <a:bodyPr/>
          <a:lstStyle/>
          <a:p>
            <a:pPr algn="ctr">
              <a:spcBef>
                <a:spcPct val="0"/>
              </a:spcBef>
            </a:pPr>
            <a:r>
              <a:rPr lang="pt-BR" altLang="en-US" sz="3200" dirty="0">
                <a:solidFill>
                  <a:schemeClr val="tx2"/>
                </a:solidFill>
                <a:latin typeface="+mj-lt"/>
                <a:ea typeface="+mj-ea"/>
              </a:rPr>
              <a:t>FRA (Forward Rate Agreement) de Cupom Cambial</a:t>
            </a:r>
            <a:endParaRPr lang="en-US" altLang="en-US" sz="3200" dirty="0">
              <a:solidFill>
                <a:schemeClr val="tx2"/>
              </a:solidFill>
              <a:latin typeface="+mj-lt"/>
              <a:ea typeface="+mj-ea"/>
            </a:endParaRPr>
          </a:p>
        </p:txBody>
      </p:sp>
    </p:spTree>
    <p:extLst>
      <p:ext uri="{BB962C8B-B14F-4D97-AF65-F5344CB8AC3E}">
        <p14:creationId xmlns:p14="http://schemas.microsoft.com/office/powerpoint/2010/main" val="638361117"/>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90" name="Object 7"/>
          <p:cNvGraphicFramePr>
            <a:graphicFrameLocks noGrp="1" noChangeAspect="1"/>
          </p:cNvGraphicFramePr>
          <p:nvPr>
            <p:ph sz="half" idx="4294967295"/>
            <p:extLst>
              <p:ext uri="{D42A27DB-BD31-4B8C-83A1-F6EECF244321}">
                <p14:modId xmlns:p14="http://schemas.microsoft.com/office/powerpoint/2010/main" val="2574188021"/>
              </p:ext>
            </p:extLst>
          </p:nvPr>
        </p:nvGraphicFramePr>
        <p:xfrm>
          <a:off x="4341432" y="5863580"/>
          <a:ext cx="4847034" cy="971550"/>
        </p:xfrm>
        <a:graphic>
          <a:graphicData uri="http://schemas.openxmlformats.org/presentationml/2006/ole">
            <mc:AlternateContent xmlns:mc="http://schemas.openxmlformats.org/markup-compatibility/2006">
              <mc:Choice xmlns:v="urn:schemas-microsoft-com:vml" Requires="v">
                <p:oleObj name="Equation" r:id="rId3" imgW="3225800" imgH="647700" progId="Equation.3">
                  <p:embed/>
                </p:oleObj>
              </mc:Choice>
              <mc:Fallback>
                <p:oleObj name="Equation" r:id="rId3" imgW="3225800" imgH="647700" progId="Equation.3">
                  <p:embed/>
                  <p:pic>
                    <p:nvPicPr>
                      <p:cNvPr id="1639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432" y="5863580"/>
                        <a:ext cx="4847034" cy="971550"/>
                      </a:xfrm>
                      <a:prstGeom prst="rect">
                        <a:avLst/>
                      </a:prstGeom>
                      <a:solidFill>
                        <a:srgbClr val="FFFF99"/>
                      </a:solidFill>
                      <a:ln w="9525">
                        <a:solidFill>
                          <a:srgbClr val="FFFF99"/>
                        </a:solidFill>
                        <a:miter lim="800000"/>
                        <a:headEnd/>
                        <a:tailEnd/>
                      </a:ln>
                      <a:effectLst/>
                    </p:spPr>
                  </p:pic>
                </p:oleObj>
              </mc:Fallback>
            </mc:AlternateContent>
          </a:graphicData>
        </a:graphic>
      </p:graphicFrame>
      <p:sp>
        <p:nvSpPr>
          <p:cNvPr id="5" name="Rectangle 3">
            <a:extLst>
              <a:ext uri="{FF2B5EF4-FFF2-40B4-BE49-F238E27FC236}">
                <a16:creationId xmlns:a16="http://schemas.microsoft.com/office/drawing/2014/main" id="{CF9BDDA6-F96D-910A-598C-D87E81A9F929}"/>
              </a:ext>
            </a:extLst>
          </p:cNvPr>
          <p:cNvSpPr txBox="1">
            <a:spLocks noChangeArrowheads="1"/>
          </p:cNvSpPr>
          <p:nvPr/>
        </p:nvSpPr>
        <p:spPr>
          <a:xfrm>
            <a:off x="2213483" y="3343300"/>
            <a:ext cx="9102933" cy="2880320"/>
          </a:xfrm>
          <a:prstGeom prst="rect">
            <a:avLst/>
          </a:prstGeom>
          <a:noFill/>
        </p:spPr>
        <p:txBody>
          <a:bodyPr vert="horz" lIns="84992" tIns="42497" rIns="84992" bIns="42497" rtlCol="0">
            <a:noAutofit/>
          </a:bodyPr>
          <a:lstStyle>
            <a:lvl1pPr marL="385715" indent="-385715" algn="l" rtl="0" eaLnBrk="1" fontAlgn="base" hangingPunct="1">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35715" indent="-321429" algn="l"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2pPr>
            <a:lvl3pPr marL="1285716" indent="-257144" algn="l"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00000"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4pPr>
            <a:lvl5pPr marL="2314289"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5pPr>
            <a:lvl6pPr marL="2828574"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6pPr>
            <a:lvl7pPr marL="3342860"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7pPr>
            <a:lvl8pPr marL="3857147"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8pPr>
            <a:lvl9pPr marL="4371432"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9pPr>
          </a:lstStyle>
          <a:p>
            <a:pPr marL="0" lvl="2"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Na negociação do FRA de Cupom o participante fica posicionado em duas posições de DDI (uma curta e uma longa) 	</a:t>
            </a:r>
          </a:p>
          <a:p>
            <a:pPr marL="0" lvl="2"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PU da Ponta Curta</a:t>
            </a:r>
          </a:p>
          <a:p>
            <a:pPr marL="0" lvl="2"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É gerado automaticamente pela B3 pelo Preço de Ajuste do próprio dia da negociação.</a:t>
            </a:r>
          </a:p>
          <a:p>
            <a:pPr marL="0" lvl="2"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PU da Ponta Longa</a:t>
            </a:r>
          </a:p>
          <a:p>
            <a:pPr marL="0" lvl="2" indent="-342900" algn="just" eaLnBrk="0" hangingPunct="0">
              <a:lnSpc>
                <a:spcPct val="80000"/>
              </a:lnSpc>
              <a:spcAft>
                <a:spcPct val="60000"/>
              </a:spcAft>
              <a:buClr>
                <a:srgbClr val="CC0000"/>
              </a:buClr>
              <a:buSzPct val="70000"/>
              <a:buFont typeface="Marlett" pitchFamily="2" charset="2"/>
              <a:buChar char="4"/>
              <a:defRPr/>
            </a:pPr>
            <a:endParaRPr lang="pt-BR" altLang="en-US" sz="2000" dirty="0">
              <a:solidFill>
                <a:srgbClr val="30435F"/>
              </a:solidFill>
              <a:ea typeface="ＭＳ Ｐゴシック" pitchFamily="-107" charset="-128"/>
              <a:cs typeface="Arial" panose="020B0604020202020204" pitchFamily="34" charset="0"/>
            </a:endParaRPr>
          </a:p>
          <a:p>
            <a:pPr marL="0" lvl="2" indent="-342900" algn="just" eaLnBrk="0" hangingPunct="0">
              <a:lnSpc>
                <a:spcPct val="80000"/>
              </a:lnSpc>
              <a:spcAft>
                <a:spcPct val="60000"/>
              </a:spcAft>
              <a:buClr>
                <a:srgbClr val="CC0000"/>
              </a:buClr>
              <a:buSzPct val="70000"/>
              <a:buFont typeface="Marlett" pitchFamily="2" charset="2"/>
              <a:buChar char="4"/>
              <a:defRPr/>
            </a:pPr>
            <a:endParaRPr lang="pt-BR" altLang="en-US" sz="2000" dirty="0">
              <a:solidFill>
                <a:srgbClr val="30435F"/>
              </a:solidFill>
              <a:ea typeface="ＭＳ Ｐゴシック" pitchFamily="-107" charset="-128"/>
              <a:cs typeface="Arial" panose="020B0604020202020204" pitchFamily="34" charset="0"/>
            </a:endParaRPr>
          </a:p>
          <a:p>
            <a:pPr marL="0" lvl="2" indent="-342900" algn="just" eaLnBrk="0" hangingPunct="0">
              <a:lnSpc>
                <a:spcPct val="80000"/>
              </a:lnSpc>
              <a:spcAft>
                <a:spcPct val="60000"/>
              </a:spcAft>
              <a:buClr>
                <a:srgbClr val="CC0000"/>
              </a:buClr>
              <a:buSzPct val="70000"/>
              <a:buFont typeface="Marlett" pitchFamily="2" charset="2"/>
              <a:buChar char="4"/>
              <a:defRPr/>
            </a:pPr>
            <a:endParaRPr lang="pt-BR" altLang="en-US" sz="2000" dirty="0">
              <a:solidFill>
                <a:srgbClr val="30435F"/>
              </a:solidFill>
              <a:ea typeface="ＭＳ Ｐゴシック" pitchFamily="-107" charset="-128"/>
              <a:cs typeface="Arial" panose="020B0604020202020204" pitchFamily="34" charset="0"/>
            </a:endParaRPr>
          </a:p>
          <a:p>
            <a:pPr marL="914400" lvl="4"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PU curto – PU  de ajuste da posição curta</a:t>
            </a:r>
          </a:p>
          <a:p>
            <a:pPr marL="914400" lvl="4"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FRA – Cupom do FRA negociado em pregão</a:t>
            </a:r>
          </a:p>
          <a:p>
            <a:pPr marL="914400" lvl="4"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DC longa – Dias corridos do vencimento longo</a:t>
            </a:r>
          </a:p>
          <a:p>
            <a:pPr marL="914400" lvl="4" indent="-342900" algn="just" eaLnBrk="0" hangingPunct="0">
              <a:lnSpc>
                <a:spcPct val="8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DC curta – Dias corridos do vencimento curto</a:t>
            </a:r>
            <a:r>
              <a:rPr lang="pt-BR" altLang="en-US" sz="2000" b="1" dirty="0"/>
              <a:t>	</a:t>
            </a:r>
            <a:r>
              <a:rPr lang="pt-BR" altLang="en-US" sz="2000" dirty="0"/>
              <a:t>		</a:t>
            </a:r>
          </a:p>
        </p:txBody>
      </p:sp>
      <p:sp>
        <p:nvSpPr>
          <p:cNvPr id="2" name="Rectangle 2">
            <a:extLst>
              <a:ext uri="{FF2B5EF4-FFF2-40B4-BE49-F238E27FC236}">
                <a16:creationId xmlns:a16="http://schemas.microsoft.com/office/drawing/2014/main" id="{7F04263C-2DC8-B1E8-A943-F0E3C05EB02C}"/>
              </a:ext>
            </a:extLst>
          </p:cNvPr>
          <p:cNvSpPr>
            <a:spLocks noChangeArrowheads="1"/>
          </p:cNvSpPr>
          <p:nvPr/>
        </p:nvSpPr>
        <p:spPr bwMode="auto">
          <a:xfrm>
            <a:off x="2465512" y="2376732"/>
            <a:ext cx="8598877" cy="579526"/>
          </a:xfrm>
          <a:prstGeom prst="rect">
            <a:avLst/>
          </a:prstGeom>
        </p:spPr>
        <p:txBody>
          <a:bodyPr/>
          <a:lstStyle/>
          <a:p>
            <a:pPr algn="ctr">
              <a:spcBef>
                <a:spcPct val="0"/>
              </a:spcBef>
            </a:pPr>
            <a:r>
              <a:rPr lang="pt-BR" altLang="en-US" sz="3200" dirty="0">
                <a:solidFill>
                  <a:schemeClr val="tx2"/>
                </a:solidFill>
                <a:latin typeface="+mj-lt"/>
                <a:ea typeface="+mj-ea"/>
              </a:rPr>
              <a:t>FRA (Forward Rate Agreement) de Cupom Cambial</a:t>
            </a:r>
            <a:endParaRPr lang="en-US" altLang="en-US" sz="3200" dirty="0">
              <a:solidFill>
                <a:schemeClr val="tx2"/>
              </a:solidFill>
              <a:latin typeface="+mj-lt"/>
              <a:ea typeface="+mj-ea"/>
            </a:endParaRPr>
          </a:p>
        </p:txBody>
      </p:sp>
    </p:spTree>
    <p:extLst>
      <p:ext uri="{BB962C8B-B14F-4D97-AF65-F5344CB8AC3E}">
        <p14:creationId xmlns:p14="http://schemas.microsoft.com/office/powerpoint/2010/main" val="2442293859"/>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4452530" y="2389196"/>
            <a:ext cx="4810947" cy="498517"/>
          </a:xfrm>
          <a:prstGeom prst="rect">
            <a:avLst/>
          </a:prstGeom>
        </p:spPr>
        <p:txBody>
          <a:bodyPr/>
          <a:lstStyle>
            <a:lvl1pPr algn="ctr">
              <a:spcBef>
                <a:spcPct val="0"/>
              </a:spcBef>
              <a:buNone/>
              <a:defRPr sz="2000">
                <a:solidFill>
                  <a:schemeClr val="tx2"/>
                </a:solidFill>
                <a:latin typeface="Arial" panose="020B0604020202020204" pitchFamily="34" charset="0"/>
                <a:ea typeface="+mj-ea"/>
                <a:cs typeface="Arial" panose="020B0604020202020204" pitchFamily="34" charset="0"/>
              </a:defRPr>
            </a:lvl1pPr>
          </a:lstStyle>
          <a:p>
            <a:r>
              <a:rPr lang="pt-BR" sz="3200" dirty="0">
                <a:latin typeface="+mj-lt"/>
              </a:rPr>
              <a:t>Exercício FRA Cambial</a:t>
            </a:r>
          </a:p>
        </p:txBody>
      </p:sp>
      <p:sp>
        <p:nvSpPr>
          <p:cNvPr id="4" name="Espaço Reservado para Conteúdo 2">
            <a:extLst>
              <a:ext uri="{FF2B5EF4-FFF2-40B4-BE49-F238E27FC236}">
                <a16:creationId xmlns:a16="http://schemas.microsoft.com/office/drawing/2014/main" id="{F9CDF8F3-7F04-F145-615A-94917C7FD04B}"/>
              </a:ext>
            </a:extLst>
          </p:cNvPr>
          <p:cNvSpPr txBox="1">
            <a:spLocks/>
          </p:cNvSpPr>
          <p:nvPr/>
        </p:nvSpPr>
        <p:spPr>
          <a:xfrm>
            <a:off x="2825553" y="3487316"/>
            <a:ext cx="8352928" cy="3911972"/>
          </a:xfrm>
          <a:prstGeom prst="rect">
            <a:avLst/>
          </a:prstGeom>
        </p:spPr>
        <p:txBody>
          <a:bodyPr>
            <a:normAutofit/>
          </a:bodyPr>
          <a:lstStyle>
            <a:lvl1pPr marL="385715" indent="-385715" algn="l" rtl="0" eaLnBrk="1" fontAlgn="base" hangingPunct="1">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35715" indent="-321429" algn="l"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2pPr>
            <a:lvl3pPr marL="1285716" indent="-257144" algn="l"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00000"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4pPr>
            <a:lvl5pPr marL="2314289" indent="-257144" algn="l" rtl="0" eaLnBrk="1" fontAlgn="base" hangingPunct="1">
              <a:spcBef>
                <a:spcPct val="20000"/>
              </a:spcBef>
              <a:spcAft>
                <a:spcPct val="0"/>
              </a:spcAft>
              <a:buFont typeface="Arial" panose="020B0604020202020204" pitchFamily="34" charset="0"/>
              <a:buChar char="»"/>
              <a:defRPr sz="2249" kern="1200">
                <a:solidFill>
                  <a:schemeClr val="tx1"/>
                </a:solidFill>
                <a:latin typeface="+mn-lt"/>
                <a:ea typeface="+mn-ea"/>
                <a:cs typeface="+mn-cs"/>
              </a:defRPr>
            </a:lvl5pPr>
            <a:lvl6pPr marL="2828574"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6pPr>
            <a:lvl7pPr marL="3342860"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7pPr>
            <a:lvl8pPr marL="3857147"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8pPr>
            <a:lvl9pPr marL="4371432" indent="-257144" algn="l" defTabSz="1028573" rtl="0" eaLnBrk="1" latinLnBrk="0" hangingPunct="1">
              <a:spcBef>
                <a:spcPct val="20000"/>
              </a:spcBef>
              <a:buFont typeface="Arial" pitchFamily="34" charset="0"/>
              <a:buChar char="•"/>
              <a:defRPr sz="2249" kern="1200">
                <a:solidFill>
                  <a:schemeClr val="tx1"/>
                </a:solidFill>
                <a:latin typeface="+mn-lt"/>
                <a:ea typeface="+mn-ea"/>
                <a:cs typeface="+mn-cs"/>
              </a:defRPr>
            </a:lvl9pPr>
          </a:lstStyle>
          <a:p>
            <a:pPr marL="0" lvl="2" indent="-342900" algn="just" eaLnBrk="0" hangingPunct="0">
              <a:lnSpc>
                <a:spcPct val="150000"/>
              </a:lnSpc>
              <a:spcAft>
                <a:spcPct val="60000"/>
              </a:spcAft>
              <a:buClr>
                <a:srgbClr val="CC0000"/>
              </a:buClr>
              <a:buSzPct val="70000"/>
              <a:buFont typeface="Marlett" pitchFamily="2" charset="2"/>
              <a:buChar char="4"/>
              <a:defRPr/>
            </a:pPr>
            <a:r>
              <a:rPr lang="pt-BR" altLang="en-US" sz="2000" dirty="0">
                <a:solidFill>
                  <a:srgbClr val="30435F"/>
                </a:solidFill>
                <a:ea typeface="ＭＳ Ｐゴシック" pitchFamily="-107" charset="-128"/>
                <a:cs typeface="Arial" panose="020B0604020202020204" pitchFamily="34" charset="0"/>
              </a:rPr>
              <a:t>Uma instituição financeira realizou a compra de FRA Cambial na BM&amp;F a 4,50%aa que vence em 50 dias corridos. Considerando que até a ponta longa do contrato nós temos 50 dias corridos, até a ponta curta temos 20 dias corridos e que a taxa de juros negociada na ponta curta é igual a 18,12%aa, calcule o PU da ponta longa.  </a:t>
            </a:r>
          </a:p>
        </p:txBody>
      </p:sp>
    </p:spTree>
    <p:extLst>
      <p:ext uri="{BB962C8B-B14F-4D97-AF65-F5344CB8AC3E}">
        <p14:creationId xmlns:p14="http://schemas.microsoft.com/office/powerpoint/2010/main" val="25173377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sz="quarter" idx="13"/>
          </p:nvPr>
        </p:nvSpPr>
        <p:spPr>
          <a:xfrm>
            <a:off x="2347548" y="3402623"/>
            <a:ext cx="9020908" cy="3311206"/>
          </a:xfrm>
          <a:prstGeom prst="rect">
            <a:avLst/>
          </a:prstGeom>
        </p:spPr>
        <p:txBody>
          <a:bodyPr>
            <a:normAutofit/>
          </a:bodyPr>
          <a:lstStyle/>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Instrumento financeiro utilizado pelo BC a partir de fevereiro de 2002 para realizar a rolagem de vencimentos de títulos cambiais;</a:t>
            </a: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Se o BC for “comprador” do contrato de SCC fica passivo em câmbio e ativo em CDI;</a:t>
            </a: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Contrato registrado na BM&amp;F;</a:t>
            </a: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Tipos: SCC(CDI), SCS(SELIC);</a:t>
            </a: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SCC : valor nocional de US$ 50 mil no vencimento, com ajuste diário, podendo ser “netado”com outros instrumentos negociados na BM&amp;F;</a:t>
            </a:r>
          </a:p>
        </p:txBody>
      </p:sp>
      <p:sp>
        <p:nvSpPr>
          <p:cNvPr id="6" name="Rectangle 2">
            <a:extLst>
              <a:ext uri="{FF2B5EF4-FFF2-40B4-BE49-F238E27FC236}">
                <a16:creationId xmlns:a16="http://schemas.microsoft.com/office/drawing/2014/main" id="{4881898F-48B6-479B-B84E-CF8BCECF3ABA}"/>
              </a:ext>
            </a:extLst>
          </p:cNvPr>
          <p:cNvSpPr txBox="1">
            <a:spLocks noChangeArrowheads="1"/>
          </p:cNvSpPr>
          <p:nvPr/>
        </p:nvSpPr>
        <p:spPr>
          <a:xfrm>
            <a:off x="2995432" y="2294302"/>
            <a:ext cx="7725141" cy="606670"/>
          </a:xfrm>
          <a:prstGeom prst="rect">
            <a:avLst/>
          </a:prstGeom>
        </p:spPr>
        <p:txBody>
          <a:bodyPr/>
          <a:lstStyle>
            <a:lvl1pPr algn="ctr">
              <a:spcBef>
                <a:spcPct val="0"/>
              </a:spcBef>
              <a:buNone/>
              <a:defRPr sz="2000">
                <a:solidFill>
                  <a:schemeClr val="tx2"/>
                </a:solidFill>
                <a:latin typeface="Arial" panose="020B0604020202020204" pitchFamily="34" charset="0"/>
                <a:ea typeface="+mj-ea"/>
                <a:cs typeface="Arial" panose="020B0604020202020204" pitchFamily="34" charset="0"/>
              </a:defRPr>
            </a:lvl1pPr>
          </a:lstStyle>
          <a:p>
            <a:r>
              <a:rPr lang="pt-BR" altLang="pt-BR" sz="3200" dirty="0">
                <a:latin typeface="+mn-lt"/>
              </a:rPr>
              <a:t>Operação com Swap Cambial</a:t>
            </a:r>
          </a:p>
        </p:txBody>
      </p:sp>
    </p:spTree>
    <p:extLst>
      <p:ext uri="{BB962C8B-B14F-4D97-AF65-F5344CB8AC3E}">
        <p14:creationId xmlns:p14="http://schemas.microsoft.com/office/powerpoint/2010/main" val="30105356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sz="quarter" idx="13"/>
          </p:nvPr>
        </p:nvSpPr>
        <p:spPr>
          <a:xfrm>
            <a:off x="2537520" y="3600450"/>
            <a:ext cx="9020908" cy="3086100"/>
          </a:xfrm>
          <a:prstGeom prst="rect">
            <a:avLst/>
          </a:prstGeom>
        </p:spPr>
        <p:txBody>
          <a:bodyPr>
            <a:normAutofit/>
          </a:bodyPr>
          <a:lstStyle/>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Os leilões são realizados através do sistema OFPUB, com as instituições enviando propostas em forma de cotação e o número de contratos;</a:t>
            </a: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Tipo de leilão: preço único;</a:t>
            </a: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Cálculo da tx nominal:</a:t>
            </a:r>
          </a:p>
        </p:txBody>
      </p:sp>
      <p:graphicFrame>
        <p:nvGraphicFramePr>
          <p:cNvPr id="152580" name="Object 4"/>
          <p:cNvGraphicFramePr>
            <a:graphicFrameLocks noChangeAspect="1"/>
          </p:cNvGraphicFramePr>
          <p:nvPr>
            <p:extLst>
              <p:ext uri="{D42A27DB-BD31-4B8C-83A1-F6EECF244321}">
                <p14:modId xmlns:p14="http://schemas.microsoft.com/office/powerpoint/2010/main" val="1559823807"/>
              </p:ext>
            </p:extLst>
          </p:nvPr>
        </p:nvGraphicFramePr>
        <p:xfrm>
          <a:off x="4553744" y="6016923"/>
          <a:ext cx="3832418" cy="1975775"/>
        </p:xfrm>
        <a:graphic>
          <a:graphicData uri="http://schemas.openxmlformats.org/presentationml/2006/ole">
            <mc:AlternateContent xmlns:mc="http://schemas.openxmlformats.org/markup-compatibility/2006">
              <mc:Choice xmlns:v="urn:schemas-microsoft-com:vml" Requires="v">
                <p:oleObj name="Equation" r:id="rId3" imgW="1625600" imgH="838200" progId="Equation.3">
                  <p:embed/>
                </p:oleObj>
              </mc:Choice>
              <mc:Fallback>
                <p:oleObj name="Equation" r:id="rId3" imgW="1625600" imgH="838200" progId="Equation.3">
                  <p:embed/>
                  <p:pic>
                    <p:nvPicPr>
                      <p:cNvPr id="1525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3744" y="6016923"/>
                        <a:ext cx="3832418" cy="1975775"/>
                      </a:xfrm>
                      <a:prstGeom prst="rect">
                        <a:avLst/>
                      </a:prstGeom>
                      <a:noFill/>
                      <a:ln>
                        <a:noFill/>
                      </a:ln>
                      <a:effectLst/>
                    </p:spPr>
                  </p:pic>
                </p:oleObj>
              </mc:Fallback>
            </mc:AlternateContent>
          </a:graphicData>
        </a:graphic>
      </p:graphicFrame>
      <p:sp>
        <p:nvSpPr>
          <p:cNvPr id="2" name="Rectangle 2">
            <a:extLst>
              <a:ext uri="{FF2B5EF4-FFF2-40B4-BE49-F238E27FC236}">
                <a16:creationId xmlns:a16="http://schemas.microsoft.com/office/drawing/2014/main" id="{759E4DCD-D622-E1A3-E60D-D1E9514B2992}"/>
              </a:ext>
            </a:extLst>
          </p:cNvPr>
          <p:cNvSpPr txBox="1">
            <a:spLocks noChangeArrowheads="1"/>
          </p:cNvSpPr>
          <p:nvPr/>
        </p:nvSpPr>
        <p:spPr>
          <a:xfrm>
            <a:off x="2995432" y="2294302"/>
            <a:ext cx="7725141" cy="606670"/>
          </a:xfrm>
          <a:prstGeom prst="rect">
            <a:avLst/>
          </a:prstGeom>
        </p:spPr>
        <p:txBody>
          <a:bodyPr/>
          <a:lstStyle>
            <a:lvl1pPr algn="ctr">
              <a:spcBef>
                <a:spcPct val="0"/>
              </a:spcBef>
              <a:buNone/>
              <a:defRPr sz="2000">
                <a:solidFill>
                  <a:schemeClr val="tx2"/>
                </a:solidFill>
                <a:latin typeface="Arial" panose="020B0604020202020204" pitchFamily="34" charset="0"/>
                <a:ea typeface="+mj-ea"/>
                <a:cs typeface="Arial" panose="020B0604020202020204" pitchFamily="34" charset="0"/>
              </a:defRPr>
            </a:lvl1pPr>
          </a:lstStyle>
          <a:p>
            <a:r>
              <a:rPr lang="pt-BR" altLang="pt-BR" sz="3200" dirty="0">
                <a:latin typeface="+mn-lt"/>
              </a:rPr>
              <a:t>Operação com Swap Cambial</a:t>
            </a:r>
          </a:p>
        </p:txBody>
      </p:sp>
    </p:spTree>
    <p:extLst>
      <p:ext uri="{BB962C8B-B14F-4D97-AF65-F5344CB8AC3E}">
        <p14:creationId xmlns:p14="http://schemas.microsoft.com/office/powerpoint/2010/main" val="1211017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sz="quarter" idx="13"/>
          </p:nvPr>
        </p:nvSpPr>
        <p:spPr>
          <a:xfrm>
            <a:off x="2347548" y="3402625"/>
            <a:ext cx="9020908" cy="4985238"/>
          </a:xfrm>
          <a:prstGeom prst="rect">
            <a:avLst/>
          </a:prstGeom>
        </p:spPr>
        <p:txBody>
          <a:bodyPr/>
          <a:lstStyle/>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Na BM&amp;F os contratos são registrados e negociados pela taxa linear;</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Cálculo da tx linear:</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Cálculo do valor nocional presente para determinar o percentual de rolagem: US$ 50.000*Cot*Nr Contratos</a:t>
            </a:r>
          </a:p>
          <a:p>
            <a:pPr lvl="1"/>
            <a:endParaRPr lang="pt-BR" altLang="pt-BR" sz="2000" dirty="0"/>
          </a:p>
        </p:txBody>
      </p:sp>
      <p:graphicFrame>
        <p:nvGraphicFramePr>
          <p:cNvPr id="153604" name="Object 4"/>
          <p:cNvGraphicFramePr>
            <a:graphicFrameLocks noChangeAspect="1"/>
          </p:cNvGraphicFramePr>
          <p:nvPr>
            <p:extLst>
              <p:ext uri="{D42A27DB-BD31-4B8C-83A1-F6EECF244321}">
                <p14:modId xmlns:p14="http://schemas.microsoft.com/office/powerpoint/2010/main" val="1700483920"/>
              </p:ext>
            </p:extLst>
          </p:nvPr>
        </p:nvGraphicFramePr>
        <p:xfrm>
          <a:off x="5489848" y="4279404"/>
          <a:ext cx="3272535" cy="993823"/>
        </p:xfrm>
        <a:graphic>
          <a:graphicData uri="http://schemas.openxmlformats.org/presentationml/2006/ole">
            <mc:AlternateContent xmlns:mc="http://schemas.openxmlformats.org/markup-compatibility/2006">
              <mc:Choice xmlns:v="urn:schemas-microsoft-com:vml" Requires="v">
                <p:oleObj name="Equation" r:id="rId3" imgW="1422400" imgH="431800" progId="Equation.3">
                  <p:embed/>
                </p:oleObj>
              </mc:Choice>
              <mc:Fallback>
                <p:oleObj name="Equation" r:id="rId3" imgW="1422400" imgH="431800" progId="Equation.3">
                  <p:embed/>
                  <p:pic>
                    <p:nvPicPr>
                      <p:cNvPr id="1536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9848" y="4279404"/>
                        <a:ext cx="3272535" cy="993823"/>
                      </a:xfrm>
                      <a:prstGeom prst="rect">
                        <a:avLst/>
                      </a:prstGeom>
                      <a:noFill/>
                      <a:ln>
                        <a:noFill/>
                      </a:ln>
                      <a:effectLst/>
                    </p:spPr>
                  </p:pic>
                </p:oleObj>
              </mc:Fallback>
            </mc:AlternateContent>
          </a:graphicData>
        </a:graphic>
      </p:graphicFrame>
      <p:sp>
        <p:nvSpPr>
          <p:cNvPr id="2" name="Rectangle 2">
            <a:extLst>
              <a:ext uri="{FF2B5EF4-FFF2-40B4-BE49-F238E27FC236}">
                <a16:creationId xmlns:a16="http://schemas.microsoft.com/office/drawing/2014/main" id="{47C6A688-8281-1539-9BCA-3F26ABE77E95}"/>
              </a:ext>
            </a:extLst>
          </p:cNvPr>
          <p:cNvSpPr txBox="1">
            <a:spLocks noChangeArrowheads="1"/>
          </p:cNvSpPr>
          <p:nvPr/>
        </p:nvSpPr>
        <p:spPr>
          <a:xfrm>
            <a:off x="2995432" y="2294302"/>
            <a:ext cx="7725141" cy="606670"/>
          </a:xfrm>
          <a:prstGeom prst="rect">
            <a:avLst/>
          </a:prstGeom>
        </p:spPr>
        <p:txBody>
          <a:bodyPr/>
          <a:lstStyle>
            <a:lvl1pPr algn="ctr">
              <a:spcBef>
                <a:spcPct val="0"/>
              </a:spcBef>
              <a:buNone/>
              <a:defRPr sz="2000">
                <a:solidFill>
                  <a:schemeClr val="tx2"/>
                </a:solidFill>
                <a:latin typeface="Arial" panose="020B0604020202020204" pitchFamily="34" charset="0"/>
                <a:ea typeface="+mj-ea"/>
                <a:cs typeface="Arial" panose="020B0604020202020204" pitchFamily="34" charset="0"/>
              </a:defRPr>
            </a:lvl1pPr>
          </a:lstStyle>
          <a:p>
            <a:r>
              <a:rPr lang="pt-BR" altLang="pt-BR" sz="3200" dirty="0">
                <a:latin typeface="+mn-lt"/>
              </a:rPr>
              <a:t>Operação com Swap Cambial</a:t>
            </a:r>
          </a:p>
        </p:txBody>
      </p:sp>
    </p:spTree>
    <p:extLst>
      <p:ext uri="{BB962C8B-B14F-4D97-AF65-F5344CB8AC3E}">
        <p14:creationId xmlns:p14="http://schemas.microsoft.com/office/powerpoint/2010/main" val="2603087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3217987" y="3573175"/>
            <a:ext cx="7042638" cy="3440739"/>
            <a:chOff x="1447800" y="1916832"/>
            <a:chExt cx="6781800" cy="3313304"/>
          </a:xfrm>
        </p:grpSpPr>
        <p:grpSp>
          <p:nvGrpSpPr>
            <p:cNvPr id="2" name="Grupo 1"/>
            <p:cNvGrpSpPr/>
            <p:nvPr/>
          </p:nvGrpSpPr>
          <p:grpSpPr>
            <a:xfrm>
              <a:off x="1447800" y="1916832"/>
              <a:ext cx="6781800" cy="2971800"/>
              <a:chOff x="1447800" y="2438400"/>
              <a:chExt cx="6781800" cy="2971800"/>
            </a:xfrm>
          </p:grpSpPr>
          <p:sp>
            <p:nvSpPr>
              <p:cNvPr id="193538" name="Line 2"/>
              <p:cNvSpPr>
                <a:spLocks noChangeShapeType="1"/>
              </p:cNvSpPr>
              <p:nvPr/>
            </p:nvSpPr>
            <p:spPr bwMode="auto">
              <a:xfrm>
                <a:off x="4648200" y="3962400"/>
                <a:ext cx="3581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350" dirty="0"/>
              </a:p>
            </p:txBody>
          </p:sp>
          <p:sp>
            <p:nvSpPr>
              <p:cNvPr id="193539" name="Line 3"/>
              <p:cNvSpPr>
                <a:spLocks noChangeShapeType="1"/>
              </p:cNvSpPr>
              <p:nvPr/>
            </p:nvSpPr>
            <p:spPr bwMode="auto">
              <a:xfrm>
                <a:off x="1447800" y="3962400"/>
                <a:ext cx="32004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350" dirty="0"/>
              </a:p>
            </p:txBody>
          </p:sp>
          <p:sp>
            <p:nvSpPr>
              <p:cNvPr id="193540" name="Line 4"/>
              <p:cNvSpPr>
                <a:spLocks noChangeShapeType="1"/>
              </p:cNvSpPr>
              <p:nvPr/>
            </p:nvSpPr>
            <p:spPr bwMode="auto">
              <a:xfrm>
                <a:off x="1447800" y="29718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350" dirty="0"/>
              </a:p>
            </p:txBody>
          </p:sp>
          <p:sp>
            <p:nvSpPr>
              <p:cNvPr id="193541" name="Line 5"/>
              <p:cNvSpPr>
                <a:spLocks noChangeShapeType="1"/>
              </p:cNvSpPr>
              <p:nvPr/>
            </p:nvSpPr>
            <p:spPr bwMode="auto">
              <a:xfrm>
                <a:off x="4648200" y="2895600"/>
                <a:ext cx="0" cy="1524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350" dirty="0"/>
              </a:p>
            </p:txBody>
          </p:sp>
          <p:sp>
            <p:nvSpPr>
              <p:cNvPr id="406534" name="Text Box 6"/>
              <p:cNvSpPr txBox="1">
                <a:spLocks noChangeArrowheads="1"/>
              </p:cNvSpPr>
              <p:nvPr/>
            </p:nvSpPr>
            <p:spPr bwMode="auto">
              <a:xfrm>
                <a:off x="6155432" y="2514600"/>
                <a:ext cx="669776" cy="28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pt-BR" altLang="pt-BR" sz="1350" dirty="0">
                    <a:latin typeface="Times New Roman" pitchFamily="18" charset="0"/>
                  </a:rPr>
                  <a:t>FRA</a:t>
                </a:r>
              </a:p>
            </p:txBody>
          </p:sp>
          <p:sp>
            <p:nvSpPr>
              <p:cNvPr id="193543" name="Line 7"/>
              <p:cNvSpPr>
                <a:spLocks noChangeShapeType="1"/>
              </p:cNvSpPr>
              <p:nvPr/>
            </p:nvSpPr>
            <p:spPr bwMode="auto">
              <a:xfrm>
                <a:off x="8229600" y="28956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350" dirty="0"/>
              </a:p>
            </p:txBody>
          </p:sp>
          <p:sp>
            <p:nvSpPr>
              <p:cNvPr id="193544" name="Text Box 8"/>
              <p:cNvSpPr txBox="1">
                <a:spLocks noChangeArrowheads="1"/>
              </p:cNvSpPr>
              <p:nvPr/>
            </p:nvSpPr>
            <p:spPr bwMode="auto">
              <a:xfrm>
                <a:off x="2686457" y="2438400"/>
                <a:ext cx="765950" cy="28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350" dirty="0">
                    <a:latin typeface="Times New Roman" panose="02020603050405020304" pitchFamily="18" charset="0"/>
                  </a:rPr>
                  <a:t>DI -FUT</a:t>
                </a:r>
              </a:p>
            </p:txBody>
          </p:sp>
          <p:sp>
            <p:nvSpPr>
              <p:cNvPr id="193545" name="Text Box 9"/>
              <p:cNvSpPr txBox="1">
                <a:spLocks noChangeArrowheads="1"/>
              </p:cNvSpPr>
              <p:nvPr/>
            </p:nvSpPr>
            <p:spPr bwMode="auto">
              <a:xfrm>
                <a:off x="3471665" y="4038600"/>
                <a:ext cx="890984" cy="28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350" dirty="0">
                    <a:latin typeface="Times New Roman" panose="02020603050405020304" pitchFamily="18" charset="0"/>
                  </a:rPr>
                  <a:t>DOL-FUT</a:t>
                </a:r>
              </a:p>
            </p:txBody>
          </p:sp>
          <p:sp>
            <p:nvSpPr>
              <p:cNvPr id="193546" name="Text Box 10"/>
              <p:cNvSpPr txBox="1">
                <a:spLocks noChangeArrowheads="1"/>
              </p:cNvSpPr>
              <p:nvPr/>
            </p:nvSpPr>
            <p:spPr bwMode="auto">
              <a:xfrm>
                <a:off x="1594866" y="4114800"/>
                <a:ext cx="585346" cy="28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350" dirty="0">
                    <a:latin typeface="Times New Roman" panose="02020603050405020304" pitchFamily="18" charset="0"/>
                  </a:rPr>
                  <a:t>SPOT</a:t>
                </a:r>
              </a:p>
            </p:txBody>
          </p:sp>
          <p:sp>
            <p:nvSpPr>
              <p:cNvPr id="193547" name="Text Box 11"/>
              <p:cNvSpPr txBox="1">
                <a:spLocks noChangeArrowheads="1"/>
              </p:cNvSpPr>
              <p:nvPr/>
            </p:nvSpPr>
            <p:spPr bwMode="auto">
              <a:xfrm>
                <a:off x="7072502" y="4114800"/>
                <a:ext cx="1029912" cy="28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350" dirty="0">
                    <a:latin typeface="Times New Roman" panose="02020603050405020304" pitchFamily="18" charset="0"/>
                  </a:rPr>
                  <a:t>DOL-VENC</a:t>
                </a:r>
              </a:p>
            </p:txBody>
          </p:sp>
          <p:sp>
            <p:nvSpPr>
              <p:cNvPr id="193548" name="AutoShape 12"/>
              <p:cNvSpPr>
                <a:spLocks/>
              </p:cNvSpPr>
              <p:nvPr/>
            </p:nvSpPr>
            <p:spPr bwMode="auto">
              <a:xfrm rot="5377815" flipV="1">
                <a:off x="6096000" y="1595438"/>
                <a:ext cx="685800" cy="3429000"/>
              </a:xfrm>
              <a:prstGeom prst="lef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endParaRPr lang="pt-BR" altLang="pt-BR" sz="1125" dirty="0"/>
              </a:p>
            </p:txBody>
          </p:sp>
          <p:sp>
            <p:nvSpPr>
              <p:cNvPr id="193549" name="AutoShape 13"/>
              <p:cNvSpPr>
                <a:spLocks/>
              </p:cNvSpPr>
              <p:nvPr/>
            </p:nvSpPr>
            <p:spPr bwMode="auto">
              <a:xfrm rot="5377815" flipV="1">
                <a:off x="2667000" y="1752600"/>
                <a:ext cx="762000" cy="3048000"/>
              </a:xfrm>
              <a:prstGeom prst="leftBrace">
                <a:avLst>
                  <a:gd name="adj1" fmla="val 3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endParaRPr lang="pt-BR" altLang="pt-BR" sz="1125" dirty="0"/>
              </a:p>
            </p:txBody>
          </p:sp>
          <p:sp>
            <p:nvSpPr>
              <p:cNvPr id="193550" name="AutoShape 14"/>
              <p:cNvSpPr>
                <a:spLocks/>
              </p:cNvSpPr>
              <p:nvPr/>
            </p:nvSpPr>
            <p:spPr bwMode="auto">
              <a:xfrm rot="-5400000">
                <a:off x="4533900" y="1714500"/>
                <a:ext cx="609600" cy="6781800"/>
              </a:xfrm>
              <a:prstGeom prst="leftBrace">
                <a:avLst>
                  <a:gd name="adj1" fmla="val 9270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endParaRPr lang="pt-BR" altLang="pt-BR" sz="1125" dirty="0"/>
              </a:p>
            </p:txBody>
          </p:sp>
        </p:grpSp>
        <p:sp>
          <p:nvSpPr>
            <p:cNvPr id="193551" name="Text Box 15"/>
            <p:cNvSpPr txBox="1">
              <a:spLocks noChangeArrowheads="1"/>
            </p:cNvSpPr>
            <p:nvPr/>
          </p:nvSpPr>
          <p:spPr bwMode="auto">
            <a:xfrm>
              <a:off x="4448700" y="4941168"/>
              <a:ext cx="832389" cy="28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350" dirty="0">
                  <a:latin typeface="Times New Roman" panose="02020603050405020304" pitchFamily="18" charset="0"/>
                </a:rPr>
                <a:t>DI –FUT </a:t>
              </a:r>
            </a:p>
          </p:txBody>
        </p:sp>
      </p:grpSp>
      <p:sp>
        <p:nvSpPr>
          <p:cNvPr id="4" name="Rectangle 2">
            <a:extLst>
              <a:ext uri="{FF2B5EF4-FFF2-40B4-BE49-F238E27FC236}">
                <a16:creationId xmlns:a16="http://schemas.microsoft.com/office/drawing/2014/main" id="{CB68859B-22DC-6FF6-9E7F-4E8F6CE0A504}"/>
              </a:ext>
            </a:extLst>
          </p:cNvPr>
          <p:cNvSpPr txBox="1">
            <a:spLocks noChangeArrowheads="1"/>
          </p:cNvSpPr>
          <p:nvPr/>
        </p:nvSpPr>
        <p:spPr>
          <a:xfrm>
            <a:off x="2995432" y="2294302"/>
            <a:ext cx="7725141" cy="606670"/>
          </a:xfrm>
          <a:prstGeom prst="rect">
            <a:avLst/>
          </a:prstGeom>
        </p:spPr>
        <p:txBody>
          <a:bodyPr/>
          <a:lstStyle>
            <a:lvl1pPr algn="ctr">
              <a:spcBef>
                <a:spcPct val="0"/>
              </a:spcBef>
              <a:buNone/>
              <a:defRPr sz="2000">
                <a:solidFill>
                  <a:schemeClr val="tx2"/>
                </a:solidFill>
                <a:latin typeface="Arial" panose="020B0604020202020204" pitchFamily="34" charset="0"/>
                <a:ea typeface="+mj-ea"/>
                <a:cs typeface="Arial" panose="020B0604020202020204" pitchFamily="34" charset="0"/>
              </a:defRPr>
            </a:lvl1pPr>
          </a:lstStyle>
          <a:p>
            <a:r>
              <a:rPr lang="pt-BR" altLang="pt-BR" sz="3200" dirty="0">
                <a:latin typeface="+mn-lt"/>
              </a:rPr>
              <a:t>Operação com Swap Cambial</a:t>
            </a:r>
          </a:p>
        </p:txBody>
      </p:sp>
    </p:spTree>
    <p:extLst>
      <p:ext uri="{BB962C8B-B14F-4D97-AF65-F5344CB8AC3E}">
        <p14:creationId xmlns:p14="http://schemas.microsoft.com/office/powerpoint/2010/main" val="2032037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mesa&#10;&#10;Descrição gerada automaticamente">
            <a:extLst>
              <a:ext uri="{FF2B5EF4-FFF2-40B4-BE49-F238E27FC236}">
                <a16:creationId xmlns:a16="http://schemas.microsoft.com/office/drawing/2014/main" id="{D58E288C-156F-46C0-9F30-AC00434D1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4397" y="5791572"/>
            <a:ext cx="4682728" cy="2211020"/>
          </a:xfrm>
          <a:prstGeom prst="rect">
            <a:avLst/>
          </a:prstGeom>
        </p:spPr>
      </p:pic>
      <p:pic>
        <p:nvPicPr>
          <p:cNvPr id="4" name="Imagem 3" descr="Uma imagem contendo objeto&#10;&#10;Descrição gerada automaticamente">
            <a:extLst>
              <a:ext uri="{FF2B5EF4-FFF2-40B4-BE49-F238E27FC236}">
                <a16:creationId xmlns:a16="http://schemas.microsoft.com/office/drawing/2014/main" id="{145E5601-A257-44EB-B195-BF5E645AD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902" y="2822104"/>
            <a:ext cx="4607719" cy="2132421"/>
          </a:xfrm>
          <a:prstGeom prst="rect">
            <a:avLst/>
          </a:prstGeom>
        </p:spPr>
      </p:pic>
      <p:sp>
        <p:nvSpPr>
          <p:cNvPr id="3" name="Rectangle 3"/>
          <p:cNvSpPr txBox="1">
            <a:spLocks noChangeArrowheads="1"/>
          </p:cNvSpPr>
          <p:nvPr/>
        </p:nvSpPr>
        <p:spPr>
          <a:xfrm>
            <a:off x="1927525" y="3136266"/>
            <a:ext cx="7340203" cy="4014467"/>
          </a:xfrm>
          <a:prstGeom prst="rect">
            <a:avLst/>
          </a:prstGeom>
        </p:spPr>
        <p:txBody>
          <a:bodyPr/>
          <a:lstStyle/>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I - Renda Fixa </a:t>
            </a:r>
            <a:endParaRPr lang="pt-BR" sz="2000" dirty="0">
              <a:solidFill>
                <a:srgbClr val="30435F"/>
              </a:solidFill>
              <a:latin typeface="+mn-lt"/>
              <a:ea typeface="Arial Unicode MS" pitchFamily="34" charset="-128"/>
              <a:cs typeface="Arial Unicode MS" pitchFamily="34" charset="-128"/>
            </a:endParaRPr>
          </a:p>
          <a:p>
            <a:pPr indent="-385763" algn="just" eaLnBrk="0" hangingPunct="0">
              <a:lnSpc>
                <a:spcPct val="130000"/>
              </a:lnSpc>
              <a:spcAft>
                <a:spcPct val="60000"/>
              </a:spcAft>
              <a:buClr>
                <a:srgbClr val="CC0000"/>
              </a:buClr>
              <a:buFont typeface="Marlett" pitchFamily="2" charset="2"/>
              <a:buChar char="4"/>
              <a:defRPr/>
            </a:pPr>
            <a:endParaRPr lang="pt-BR" sz="2000" dirty="0">
              <a:solidFill>
                <a:srgbClr val="30435F"/>
              </a:solidFill>
              <a:latin typeface="+mn-lt"/>
              <a:ea typeface="ＭＳ Ｐゴシック" pitchFamily="-107" charset="-128"/>
            </a:endParaRP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Prefixado. </a:t>
            </a:r>
          </a:p>
          <a:p>
            <a:pPr marL="356097" indent="-356097" algn="just">
              <a:lnSpc>
                <a:spcPct val="130000"/>
              </a:lnSpc>
              <a:buFont typeface="Arial" pitchFamily="34" charset="0"/>
              <a:buChar char="•"/>
              <a:defRPr/>
            </a:pPr>
            <a:endParaRPr lang="pt-BR" sz="2000" dirty="0">
              <a:solidFill>
                <a:srgbClr val="30435F"/>
              </a:solidFill>
              <a:latin typeface="+mn-lt"/>
              <a:ea typeface="ＭＳ Ｐゴシック" pitchFamily="-107" charset="-128"/>
            </a:endParaRPr>
          </a:p>
          <a:p>
            <a:pPr marL="356097" indent="-356097" algn="just">
              <a:lnSpc>
                <a:spcPct val="130000"/>
              </a:lnSpc>
              <a:buFont typeface="Arial" pitchFamily="34" charset="0"/>
              <a:buChar char="•"/>
              <a:defRPr/>
            </a:pPr>
            <a:endParaRPr lang="pt-BR" sz="2000" dirty="0">
              <a:solidFill>
                <a:srgbClr val="30435F"/>
              </a:solidFill>
              <a:latin typeface="+mn-lt"/>
              <a:ea typeface="ＭＳ Ｐゴシック" pitchFamily="-107" charset="-128"/>
            </a:endParaRPr>
          </a:p>
          <a:p>
            <a:pPr marL="356097" indent="-356097" algn="just">
              <a:lnSpc>
                <a:spcPct val="130000"/>
              </a:lnSpc>
              <a:buFont typeface="Arial" pitchFamily="34" charset="0"/>
              <a:buChar char="•"/>
              <a:defRPr/>
            </a:pPr>
            <a:endParaRPr lang="pt-BR" sz="2000" dirty="0">
              <a:solidFill>
                <a:srgbClr val="30435F"/>
              </a:solidFill>
              <a:latin typeface="+mn-lt"/>
              <a:ea typeface="ＭＳ Ｐゴシック" pitchFamily="-107" charset="-128"/>
            </a:endParaRPr>
          </a:p>
          <a:p>
            <a:pPr indent="-385763" algn="just" eaLnBrk="0" hangingPunct="0">
              <a:lnSpc>
                <a:spcPct val="130000"/>
              </a:lnSpc>
              <a:spcAft>
                <a:spcPct val="60000"/>
              </a:spcAft>
              <a:buClr>
                <a:srgbClr val="CC0000"/>
              </a:buClr>
              <a:buFont typeface="Marlett" pitchFamily="2" charset="2"/>
              <a:buChar char="4"/>
              <a:defRPr/>
            </a:pPr>
            <a:endParaRPr lang="pt-BR" sz="2000" dirty="0">
              <a:solidFill>
                <a:srgbClr val="30435F"/>
              </a:solidFill>
              <a:latin typeface="+mn-lt"/>
              <a:ea typeface="ＭＳ Ｐゴシック" pitchFamily="-107" charset="-128"/>
            </a:endParaRPr>
          </a:p>
          <a:p>
            <a:pPr indent="-385763" algn="just" eaLnBrk="0" hangingPunct="0">
              <a:lnSpc>
                <a:spcPct val="130000"/>
              </a:lnSpc>
              <a:spcAft>
                <a:spcPct val="60000"/>
              </a:spcAft>
              <a:buClr>
                <a:srgbClr val="CC0000"/>
              </a:buClr>
              <a:buFont typeface="Marlett" pitchFamily="2" charset="2"/>
              <a:buChar char="4"/>
              <a:defRPr/>
            </a:pPr>
            <a:endParaRPr lang="pt-BR" sz="2000" dirty="0">
              <a:solidFill>
                <a:srgbClr val="30435F"/>
              </a:solidFill>
              <a:latin typeface="+mn-lt"/>
              <a:ea typeface="ＭＳ Ｐゴシック" pitchFamily="-107" charset="-128"/>
            </a:endParaRP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Pós-fixado.</a:t>
            </a:r>
          </a:p>
        </p:txBody>
      </p:sp>
      <p:sp>
        <p:nvSpPr>
          <p:cNvPr id="14" name="Título 1">
            <a:extLst>
              <a:ext uri="{FF2B5EF4-FFF2-40B4-BE49-F238E27FC236}">
                <a16:creationId xmlns:a16="http://schemas.microsoft.com/office/drawing/2014/main" id="{86442574-093A-4A96-8358-09DC75B0436A}"/>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Financeiros</a:t>
            </a:r>
          </a:p>
        </p:txBody>
      </p:sp>
    </p:spTree>
    <p:extLst>
      <p:ext uri="{BB962C8B-B14F-4D97-AF65-F5344CB8AC3E}">
        <p14:creationId xmlns:p14="http://schemas.microsoft.com/office/powerpoint/2010/main" val="41331613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6" name="Rectangle 15"/>
          <p:cNvSpPr>
            <a:spLocks noChangeArrowheads="1"/>
          </p:cNvSpPr>
          <p:nvPr/>
        </p:nvSpPr>
        <p:spPr bwMode="auto">
          <a:xfrm>
            <a:off x="5131963" y="4589590"/>
            <a:ext cx="9495692" cy="2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endParaRPr lang="pt-BR" altLang="pt-BR" sz="1247" dirty="0"/>
          </a:p>
        </p:txBody>
      </p:sp>
      <p:graphicFrame>
        <p:nvGraphicFramePr>
          <p:cNvPr id="197647" name="Object 16"/>
          <p:cNvGraphicFramePr>
            <a:graphicFrameLocks noChangeAspect="1"/>
          </p:cNvGraphicFramePr>
          <p:nvPr/>
        </p:nvGraphicFramePr>
        <p:xfrm>
          <a:off x="4272284" y="6055922"/>
          <a:ext cx="5568374" cy="1788404"/>
        </p:xfrm>
        <a:graphic>
          <a:graphicData uri="http://schemas.openxmlformats.org/presentationml/2006/ole">
            <mc:AlternateContent xmlns:mc="http://schemas.openxmlformats.org/markup-compatibility/2006">
              <mc:Choice xmlns:v="urn:schemas-microsoft-com:vml" Requires="v">
                <p:oleObj name="Equation" r:id="rId4" imgW="3251200" imgH="1041400" progId="Equation.3">
                  <p:embed/>
                </p:oleObj>
              </mc:Choice>
              <mc:Fallback>
                <p:oleObj name="Equation" r:id="rId4" imgW="3251200" imgH="1041400" progId="Equation.3">
                  <p:embed/>
                  <p:pic>
                    <p:nvPicPr>
                      <p:cNvPr id="197647"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284" y="6055922"/>
                        <a:ext cx="5568374" cy="1788404"/>
                      </a:xfrm>
                      <a:prstGeom prst="rect">
                        <a:avLst/>
                      </a:prstGeom>
                      <a:noFill/>
                      <a:ln>
                        <a:noFill/>
                      </a:ln>
                    </p:spPr>
                  </p:pic>
                </p:oleObj>
              </mc:Fallback>
            </mc:AlternateContent>
          </a:graphicData>
        </a:graphic>
      </p:graphicFrame>
      <p:grpSp>
        <p:nvGrpSpPr>
          <p:cNvPr id="2" name="Agrupar 1">
            <a:extLst>
              <a:ext uri="{FF2B5EF4-FFF2-40B4-BE49-F238E27FC236}">
                <a16:creationId xmlns:a16="http://schemas.microsoft.com/office/drawing/2014/main" id="{1397A9DD-5579-47D4-8A73-18CBE706908B}"/>
              </a:ext>
            </a:extLst>
          </p:cNvPr>
          <p:cNvGrpSpPr/>
          <p:nvPr/>
        </p:nvGrpSpPr>
        <p:grpSpPr>
          <a:xfrm>
            <a:off x="3217987" y="3189963"/>
            <a:ext cx="7042638" cy="2190932"/>
            <a:chOff x="1336431" y="1692521"/>
            <a:chExt cx="6260123" cy="1947495"/>
          </a:xfrm>
        </p:grpSpPr>
        <p:sp>
          <p:nvSpPr>
            <p:cNvPr id="197634" name="Line 3"/>
            <p:cNvSpPr>
              <a:spLocks noChangeShapeType="1"/>
            </p:cNvSpPr>
            <p:nvPr/>
          </p:nvSpPr>
          <p:spPr bwMode="auto">
            <a:xfrm>
              <a:off x="4290646" y="3077308"/>
              <a:ext cx="330590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575" dirty="0"/>
            </a:p>
          </p:txBody>
        </p:sp>
        <p:sp>
          <p:nvSpPr>
            <p:cNvPr id="197635" name="Line 4"/>
            <p:cNvSpPr>
              <a:spLocks noChangeShapeType="1"/>
            </p:cNvSpPr>
            <p:nvPr/>
          </p:nvSpPr>
          <p:spPr bwMode="auto">
            <a:xfrm>
              <a:off x="1336431" y="3077308"/>
              <a:ext cx="295421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575" dirty="0"/>
            </a:p>
          </p:txBody>
        </p:sp>
        <p:sp>
          <p:nvSpPr>
            <p:cNvPr id="197636" name="Line 5"/>
            <p:cNvSpPr>
              <a:spLocks noChangeShapeType="1"/>
            </p:cNvSpPr>
            <p:nvPr/>
          </p:nvSpPr>
          <p:spPr bwMode="auto">
            <a:xfrm>
              <a:off x="1336431" y="2162908"/>
              <a:ext cx="0" cy="14771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575" dirty="0"/>
            </a:p>
          </p:txBody>
        </p:sp>
        <p:sp>
          <p:nvSpPr>
            <p:cNvPr id="197637" name="Line 6"/>
            <p:cNvSpPr>
              <a:spLocks noChangeShapeType="1"/>
            </p:cNvSpPr>
            <p:nvPr/>
          </p:nvSpPr>
          <p:spPr bwMode="auto">
            <a:xfrm>
              <a:off x="4290646" y="2092569"/>
              <a:ext cx="0" cy="140676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575" dirty="0"/>
            </a:p>
          </p:txBody>
        </p:sp>
        <p:sp>
          <p:nvSpPr>
            <p:cNvPr id="407559" name="Text Box 7"/>
            <p:cNvSpPr txBox="1">
              <a:spLocks noChangeArrowheads="1"/>
            </p:cNvSpPr>
            <p:nvPr/>
          </p:nvSpPr>
          <p:spPr bwMode="auto">
            <a:xfrm>
              <a:off x="5641801" y="1808775"/>
              <a:ext cx="817662" cy="32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pt-BR" altLang="pt-BR" dirty="0">
                  <a:latin typeface="Times New Roman" pitchFamily="18" charset="0"/>
                </a:rPr>
                <a:t>FRA</a:t>
              </a:r>
            </a:p>
          </p:txBody>
        </p:sp>
        <p:sp>
          <p:nvSpPr>
            <p:cNvPr id="197639" name="Line 8"/>
            <p:cNvSpPr>
              <a:spLocks noChangeShapeType="1"/>
            </p:cNvSpPr>
            <p:nvPr/>
          </p:nvSpPr>
          <p:spPr bwMode="auto">
            <a:xfrm>
              <a:off x="7596554" y="2092569"/>
              <a:ext cx="0" cy="14771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575" dirty="0"/>
            </a:p>
          </p:txBody>
        </p:sp>
        <p:sp>
          <p:nvSpPr>
            <p:cNvPr id="197640" name="Text Box 9"/>
            <p:cNvSpPr txBox="1">
              <a:spLocks noChangeArrowheads="1"/>
            </p:cNvSpPr>
            <p:nvPr/>
          </p:nvSpPr>
          <p:spPr bwMode="auto">
            <a:xfrm>
              <a:off x="2438776" y="1692521"/>
              <a:ext cx="707031" cy="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350" dirty="0">
                  <a:latin typeface="Times New Roman" panose="02020603050405020304" pitchFamily="18" charset="0"/>
                </a:rPr>
                <a:t>DI -FUT</a:t>
              </a:r>
            </a:p>
          </p:txBody>
        </p:sp>
        <p:sp>
          <p:nvSpPr>
            <p:cNvPr id="197641" name="Text Box 10"/>
            <p:cNvSpPr txBox="1">
              <a:spLocks noChangeArrowheads="1"/>
            </p:cNvSpPr>
            <p:nvPr/>
          </p:nvSpPr>
          <p:spPr bwMode="auto">
            <a:xfrm>
              <a:off x="3156257" y="3169628"/>
              <a:ext cx="822447" cy="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350" dirty="0">
                  <a:latin typeface="Times New Roman" panose="02020603050405020304" pitchFamily="18" charset="0"/>
                </a:rPr>
                <a:t>DOL-FUT</a:t>
              </a:r>
            </a:p>
          </p:txBody>
        </p:sp>
        <p:sp>
          <p:nvSpPr>
            <p:cNvPr id="197642" name="Text Box 11"/>
            <p:cNvSpPr txBox="1">
              <a:spLocks noChangeArrowheads="1"/>
            </p:cNvSpPr>
            <p:nvPr/>
          </p:nvSpPr>
          <p:spPr bwMode="auto">
            <a:xfrm>
              <a:off x="1442875" y="3239967"/>
              <a:ext cx="540319" cy="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350" dirty="0">
                  <a:latin typeface="Times New Roman" panose="02020603050405020304" pitchFamily="18" charset="0"/>
                </a:rPr>
                <a:t>SPOT</a:t>
              </a:r>
            </a:p>
          </p:txBody>
        </p:sp>
        <p:sp>
          <p:nvSpPr>
            <p:cNvPr id="197643" name="Text Box 12"/>
            <p:cNvSpPr txBox="1">
              <a:spLocks noChangeArrowheads="1"/>
            </p:cNvSpPr>
            <p:nvPr/>
          </p:nvSpPr>
          <p:spPr bwMode="auto">
            <a:xfrm>
              <a:off x="6469114" y="3239967"/>
              <a:ext cx="950688" cy="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350" dirty="0">
                  <a:latin typeface="Times New Roman" panose="02020603050405020304" pitchFamily="18" charset="0"/>
                </a:rPr>
                <a:t>DOL-VENC</a:t>
              </a:r>
            </a:p>
          </p:txBody>
        </p:sp>
        <p:sp>
          <p:nvSpPr>
            <p:cNvPr id="197644" name="AutoShape 13"/>
            <p:cNvSpPr>
              <a:spLocks/>
            </p:cNvSpPr>
            <p:nvPr/>
          </p:nvSpPr>
          <p:spPr bwMode="auto">
            <a:xfrm rot="5377815" flipV="1">
              <a:off x="5627077" y="892420"/>
              <a:ext cx="633046" cy="3165231"/>
            </a:xfrm>
            <a:prstGeom prst="lef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endParaRPr lang="pt-BR" altLang="pt-BR" sz="1181" dirty="0"/>
            </a:p>
          </p:txBody>
        </p:sp>
        <p:sp>
          <p:nvSpPr>
            <p:cNvPr id="197645" name="AutoShape 14"/>
            <p:cNvSpPr>
              <a:spLocks/>
            </p:cNvSpPr>
            <p:nvPr/>
          </p:nvSpPr>
          <p:spPr bwMode="auto">
            <a:xfrm rot="5377815" flipV="1">
              <a:off x="2461846" y="1037493"/>
              <a:ext cx="703385" cy="2813538"/>
            </a:xfrm>
            <a:prstGeom prst="leftBrace">
              <a:avLst>
                <a:gd name="adj1" fmla="val 3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endParaRPr lang="pt-BR" altLang="pt-BR" sz="1181" dirty="0"/>
            </a:p>
          </p:txBody>
        </p:sp>
        <p:sp>
          <p:nvSpPr>
            <p:cNvPr id="197648" name="Text Box 17"/>
            <p:cNvSpPr txBox="1">
              <a:spLocks noChangeArrowheads="1"/>
            </p:cNvSpPr>
            <p:nvPr/>
          </p:nvSpPr>
          <p:spPr bwMode="auto">
            <a:xfrm>
              <a:off x="2429781" y="2678724"/>
              <a:ext cx="692782" cy="25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238" dirty="0">
                  <a:latin typeface="Times New Roman" panose="02020603050405020304" pitchFamily="18" charset="0"/>
                </a:rPr>
                <a:t>DUCurto</a:t>
              </a:r>
            </a:p>
          </p:txBody>
        </p:sp>
        <p:sp>
          <p:nvSpPr>
            <p:cNvPr id="197649" name="Text Box 18"/>
            <p:cNvSpPr txBox="1">
              <a:spLocks noChangeArrowheads="1"/>
            </p:cNvSpPr>
            <p:nvPr/>
          </p:nvSpPr>
          <p:spPr bwMode="auto">
            <a:xfrm>
              <a:off x="5520937" y="2678724"/>
              <a:ext cx="584490" cy="25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a:spcBef>
                  <a:spcPct val="0"/>
                </a:spcBef>
                <a:buClr>
                  <a:schemeClr val="tx1"/>
                </a:buClr>
                <a:buSzTx/>
                <a:buFontTx/>
                <a:buNone/>
              </a:pPr>
              <a:r>
                <a:rPr lang="pt-BR" altLang="pt-BR" sz="1238" dirty="0">
                  <a:latin typeface="Times New Roman" panose="02020603050405020304" pitchFamily="18" charset="0"/>
                </a:rPr>
                <a:t>DC Fra</a:t>
              </a:r>
            </a:p>
          </p:txBody>
        </p:sp>
      </p:grpSp>
      <p:sp>
        <p:nvSpPr>
          <p:cNvPr id="3" name="Rectangle 2">
            <a:extLst>
              <a:ext uri="{FF2B5EF4-FFF2-40B4-BE49-F238E27FC236}">
                <a16:creationId xmlns:a16="http://schemas.microsoft.com/office/drawing/2014/main" id="{D5CF64C0-CE7A-BC6B-C486-918801DAD07B}"/>
              </a:ext>
            </a:extLst>
          </p:cNvPr>
          <p:cNvSpPr txBox="1">
            <a:spLocks noChangeArrowheads="1"/>
          </p:cNvSpPr>
          <p:nvPr/>
        </p:nvSpPr>
        <p:spPr>
          <a:xfrm>
            <a:off x="2995432" y="2294302"/>
            <a:ext cx="7725141" cy="606670"/>
          </a:xfrm>
          <a:prstGeom prst="rect">
            <a:avLst/>
          </a:prstGeom>
        </p:spPr>
        <p:txBody>
          <a:bodyPr/>
          <a:lstStyle>
            <a:lvl1pPr algn="ctr">
              <a:spcBef>
                <a:spcPct val="0"/>
              </a:spcBef>
              <a:buNone/>
              <a:defRPr sz="2000">
                <a:solidFill>
                  <a:schemeClr val="tx2"/>
                </a:solidFill>
                <a:latin typeface="Arial" panose="020B0604020202020204" pitchFamily="34" charset="0"/>
                <a:ea typeface="+mj-ea"/>
                <a:cs typeface="Arial" panose="020B0604020202020204" pitchFamily="34" charset="0"/>
              </a:defRPr>
            </a:lvl1pPr>
          </a:lstStyle>
          <a:p>
            <a:r>
              <a:rPr lang="pt-BR" altLang="pt-BR" sz="3200" dirty="0">
                <a:latin typeface="+mn-lt"/>
              </a:rPr>
              <a:t>Operação com Swap Cambial</a:t>
            </a:r>
          </a:p>
        </p:txBody>
      </p:sp>
    </p:spTree>
    <p:extLst>
      <p:ext uri="{BB962C8B-B14F-4D97-AF65-F5344CB8AC3E}">
        <p14:creationId xmlns:p14="http://schemas.microsoft.com/office/powerpoint/2010/main" val="25693808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sz="quarter" idx="13"/>
          </p:nvPr>
        </p:nvSpPr>
        <p:spPr>
          <a:xfrm>
            <a:off x="2177480" y="3343300"/>
            <a:ext cx="9020908" cy="5616624"/>
          </a:xfrm>
          <a:prstGeom prst="rect">
            <a:avLst/>
          </a:prstGeom>
        </p:spPr>
        <p:txBody>
          <a:bodyPr>
            <a:noAutofit/>
          </a:bodyPr>
          <a:lstStyle/>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Calcular a cotação de um swap cambial com vencimento em 02/08/04 com preço a 101,5% CDI e a projeção do dólar futuro no vencimento.</a:t>
            </a: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Dados:</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Dólar Spot :2,95</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Dólar Futuro :3050</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DI Futuro 1º Vencimento: 23,40%</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FRA 08/04: 8,80</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Projeção  DI Futuro 08/04: 25,50%</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DU 1º Venc. 13</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DC 1º Venc: 19</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DU Swap: 246</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DC Swap: 355</a:t>
            </a:r>
          </a:p>
        </p:txBody>
      </p:sp>
      <p:sp>
        <p:nvSpPr>
          <p:cNvPr id="4" name="Rectangle 2">
            <a:extLst>
              <a:ext uri="{FF2B5EF4-FFF2-40B4-BE49-F238E27FC236}">
                <a16:creationId xmlns:a16="http://schemas.microsoft.com/office/drawing/2014/main" id="{A172CB6A-F77D-14FA-3A61-A79721751E45}"/>
              </a:ext>
            </a:extLst>
          </p:cNvPr>
          <p:cNvSpPr txBox="1">
            <a:spLocks noChangeArrowheads="1"/>
          </p:cNvSpPr>
          <p:nvPr/>
        </p:nvSpPr>
        <p:spPr>
          <a:xfrm>
            <a:off x="2995432" y="2294302"/>
            <a:ext cx="7725141" cy="606670"/>
          </a:xfrm>
          <a:prstGeom prst="rect">
            <a:avLst/>
          </a:prstGeom>
        </p:spPr>
        <p:txBody>
          <a:bodyPr/>
          <a:lstStyle>
            <a:lvl1pPr algn="ctr">
              <a:spcBef>
                <a:spcPct val="0"/>
              </a:spcBef>
              <a:buNone/>
              <a:defRPr sz="2000">
                <a:solidFill>
                  <a:schemeClr val="tx2"/>
                </a:solidFill>
                <a:latin typeface="Arial" panose="020B0604020202020204" pitchFamily="34" charset="0"/>
                <a:ea typeface="+mj-ea"/>
                <a:cs typeface="Arial" panose="020B0604020202020204" pitchFamily="34" charset="0"/>
              </a:defRPr>
            </a:lvl1pPr>
          </a:lstStyle>
          <a:p>
            <a:r>
              <a:rPr lang="pt-BR" altLang="pt-BR" sz="3200" dirty="0">
                <a:latin typeface="+mn-lt"/>
              </a:rPr>
              <a:t>Operação com Swap Cambial</a:t>
            </a:r>
          </a:p>
        </p:txBody>
      </p:sp>
    </p:spTree>
    <p:extLst>
      <p:ext uri="{BB962C8B-B14F-4D97-AF65-F5344CB8AC3E}">
        <p14:creationId xmlns:p14="http://schemas.microsoft.com/office/powerpoint/2010/main" val="5499496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995432" y="2085895"/>
            <a:ext cx="7725141" cy="606670"/>
          </a:xfrm>
        </p:spPr>
        <p:txBody>
          <a:bodyPr/>
          <a:lstStyle/>
          <a:p>
            <a:r>
              <a:rPr lang="pt-BR" altLang="pt-BR" sz="3200" dirty="0">
                <a:latin typeface="+mj-lt"/>
              </a:rPr>
              <a:t>Solução: Cálculo da Curva de C.C.</a:t>
            </a:r>
          </a:p>
        </p:txBody>
      </p:sp>
      <p:sp>
        <p:nvSpPr>
          <p:cNvPr id="202755" name="Line 12"/>
          <p:cNvSpPr>
            <a:spLocks noChangeShapeType="1"/>
          </p:cNvSpPr>
          <p:nvPr/>
        </p:nvSpPr>
        <p:spPr bwMode="auto">
          <a:xfrm>
            <a:off x="4879730" y="3548649"/>
            <a:ext cx="0" cy="2848708"/>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2756" name="Line 13"/>
          <p:cNvSpPr>
            <a:spLocks noChangeShapeType="1"/>
          </p:cNvSpPr>
          <p:nvPr/>
        </p:nvSpPr>
        <p:spPr bwMode="auto">
          <a:xfrm>
            <a:off x="2743200" y="2915604"/>
            <a:ext cx="0" cy="3560885"/>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2757" name="Line 14"/>
          <p:cNvSpPr>
            <a:spLocks noChangeShapeType="1"/>
          </p:cNvSpPr>
          <p:nvPr/>
        </p:nvSpPr>
        <p:spPr bwMode="auto">
          <a:xfrm flipH="1">
            <a:off x="10735408" y="2836472"/>
            <a:ext cx="0" cy="3877408"/>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2758" name="Line 15"/>
          <p:cNvSpPr>
            <a:spLocks noChangeShapeType="1"/>
          </p:cNvSpPr>
          <p:nvPr/>
        </p:nvSpPr>
        <p:spPr bwMode="auto">
          <a:xfrm>
            <a:off x="2426680" y="2927142"/>
            <a:ext cx="87043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2759" name="Line 16"/>
          <p:cNvSpPr>
            <a:spLocks noChangeShapeType="1"/>
          </p:cNvSpPr>
          <p:nvPr/>
        </p:nvSpPr>
        <p:spPr bwMode="auto">
          <a:xfrm>
            <a:off x="2743200" y="3627779"/>
            <a:ext cx="24530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2760" name="Line 17"/>
          <p:cNvSpPr>
            <a:spLocks noChangeShapeType="1"/>
          </p:cNvSpPr>
          <p:nvPr/>
        </p:nvSpPr>
        <p:spPr bwMode="auto">
          <a:xfrm>
            <a:off x="4721470" y="3944302"/>
            <a:ext cx="62513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2761" name="Text Box 18"/>
          <p:cNvSpPr txBox="1">
            <a:spLocks noChangeArrowheads="1"/>
          </p:cNvSpPr>
          <p:nvPr/>
        </p:nvSpPr>
        <p:spPr bwMode="auto">
          <a:xfrm>
            <a:off x="5655002" y="2648540"/>
            <a:ext cx="449161"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246</a:t>
            </a:r>
          </a:p>
        </p:txBody>
      </p:sp>
      <p:sp>
        <p:nvSpPr>
          <p:cNvPr id="202762" name="Text Box 19"/>
          <p:cNvSpPr txBox="1">
            <a:spLocks noChangeArrowheads="1"/>
          </p:cNvSpPr>
          <p:nvPr/>
        </p:nvSpPr>
        <p:spPr bwMode="auto">
          <a:xfrm>
            <a:off x="5678083" y="2935390"/>
            <a:ext cx="449161"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355</a:t>
            </a:r>
          </a:p>
        </p:txBody>
      </p:sp>
      <p:sp>
        <p:nvSpPr>
          <p:cNvPr id="202763" name="Text Box 20"/>
          <p:cNvSpPr txBox="1">
            <a:spLocks noChangeArrowheads="1"/>
          </p:cNvSpPr>
          <p:nvPr/>
        </p:nvSpPr>
        <p:spPr bwMode="auto">
          <a:xfrm>
            <a:off x="3454574" y="3322801"/>
            <a:ext cx="360996"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13</a:t>
            </a:r>
          </a:p>
        </p:txBody>
      </p:sp>
      <p:sp>
        <p:nvSpPr>
          <p:cNvPr id="202764" name="Text Box 21"/>
          <p:cNvSpPr txBox="1">
            <a:spLocks noChangeArrowheads="1"/>
          </p:cNvSpPr>
          <p:nvPr/>
        </p:nvSpPr>
        <p:spPr bwMode="auto">
          <a:xfrm>
            <a:off x="3454574" y="3622839"/>
            <a:ext cx="360996"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19</a:t>
            </a:r>
          </a:p>
        </p:txBody>
      </p:sp>
      <p:sp>
        <p:nvSpPr>
          <p:cNvPr id="202765" name="Text Box 22"/>
          <p:cNvSpPr txBox="1">
            <a:spLocks noChangeArrowheads="1"/>
          </p:cNvSpPr>
          <p:nvPr/>
        </p:nvSpPr>
        <p:spPr bwMode="auto">
          <a:xfrm>
            <a:off x="6522238" y="3622839"/>
            <a:ext cx="1035860"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246-13=233</a:t>
            </a:r>
          </a:p>
        </p:txBody>
      </p:sp>
      <p:sp>
        <p:nvSpPr>
          <p:cNvPr id="202766" name="Text Box 23"/>
          <p:cNvSpPr txBox="1">
            <a:spLocks noChangeArrowheads="1"/>
          </p:cNvSpPr>
          <p:nvPr/>
        </p:nvSpPr>
        <p:spPr bwMode="auto">
          <a:xfrm>
            <a:off x="6548615" y="3944306"/>
            <a:ext cx="1035860"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355-19=336</a:t>
            </a:r>
          </a:p>
        </p:txBody>
      </p:sp>
      <p:grpSp>
        <p:nvGrpSpPr>
          <p:cNvPr id="431138" name="Group 34"/>
          <p:cNvGrpSpPr>
            <a:grpSpLocks/>
          </p:cNvGrpSpPr>
          <p:nvPr/>
        </p:nvGrpSpPr>
        <p:grpSpPr bwMode="auto">
          <a:xfrm>
            <a:off x="2184341" y="5446839"/>
            <a:ext cx="9063770" cy="830874"/>
            <a:chOff x="45" y="2344"/>
            <a:chExt cx="5498" cy="504"/>
          </a:xfrm>
        </p:grpSpPr>
        <p:sp>
          <p:nvSpPr>
            <p:cNvPr id="202784" name="Line 11"/>
            <p:cNvSpPr>
              <a:spLocks noChangeShapeType="1"/>
            </p:cNvSpPr>
            <p:nvPr/>
          </p:nvSpPr>
          <p:spPr bwMode="auto">
            <a:xfrm>
              <a:off x="384" y="2592"/>
              <a:ext cx="4848" cy="0"/>
            </a:xfrm>
            <a:prstGeom prst="line">
              <a:avLst/>
            </a:prstGeom>
            <a:noFill/>
            <a:ln w="381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2785" name="Text Box 24"/>
            <p:cNvSpPr txBox="1">
              <a:spLocks noChangeArrowheads="1"/>
            </p:cNvSpPr>
            <p:nvPr/>
          </p:nvSpPr>
          <p:spPr bwMode="auto">
            <a:xfrm>
              <a:off x="45" y="2676"/>
              <a:ext cx="295" cy="172"/>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spot</a:t>
              </a:r>
            </a:p>
          </p:txBody>
        </p:sp>
        <p:sp>
          <p:nvSpPr>
            <p:cNvPr id="202786" name="Text Box 25"/>
            <p:cNvSpPr txBox="1">
              <a:spLocks noChangeArrowheads="1"/>
            </p:cNvSpPr>
            <p:nvPr/>
          </p:nvSpPr>
          <p:spPr bwMode="auto">
            <a:xfrm>
              <a:off x="5237" y="2658"/>
              <a:ext cx="306" cy="172"/>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FRA</a:t>
              </a:r>
            </a:p>
          </p:txBody>
        </p:sp>
        <p:sp>
          <p:nvSpPr>
            <p:cNvPr id="202787" name="Text Box 26"/>
            <p:cNvSpPr txBox="1">
              <a:spLocks noChangeArrowheads="1"/>
            </p:cNvSpPr>
            <p:nvPr/>
          </p:nvSpPr>
          <p:spPr bwMode="auto">
            <a:xfrm>
              <a:off x="1178" y="2658"/>
              <a:ext cx="495" cy="172"/>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US$ Fut.</a:t>
              </a:r>
            </a:p>
          </p:txBody>
        </p:sp>
        <p:sp>
          <p:nvSpPr>
            <p:cNvPr id="202788" name="Text Box 27"/>
            <p:cNvSpPr txBox="1">
              <a:spLocks noChangeArrowheads="1"/>
            </p:cNvSpPr>
            <p:nvPr/>
          </p:nvSpPr>
          <p:spPr bwMode="auto">
            <a:xfrm>
              <a:off x="1194" y="2344"/>
              <a:ext cx="404" cy="172"/>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DI Fut.</a:t>
              </a:r>
            </a:p>
          </p:txBody>
        </p:sp>
      </p:grpSp>
      <p:grpSp>
        <p:nvGrpSpPr>
          <p:cNvPr id="431137" name="Group 33"/>
          <p:cNvGrpSpPr>
            <a:grpSpLocks/>
          </p:cNvGrpSpPr>
          <p:nvPr/>
        </p:nvGrpSpPr>
        <p:grpSpPr bwMode="auto">
          <a:xfrm>
            <a:off x="2743201" y="4801555"/>
            <a:ext cx="7992208" cy="835820"/>
            <a:chOff x="384" y="3041"/>
            <a:chExt cx="4848" cy="507"/>
          </a:xfrm>
        </p:grpSpPr>
        <p:sp>
          <p:nvSpPr>
            <p:cNvPr id="202779" name="Line 28"/>
            <p:cNvSpPr>
              <a:spLocks noChangeShapeType="1"/>
            </p:cNvSpPr>
            <p:nvPr/>
          </p:nvSpPr>
          <p:spPr bwMode="auto">
            <a:xfrm>
              <a:off x="384" y="3312"/>
              <a:ext cx="4848" cy="0"/>
            </a:xfrm>
            <a:prstGeom prst="line">
              <a:avLst/>
            </a:prstGeom>
            <a:noFill/>
            <a:ln w="381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2780" name="Text Box 29"/>
            <p:cNvSpPr txBox="1">
              <a:spLocks noChangeArrowheads="1"/>
            </p:cNvSpPr>
            <p:nvPr/>
          </p:nvSpPr>
          <p:spPr bwMode="auto">
            <a:xfrm>
              <a:off x="470" y="3376"/>
              <a:ext cx="300" cy="172"/>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2.95</a:t>
              </a:r>
            </a:p>
          </p:txBody>
        </p:sp>
        <p:sp>
          <p:nvSpPr>
            <p:cNvPr id="202781" name="Text Box 30"/>
            <p:cNvSpPr txBox="1">
              <a:spLocks noChangeArrowheads="1"/>
            </p:cNvSpPr>
            <p:nvPr/>
          </p:nvSpPr>
          <p:spPr bwMode="auto">
            <a:xfrm>
              <a:off x="1707" y="3041"/>
              <a:ext cx="353" cy="172"/>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23.40</a:t>
              </a:r>
            </a:p>
          </p:txBody>
        </p:sp>
        <p:sp>
          <p:nvSpPr>
            <p:cNvPr id="202782" name="Text Box 31"/>
            <p:cNvSpPr txBox="1">
              <a:spLocks noChangeArrowheads="1"/>
            </p:cNvSpPr>
            <p:nvPr/>
          </p:nvSpPr>
          <p:spPr bwMode="auto">
            <a:xfrm>
              <a:off x="1702" y="3337"/>
              <a:ext cx="326" cy="172"/>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3050</a:t>
              </a:r>
            </a:p>
          </p:txBody>
        </p:sp>
        <p:sp>
          <p:nvSpPr>
            <p:cNvPr id="202783" name="Text Box 32"/>
            <p:cNvSpPr txBox="1">
              <a:spLocks noChangeArrowheads="1"/>
            </p:cNvSpPr>
            <p:nvPr/>
          </p:nvSpPr>
          <p:spPr bwMode="auto">
            <a:xfrm>
              <a:off x="4930" y="3370"/>
              <a:ext cx="300" cy="172"/>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8,80</a:t>
              </a:r>
            </a:p>
          </p:txBody>
        </p:sp>
      </p:grpSp>
      <p:graphicFrame>
        <p:nvGraphicFramePr>
          <p:cNvPr id="431139" name="Object 35"/>
          <p:cNvGraphicFramePr>
            <a:graphicFrameLocks noChangeAspect="1"/>
          </p:cNvGraphicFramePr>
          <p:nvPr>
            <p:extLst>
              <p:ext uri="{D42A27DB-BD31-4B8C-83A1-F6EECF244321}">
                <p14:modId xmlns:p14="http://schemas.microsoft.com/office/powerpoint/2010/main" val="738072082"/>
              </p:ext>
            </p:extLst>
          </p:nvPr>
        </p:nvGraphicFramePr>
        <p:xfrm>
          <a:off x="3489489" y="5691778"/>
          <a:ext cx="7718547" cy="2093668"/>
        </p:xfrm>
        <a:graphic>
          <a:graphicData uri="http://schemas.openxmlformats.org/presentationml/2006/ole">
            <mc:AlternateContent xmlns:mc="http://schemas.openxmlformats.org/markup-compatibility/2006">
              <mc:Choice xmlns:v="urn:schemas-microsoft-com:vml" Requires="v">
                <p:oleObj name="Equation" r:id="rId4" imgW="3937000" imgH="1066800" progId="Equation.3">
                  <p:embed/>
                </p:oleObj>
              </mc:Choice>
              <mc:Fallback>
                <p:oleObj name="Equation" r:id="rId4" imgW="3937000" imgH="1066800" progId="Equation.3">
                  <p:embed/>
                  <p:pic>
                    <p:nvPicPr>
                      <p:cNvPr id="431139"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489" y="5691778"/>
                        <a:ext cx="7718547" cy="2093668"/>
                      </a:xfrm>
                      <a:prstGeom prst="rect">
                        <a:avLst/>
                      </a:prstGeom>
                      <a:noFill/>
                      <a:ln>
                        <a:noFill/>
                      </a:ln>
                      <a:effectLst/>
                    </p:spPr>
                  </p:pic>
                </p:oleObj>
              </mc:Fallback>
            </mc:AlternateContent>
          </a:graphicData>
        </a:graphic>
      </p:graphicFrame>
      <p:grpSp>
        <p:nvGrpSpPr>
          <p:cNvPr id="431144" name="Group 40"/>
          <p:cNvGrpSpPr>
            <a:grpSpLocks/>
          </p:cNvGrpSpPr>
          <p:nvPr/>
        </p:nvGrpSpPr>
        <p:grpSpPr bwMode="auto">
          <a:xfrm>
            <a:off x="2307980" y="4827927"/>
            <a:ext cx="7636120" cy="2835520"/>
            <a:chOff x="120" y="2360"/>
            <a:chExt cx="4632" cy="1720"/>
          </a:xfrm>
        </p:grpSpPr>
        <p:sp>
          <p:nvSpPr>
            <p:cNvPr id="202775" name="Freeform 36"/>
            <p:cNvSpPr>
              <a:spLocks/>
            </p:cNvSpPr>
            <p:nvPr/>
          </p:nvSpPr>
          <p:spPr bwMode="auto">
            <a:xfrm>
              <a:off x="120" y="2832"/>
              <a:ext cx="1320" cy="1248"/>
            </a:xfrm>
            <a:custGeom>
              <a:avLst/>
              <a:gdLst>
                <a:gd name="T0" fmla="*/ 312 w 1320"/>
                <a:gd name="T1" fmla="*/ 0 h 1248"/>
                <a:gd name="T2" fmla="*/ 168 w 1320"/>
                <a:gd name="T3" fmla="*/ 1056 h 1248"/>
                <a:gd name="T4" fmla="*/ 1320 w 1320"/>
                <a:gd name="T5" fmla="*/ 1152 h 1248"/>
                <a:gd name="T6" fmla="*/ 0 60000 65536"/>
                <a:gd name="T7" fmla="*/ 0 60000 65536"/>
                <a:gd name="T8" fmla="*/ 0 60000 65536"/>
              </a:gdLst>
              <a:ahLst/>
              <a:cxnLst>
                <a:cxn ang="T6">
                  <a:pos x="T0" y="T1"/>
                </a:cxn>
                <a:cxn ang="T7">
                  <a:pos x="T2" y="T3"/>
                </a:cxn>
                <a:cxn ang="T8">
                  <a:pos x="T4" y="T5"/>
                </a:cxn>
              </a:cxnLst>
              <a:rect l="0" t="0" r="r" b="b"/>
              <a:pathLst>
                <a:path w="1320" h="1248">
                  <a:moveTo>
                    <a:pt x="312" y="0"/>
                  </a:moveTo>
                  <a:cubicBezTo>
                    <a:pt x="156" y="432"/>
                    <a:pt x="0" y="864"/>
                    <a:pt x="168" y="1056"/>
                  </a:cubicBezTo>
                  <a:cubicBezTo>
                    <a:pt x="336" y="1248"/>
                    <a:pt x="828" y="1200"/>
                    <a:pt x="1320" y="1152"/>
                  </a:cubicBezTo>
                </a:path>
              </a:pathLst>
            </a:custGeom>
            <a:noFill/>
            <a:ln w="9525" cap="flat" cmpd="sng">
              <a:solidFill>
                <a:schemeClr val="tx1"/>
              </a:solidFill>
              <a:prstDash val="solid"/>
              <a:round/>
              <a:headEnd type="diamond" w="med" len="med"/>
              <a:tailEnd type="triangle" w="med" len="med"/>
            </a:ln>
            <a:effectLst/>
            <a:extLst>
              <a:ext uri="{909E8E84-426E-40DD-AFC4-6F175D3DCCD1}">
                <a14:hiddenFill xmlns:a14="http://schemas.microsoft.com/office/drawing/2010/main">
                  <a:solidFill>
                    <a:srgbClr val="E1E5C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2776" name="Freeform 37"/>
            <p:cNvSpPr>
              <a:spLocks/>
            </p:cNvSpPr>
            <p:nvPr/>
          </p:nvSpPr>
          <p:spPr bwMode="auto">
            <a:xfrm>
              <a:off x="1288" y="2448"/>
              <a:ext cx="392" cy="624"/>
            </a:xfrm>
            <a:custGeom>
              <a:avLst/>
              <a:gdLst>
                <a:gd name="T0" fmla="*/ 344 w 392"/>
                <a:gd name="T1" fmla="*/ 0 h 624"/>
                <a:gd name="T2" fmla="*/ 8 w 392"/>
                <a:gd name="T3" fmla="*/ 336 h 624"/>
                <a:gd name="T4" fmla="*/ 392 w 392"/>
                <a:gd name="T5" fmla="*/ 624 h 624"/>
                <a:gd name="T6" fmla="*/ 0 60000 65536"/>
                <a:gd name="T7" fmla="*/ 0 60000 65536"/>
                <a:gd name="T8" fmla="*/ 0 60000 65536"/>
              </a:gdLst>
              <a:ahLst/>
              <a:cxnLst>
                <a:cxn ang="T6">
                  <a:pos x="T0" y="T1"/>
                </a:cxn>
                <a:cxn ang="T7">
                  <a:pos x="T2" y="T3"/>
                </a:cxn>
                <a:cxn ang="T8">
                  <a:pos x="T4" y="T5"/>
                </a:cxn>
              </a:cxnLst>
              <a:rect l="0" t="0" r="r" b="b"/>
              <a:pathLst>
                <a:path w="392" h="624">
                  <a:moveTo>
                    <a:pt x="344" y="0"/>
                  </a:moveTo>
                  <a:cubicBezTo>
                    <a:pt x="172" y="116"/>
                    <a:pt x="0" y="232"/>
                    <a:pt x="8" y="336"/>
                  </a:cubicBezTo>
                  <a:cubicBezTo>
                    <a:pt x="16" y="440"/>
                    <a:pt x="204" y="532"/>
                    <a:pt x="392" y="624"/>
                  </a:cubicBezTo>
                </a:path>
              </a:pathLst>
            </a:custGeom>
            <a:noFill/>
            <a:ln w="9525" cap="flat" cmpd="sng">
              <a:solidFill>
                <a:schemeClr val="tx1"/>
              </a:solidFill>
              <a:prstDash val="solid"/>
              <a:round/>
              <a:headEnd type="diamond" w="med" len="med"/>
              <a:tailEnd type="triangle" w="med" len="med"/>
            </a:ln>
            <a:effectLst/>
            <a:extLst>
              <a:ext uri="{909E8E84-426E-40DD-AFC4-6F175D3DCCD1}">
                <a14:hiddenFill xmlns:a14="http://schemas.microsoft.com/office/drawing/2010/main">
                  <a:solidFill>
                    <a:srgbClr val="E1E5C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2777" name="Freeform 38"/>
            <p:cNvSpPr>
              <a:spLocks/>
            </p:cNvSpPr>
            <p:nvPr/>
          </p:nvSpPr>
          <p:spPr bwMode="auto">
            <a:xfrm>
              <a:off x="2016" y="2736"/>
              <a:ext cx="640" cy="768"/>
            </a:xfrm>
            <a:custGeom>
              <a:avLst/>
              <a:gdLst>
                <a:gd name="T0" fmla="*/ 384 w 640"/>
                <a:gd name="T1" fmla="*/ 0 h 768"/>
                <a:gd name="T2" fmla="*/ 576 w 640"/>
                <a:gd name="T3" fmla="*/ 288 h 768"/>
                <a:gd name="T4" fmla="*/ 0 w 640"/>
                <a:gd name="T5" fmla="*/ 768 h 768"/>
                <a:gd name="T6" fmla="*/ 0 60000 65536"/>
                <a:gd name="T7" fmla="*/ 0 60000 65536"/>
                <a:gd name="T8" fmla="*/ 0 60000 65536"/>
              </a:gdLst>
              <a:ahLst/>
              <a:cxnLst>
                <a:cxn ang="T6">
                  <a:pos x="T0" y="T1"/>
                </a:cxn>
                <a:cxn ang="T7">
                  <a:pos x="T2" y="T3"/>
                </a:cxn>
                <a:cxn ang="T8">
                  <a:pos x="T4" y="T5"/>
                </a:cxn>
              </a:cxnLst>
              <a:rect l="0" t="0" r="r" b="b"/>
              <a:pathLst>
                <a:path w="640" h="768">
                  <a:moveTo>
                    <a:pt x="384" y="0"/>
                  </a:moveTo>
                  <a:cubicBezTo>
                    <a:pt x="512" y="80"/>
                    <a:pt x="640" y="160"/>
                    <a:pt x="576" y="288"/>
                  </a:cubicBezTo>
                  <a:cubicBezTo>
                    <a:pt x="512" y="416"/>
                    <a:pt x="256" y="592"/>
                    <a:pt x="0" y="768"/>
                  </a:cubicBezTo>
                </a:path>
              </a:pathLst>
            </a:custGeom>
            <a:noFill/>
            <a:ln w="9525" cap="flat" cmpd="sng">
              <a:solidFill>
                <a:schemeClr val="tx1"/>
              </a:solidFill>
              <a:prstDash val="solid"/>
              <a:round/>
              <a:headEnd type="diamond" w="med" len="med"/>
              <a:tailEnd type="triangle" w="med" len="med"/>
            </a:ln>
            <a:effectLst/>
            <a:extLst>
              <a:ext uri="{909E8E84-426E-40DD-AFC4-6F175D3DCCD1}">
                <a14:hiddenFill xmlns:a14="http://schemas.microsoft.com/office/drawing/2010/main">
                  <a:solidFill>
                    <a:srgbClr val="E1E5C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2778" name="Freeform 39"/>
            <p:cNvSpPr>
              <a:spLocks/>
            </p:cNvSpPr>
            <p:nvPr/>
          </p:nvSpPr>
          <p:spPr bwMode="auto">
            <a:xfrm>
              <a:off x="3024" y="2360"/>
              <a:ext cx="1728" cy="904"/>
            </a:xfrm>
            <a:custGeom>
              <a:avLst/>
              <a:gdLst>
                <a:gd name="T0" fmla="*/ 1728 w 1728"/>
                <a:gd name="T1" fmla="*/ 376 h 904"/>
                <a:gd name="T2" fmla="*/ 576 w 1728"/>
                <a:gd name="T3" fmla="*/ 88 h 904"/>
                <a:gd name="T4" fmla="*/ 0 w 1728"/>
                <a:gd name="T5" fmla="*/ 904 h 904"/>
                <a:gd name="T6" fmla="*/ 0 60000 65536"/>
                <a:gd name="T7" fmla="*/ 0 60000 65536"/>
                <a:gd name="T8" fmla="*/ 0 60000 65536"/>
              </a:gdLst>
              <a:ahLst/>
              <a:cxnLst>
                <a:cxn ang="T6">
                  <a:pos x="T0" y="T1"/>
                </a:cxn>
                <a:cxn ang="T7">
                  <a:pos x="T2" y="T3"/>
                </a:cxn>
                <a:cxn ang="T8">
                  <a:pos x="T4" y="T5"/>
                </a:cxn>
              </a:cxnLst>
              <a:rect l="0" t="0" r="r" b="b"/>
              <a:pathLst>
                <a:path w="1728" h="904">
                  <a:moveTo>
                    <a:pt x="1728" y="376"/>
                  </a:moveTo>
                  <a:cubicBezTo>
                    <a:pt x="1296" y="188"/>
                    <a:pt x="864" y="0"/>
                    <a:pt x="576" y="88"/>
                  </a:cubicBezTo>
                  <a:cubicBezTo>
                    <a:pt x="288" y="176"/>
                    <a:pt x="144" y="540"/>
                    <a:pt x="0" y="904"/>
                  </a:cubicBezTo>
                </a:path>
              </a:pathLst>
            </a:custGeom>
            <a:noFill/>
            <a:ln w="9525" cap="flat" cmpd="sng">
              <a:solidFill>
                <a:schemeClr val="tx1"/>
              </a:solidFill>
              <a:prstDash val="solid"/>
              <a:round/>
              <a:headEnd type="diamond" w="med" len="med"/>
              <a:tailEnd type="triangle" w="med" len="med"/>
            </a:ln>
            <a:effectLst/>
            <a:extLst>
              <a:ext uri="{909E8E84-426E-40DD-AFC4-6F175D3DCCD1}">
                <a14:hiddenFill xmlns:a14="http://schemas.microsoft.com/office/drawing/2010/main">
                  <a:solidFill>
                    <a:srgbClr val="E1E5C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grpSp>
      <p:grpSp>
        <p:nvGrpSpPr>
          <p:cNvPr id="431148" name="Group 44"/>
          <p:cNvGrpSpPr>
            <a:grpSpLocks/>
          </p:cNvGrpSpPr>
          <p:nvPr/>
        </p:nvGrpSpPr>
        <p:grpSpPr bwMode="auto">
          <a:xfrm>
            <a:off x="3930164" y="2889225"/>
            <a:ext cx="5974373" cy="3824654"/>
            <a:chOff x="1104" y="1184"/>
            <a:chExt cx="3624" cy="2320"/>
          </a:xfrm>
        </p:grpSpPr>
        <p:sp>
          <p:nvSpPr>
            <p:cNvPr id="202772" name="Freeform 41"/>
            <p:cNvSpPr>
              <a:spLocks/>
            </p:cNvSpPr>
            <p:nvPr/>
          </p:nvSpPr>
          <p:spPr bwMode="auto">
            <a:xfrm>
              <a:off x="1104" y="1536"/>
              <a:ext cx="1840" cy="1392"/>
            </a:xfrm>
            <a:custGeom>
              <a:avLst/>
              <a:gdLst>
                <a:gd name="T0" fmla="*/ 0 w 1840"/>
                <a:gd name="T1" fmla="*/ 0 h 1392"/>
                <a:gd name="T2" fmla="*/ 1632 w 1840"/>
                <a:gd name="T3" fmla="*/ 240 h 1392"/>
                <a:gd name="T4" fmla="*/ 1248 w 1840"/>
                <a:gd name="T5" fmla="*/ 1392 h 1392"/>
                <a:gd name="T6" fmla="*/ 0 60000 65536"/>
                <a:gd name="T7" fmla="*/ 0 60000 65536"/>
                <a:gd name="T8" fmla="*/ 0 60000 65536"/>
              </a:gdLst>
              <a:ahLst/>
              <a:cxnLst>
                <a:cxn ang="T6">
                  <a:pos x="T0" y="T1"/>
                </a:cxn>
                <a:cxn ang="T7">
                  <a:pos x="T2" y="T3"/>
                </a:cxn>
                <a:cxn ang="T8">
                  <a:pos x="T4" y="T5"/>
                </a:cxn>
              </a:cxnLst>
              <a:rect l="0" t="0" r="r" b="b"/>
              <a:pathLst>
                <a:path w="1840" h="1392">
                  <a:moveTo>
                    <a:pt x="0" y="0"/>
                  </a:moveTo>
                  <a:cubicBezTo>
                    <a:pt x="712" y="4"/>
                    <a:pt x="1424" y="8"/>
                    <a:pt x="1632" y="240"/>
                  </a:cubicBezTo>
                  <a:cubicBezTo>
                    <a:pt x="1840" y="472"/>
                    <a:pt x="1312" y="1200"/>
                    <a:pt x="1248" y="1392"/>
                  </a:cubicBezTo>
                </a:path>
              </a:pathLst>
            </a:custGeom>
            <a:noFill/>
            <a:ln w="9525" cap="flat" cmpd="sng">
              <a:solidFill>
                <a:schemeClr val="tx1"/>
              </a:solidFill>
              <a:prstDash val="solid"/>
              <a:round/>
              <a:headEnd type="diamond" w="med" len="med"/>
              <a:tailEnd type="triangle" w="med" len="med"/>
            </a:ln>
            <a:effectLst/>
            <a:extLst>
              <a:ext uri="{909E8E84-426E-40DD-AFC4-6F175D3DCCD1}">
                <a14:hiddenFill xmlns:a14="http://schemas.microsoft.com/office/drawing/2010/main">
                  <a:solidFill>
                    <a:srgbClr val="E1E5C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2773" name="Freeform 42"/>
            <p:cNvSpPr>
              <a:spLocks/>
            </p:cNvSpPr>
            <p:nvPr/>
          </p:nvSpPr>
          <p:spPr bwMode="auto">
            <a:xfrm>
              <a:off x="2592" y="1184"/>
              <a:ext cx="2136" cy="2320"/>
            </a:xfrm>
            <a:custGeom>
              <a:avLst/>
              <a:gdLst>
                <a:gd name="T0" fmla="*/ 0 w 2136"/>
                <a:gd name="T1" fmla="*/ 208 h 2320"/>
                <a:gd name="T2" fmla="*/ 1824 w 2136"/>
                <a:gd name="T3" fmla="*/ 352 h 2320"/>
                <a:gd name="T4" fmla="*/ 1872 w 2136"/>
                <a:gd name="T5" fmla="*/ 2320 h 2320"/>
                <a:gd name="T6" fmla="*/ 0 60000 65536"/>
                <a:gd name="T7" fmla="*/ 0 60000 65536"/>
                <a:gd name="T8" fmla="*/ 0 60000 65536"/>
              </a:gdLst>
              <a:ahLst/>
              <a:cxnLst>
                <a:cxn ang="T6">
                  <a:pos x="T0" y="T1"/>
                </a:cxn>
                <a:cxn ang="T7">
                  <a:pos x="T2" y="T3"/>
                </a:cxn>
                <a:cxn ang="T8">
                  <a:pos x="T4" y="T5"/>
                </a:cxn>
              </a:cxnLst>
              <a:rect l="0" t="0" r="r" b="b"/>
              <a:pathLst>
                <a:path w="2136" h="2320">
                  <a:moveTo>
                    <a:pt x="0" y="208"/>
                  </a:moveTo>
                  <a:cubicBezTo>
                    <a:pt x="756" y="104"/>
                    <a:pt x="1512" y="0"/>
                    <a:pt x="1824" y="352"/>
                  </a:cubicBezTo>
                  <a:cubicBezTo>
                    <a:pt x="2136" y="704"/>
                    <a:pt x="2004" y="1512"/>
                    <a:pt x="1872" y="2320"/>
                  </a:cubicBezTo>
                </a:path>
              </a:pathLst>
            </a:custGeom>
            <a:noFill/>
            <a:ln w="9525" cap="flat" cmpd="sng">
              <a:solidFill>
                <a:schemeClr val="tx1"/>
              </a:solidFill>
              <a:prstDash val="solid"/>
              <a:round/>
              <a:headEnd type="diamond" w="med" len="med"/>
              <a:tailEnd type="triangle" w="med" len="med"/>
            </a:ln>
            <a:effectLst/>
            <a:extLst>
              <a:ext uri="{909E8E84-426E-40DD-AFC4-6F175D3DCCD1}">
                <a14:hiddenFill xmlns:a14="http://schemas.microsoft.com/office/drawing/2010/main">
                  <a:solidFill>
                    <a:srgbClr val="E1E5C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2774" name="Freeform 43"/>
            <p:cNvSpPr>
              <a:spLocks/>
            </p:cNvSpPr>
            <p:nvPr/>
          </p:nvSpPr>
          <p:spPr bwMode="auto">
            <a:xfrm>
              <a:off x="3360" y="2064"/>
              <a:ext cx="256" cy="1200"/>
            </a:xfrm>
            <a:custGeom>
              <a:avLst/>
              <a:gdLst>
                <a:gd name="T0" fmla="*/ 0 w 256"/>
                <a:gd name="T1" fmla="*/ 0 h 1200"/>
                <a:gd name="T2" fmla="*/ 240 w 256"/>
                <a:gd name="T3" fmla="*/ 864 h 1200"/>
                <a:gd name="T4" fmla="*/ 96 w 256"/>
                <a:gd name="T5" fmla="*/ 1200 h 1200"/>
                <a:gd name="T6" fmla="*/ 0 60000 65536"/>
                <a:gd name="T7" fmla="*/ 0 60000 65536"/>
                <a:gd name="T8" fmla="*/ 0 60000 65536"/>
              </a:gdLst>
              <a:ahLst/>
              <a:cxnLst>
                <a:cxn ang="T6">
                  <a:pos x="T0" y="T1"/>
                </a:cxn>
                <a:cxn ang="T7">
                  <a:pos x="T2" y="T3"/>
                </a:cxn>
                <a:cxn ang="T8">
                  <a:pos x="T4" y="T5"/>
                </a:cxn>
              </a:cxnLst>
              <a:rect l="0" t="0" r="r" b="b"/>
              <a:pathLst>
                <a:path w="256" h="1200">
                  <a:moveTo>
                    <a:pt x="0" y="0"/>
                  </a:moveTo>
                  <a:cubicBezTo>
                    <a:pt x="112" y="332"/>
                    <a:pt x="224" y="664"/>
                    <a:pt x="240" y="864"/>
                  </a:cubicBezTo>
                  <a:cubicBezTo>
                    <a:pt x="256" y="1064"/>
                    <a:pt x="176" y="1132"/>
                    <a:pt x="96" y="1200"/>
                  </a:cubicBezTo>
                </a:path>
              </a:pathLst>
            </a:custGeom>
            <a:noFill/>
            <a:ln w="9525" cap="flat" cmpd="sng">
              <a:solidFill>
                <a:schemeClr val="tx1"/>
              </a:solidFill>
              <a:prstDash val="solid"/>
              <a:round/>
              <a:headEnd type="diamond" w="med" len="med"/>
              <a:tailEnd type="triangle" w="med" len="med"/>
            </a:ln>
            <a:effectLst/>
            <a:extLst>
              <a:ext uri="{909E8E84-426E-40DD-AFC4-6F175D3DCCD1}">
                <a14:hiddenFill xmlns:a14="http://schemas.microsoft.com/office/drawing/2010/main">
                  <a:solidFill>
                    <a:srgbClr val="E1E5C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grpSp>
    </p:spTree>
    <p:extLst>
      <p:ext uri="{BB962C8B-B14F-4D97-AF65-F5344CB8AC3E}">
        <p14:creationId xmlns:p14="http://schemas.microsoft.com/office/powerpoint/2010/main" val="92059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1138"/>
                                        </p:tgtEl>
                                        <p:attrNameLst>
                                          <p:attrName>style.visibility</p:attrName>
                                        </p:attrNameLst>
                                      </p:cBhvr>
                                      <p:to>
                                        <p:strVal val="visible"/>
                                      </p:to>
                                    </p:set>
                                    <p:animEffect transition="in" filter="dissolve">
                                      <p:cBhvr>
                                        <p:cTn id="7" dur="500"/>
                                        <p:tgtEl>
                                          <p:spTgt spid="431138"/>
                                        </p:tgtEl>
                                      </p:cBhvr>
                                    </p:animEffect>
                                  </p:childTnLst>
                                  <p:subTnLst>
                                    <p:set>
                                      <p:cBhvr override="childStyle">
                                        <p:cTn dur="1" fill="hold" display="0" masterRel="nextClick" afterEffect="1"/>
                                        <p:tgtEl>
                                          <p:spTgt spid="43113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43113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431139"/>
                                        </p:tgtEl>
                                        <p:attrNameLst>
                                          <p:attrName>style.visibility</p:attrName>
                                        </p:attrNameLst>
                                      </p:cBhvr>
                                      <p:to>
                                        <p:strVal val="visible"/>
                                      </p:to>
                                    </p:set>
                                    <p:animEffect transition="in" filter="dissolve">
                                      <p:cBhvr>
                                        <p:cTn id="16" dur="500"/>
                                        <p:tgtEl>
                                          <p:spTgt spid="4311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431144"/>
                                        </p:tgtEl>
                                        <p:attrNameLst>
                                          <p:attrName>style.visibility</p:attrName>
                                        </p:attrNameLst>
                                      </p:cBhvr>
                                      <p:to>
                                        <p:strVal val="visible"/>
                                      </p:to>
                                    </p:set>
                                    <p:animEffect transition="in" filter="dissolve">
                                      <p:cBhvr>
                                        <p:cTn id="21" dur="500"/>
                                        <p:tgtEl>
                                          <p:spTgt spid="431144"/>
                                        </p:tgtEl>
                                      </p:cBhvr>
                                    </p:animEffect>
                                  </p:childTnLst>
                                  <p:subTnLst>
                                    <p:set>
                                      <p:cBhvr override="childStyle">
                                        <p:cTn dur="1" fill="hold" display="0" masterRel="nextClick" afterEffect="1"/>
                                        <p:tgtEl>
                                          <p:spTgt spid="431144"/>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431148"/>
                                        </p:tgtEl>
                                        <p:attrNameLst>
                                          <p:attrName>style.visibility</p:attrName>
                                        </p:attrNameLst>
                                      </p:cBhvr>
                                      <p:to>
                                        <p:strVal val="visible"/>
                                      </p:to>
                                    </p:set>
                                    <p:animEffect transition="in" filter="dissolve">
                                      <p:cBhvr>
                                        <p:cTn id="26" dur="500"/>
                                        <p:tgtEl>
                                          <p:spTgt spid="431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2175" name="Group 47"/>
          <p:cNvGrpSpPr>
            <a:grpSpLocks/>
          </p:cNvGrpSpPr>
          <p:nvPr/>
        </p:nvGrpSpPr>
        <p:grpSpPr bwMode="auto">
          <a:xfrm>
            <a:off x="3458678" y="4533893"/>
            <a:ext cx="4251630" cy="2914650"/>
            <a:chOff x="828" y="1920"/>
            <a:chExt cx="2579" cy="1768"/>
          </a:xfrm>
        </p:grpSpPr>
        <p:grpSp>
          <p:nvGrpSpPr>
            <p:cNvPr id="203791" name="Group 46"/>
            <p:cNvGrpSpPr>
              <a:grpSpLocks/>
            </p:cNvGrpSpPr>
            <p:nvPr/>
          </p:nvGrpSpPr>
          <p:grpSpPr bwMode="auto">
            <a:xfrm>
              <a:off x="828" y="1920"/>
              <a:ext cx="2579" cy="1768"/>
              <a:chOff x="828" y="1920"/>
              <a:chExt cx="2579" cy="1768"/>
            </a:xfrm>
          </p:grpSpPr>
          <p:sp>
            <p:nvSpPr>
              <p:cNvPr id="203793" name="Oval 41"/>
              <p:cNvSpPr>
                <a:spLocks noChangeArrowheads="1"/>
              </p:cNvSpPr>
              <p:nvPr/>
            </p:nvSpPr>
            <p:spPr bwMode="auto">
              <a:xfrm>
                <a:off x="828" y="2056"/>
                <a:ext cx="1200" cy="1632"/>
              </a:xfrm>
              <a:prstGeom prst="ellipse">
                <a:avLst/>
              </a:prstGeom>
              <a:solidFill>
                <a:srgbClr val="E1E5C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endParaRPr lang="pt-BR" altLang="pt-BR" sz="1247" dirty="0"/>
              </a:p>
            </p:txBody>
          </p:sp>
          <p:sp>
            <p:nvSpPr>
              <p:cNvPr id="203794" name="Text Box 42"/>
              <p:cNvSpPr txBox="1">
                <a:spLocks noChangeArrowheads="1"/>
              </p:cNvSpPr>
              <p:nvPr/>
            </p:nvSpPr>
            <p:spPr bwMode="auto">
              <a:xfrm>
                <a:off x="2131" y="1920"/>
                <a:ext cx="804" cy="172"/>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Cupom Cambial</a:t>
                </a:r>
              </a:p>
            </p:txBody>
          </p:sp>
          <p:sp>
            <p:nvSpPr>
              <p:cNvPr id="203795" name="Freeform 43"/>
              <p:cNvSpPr>
                <a:spLocks/>
              </p:cNvSpPr>
              <p:nvPr/>
            </p:nvSpPr>
            <p:spPr bwMode="auto">
              <a:xfrm>
                <a:off x="1398" y="1965"/>
                <a:ext cx="720" cy="392"/>
              </a:xfrm>
              <a:custGeom>
                <a:avLst/>
                <a:gdLst>
                  <a:gd name="T0" fmla="*/ 720 w 720"/>
                  <a:gd name="T1" fmla="*/ 56 h 392"/>
                  <a:gd name="T2" fmla="*/ 192 w 720"/>
                  <a:gd name="T3" fmla="*/ 56 h 392"/>
                  <a:gd name="T4" fmla="*/ 0 w 720"/>
                  <a:gd name="T5" fmla="*/ 392 h 392"/>
                  <a:gd name="T6" fmla="*/ 0 60000 65536"/>
                  <a:gd name="T7" fmla="*/ 0 60000 65536"/>
                  <a:gd name="T8" fmla="*/ 0 60000 65536"/>
                </a:gdLst>
                <a:ahLst/>
                <a:cxnLst>
                  <a:cxn ang="T6">
                    <a:pos x="T0" y="T1"/>
                  </a:cxn>
                  <a:cxn ang="T7">
                    <a:pos x="T2" y="T3"/>
                  </a:cxn>
                  <a:cxn ang="T8">
                    <a:pos x="T4" y="T5"/>
                  </a:cxn>
                </a:cxnLst>
                <a:rect l="0" t="0" r="r" b="b"/>
                <a:pathLst>
                  <a:path w="720" h="392">
                    <a:moveTo>
                      <a:pt x="720" y="56"/>
                    </a:moveTo>
                    <a:cubicBezTo>
                      <a:pt x="516" y="28"/>
                      <a:pt x="312" y="0"/>
                      <a:pt x="192" y="56"/>
                    </a:cubicBezTo>
                    <a:cubicBezTo>
                      <a:pt x="72" y="112"/>
                      <a:pt x="36" y="252"/>
                      <a:pt x="0" y="392"/>
                    </a:cubicBezTo>
                  </a:path>
                </a:pathLst>
              </a:custGeom>
              <a:noFill/>
              <a:ln w="28575" cap="flat" cmpd="sng">
                <a:solidFill>
                  <a:schemeClr val="tx1"/>
                </a:solidFill>
                <a:prstDash val="solid"/>
                <a:round/>
                <a:headEnd type="diamond" w="med" len="med"/>
                <a:tailEnd type="triangle" w="med" len="med"/>
              </a:ln>
              <a:effectLst/>
              <a:extLst>
                <a:ext uri="{909E8E84-426E-40DD-AFC4-6F175D3DCCD1}">
                  <a14:hiddenFill xmlns:a14="http://schemas.microsoft.com/office/drawing/2010/main">
                    <a:solidFill>
                      <a:srgbClr val="E1E5C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3796" name="Freeform 45"/>
              <p:cNvSpPr>
                <a:spLocks/>
              </p:cNvSpPr>
              <p:nvPr/>
            </p:nvSpPr>
            <p:spPr bwMode="auto">
              <a:xfrm>
                <a:off x="3071" y="2045"/>
                <a:ext cx="336" cy="624"/>
              </a:xfrm>
              <a:custGeom>
                <a:avLst/>
                <a:gdLst>
                  <a:gd name="T0" fmla="*/ 0 w 336"/>
                  <a:gd name="T1" fmla="*/ 0 h 624"/>
                  <a:gd name="T2" fmla="*/ 336 w 336"/>
                  <a:gd name="T3" fmla="*/ 192 h 624"/>
                  <a:gd name="T4" fmla="*/ 0 w 336"/>
                  <a:gd name="T5" fmla="*/ 624 h 624"/>
                  <a:gd name="T6" fmla="*/ 0 60000 65536"/>
                  <a:gd name="T7" fmla="*/ 0 60000 65536"/>
                  <a:gd name="T8" fmla="*/ 0 60000 65536"/>
                </a:gdLst>
                <a:ahLst/>
                <a:cxnLst>
                  <a:cxn ang="T6">
                    <a:pos x="T0" y="T1"/>
                  </a:cxn>
                  <a:cxn ang="T7">
                    <a:pos x="T2" y="T3"/>
                  </a:cxn>
                  <a:cxn ang="T8">
                    <a:pos x="T4" y="T5"/>
                  </a:cxn>
                </a:cxnLst>
                <a:rect l="0" t="0" r="r" b="b"/>
                <a:pathLst>
                  <a:path w="336" h="624">
                    <a:moveTo>
                      <a:pt x="0" y="0"/>
                    </a:moveTo>
                    <a:cubicBezTo>
                      <a:pt x="168" y="44"/>
                      <a:pt x="336" y="88"/>
                      <a:pt x="336" y="192"/>
                    </a:cubicBezTo>
                    <a:cubicBezTo>
                      <a:pt x="336" y="296"/>
                      <a:pt x="168" y="460"/>
                      <a:pt x="0" y="624"/>
                    </a:cubicBezTo>
                  </a:path>
                </a:pathLst>
              </a:custGeom>
              <a:noFill/>
              <a:ln w="28575" cap="flat" cmpd="sng">
                <a:solidFill>
                  <a:schemeClr val="tx1"/>
                </a:solidFill>
                <a:prstDash val="solid"/>
                <a:round/>
                <a:headEnd type="diamond" w="med" len="med"/>
                <a:tailEnd type="triangle" w="med" len="med"/>
              </a:ln>
              <a:effectLst/>
              <a:extLst>
                <a:ext uri="{909E8E84-426E-40DD-AFC4-6F175D3DCCD1}">
                  <a14:hiddenFill xmlns:a14="http://schemas.microsoft.com/office/drawing/2010/main">
                    <a:solidFill>
                      <a:srgbClr val="E1E5C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grpSp>
        <p:sp>
          <p:nvSpPr>
            <p:cNvPr id="203792" name="Oval 40"/>
            <p:cNvSpPr>
              <a:spLocks noChangeArrowheads="1"/>
            </p:cNvSpPr>
            <p:nvPr/>
          </p:nvSpPr>
          <p:spPr bwMode="auto">
            <a:xfrm>
              <a:off x="2064" y="2510"/>
              <a:ext cx="1248" cy="960"/>
            </a:xfrm>
            <a:prstGeom prst="ellipse">
              <a:avLst/>
            </a:prstGeom>
            <a:solidFill>
              <a:srgbClr val="E1E5C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endParaRPr lang="pt-BR" altLang="pt-BR" sz="1247" dirty="0"/>
            </a:p>
          </p:txBody>
        </p:sp>
      </p:grpSp>
      <p:sp>
        <p:nvSpPr>
          <p:cNvPr id="203779" name="Rectangle 2"/>
          <p:cNvSpPr>
            <a:spLocks noGrp="1" noChangeArrowheads="1"/>
          </p:cNvSpPr>
          <p:nvPr>
            <p:ph type="title"/>
          </p:nvPr>
        </p:nvSpPr>
        <p:spPr>
          <a:xfrm>
            <a:off x="2995432" y="2086968"/>
            <a:ext cx="7725141" cy="606670"/>
          </a:xfrm>
        </p:spPr>
        <p:txBody>
          <a:bodyPr/>
          <a:lstStyle/>
          <a:p>
            <a:r>
              <a:rPr lang="pt-BR" altLang="pt-BR" sz="3200" dirty="0">
                <a:latin typeface="+mj-lt"/>
              </a:rPr>
              <a:t>Solução: Cálculo do US$ no Vencimento</a:t>
            </a:r>
          </a:p>
        </p:txBody>
      </p:sp>
      <p:sp>
        <p:nvSpPr>
          <p:cNvPr id="203780" name="Line 4"/>
          <p:cNvSpPr>
            <a:spLocks noChangeShapeType="1"/>
          </p:cNvSpPr>
          <p:nvPr/>
        </p:nvSpPr>
        <p:spPr bwMode="auto">
          <a:xfrm>
            <a:off x="2743200" y="3175485"/>
            <a:ext cx="0" cy="3560885"/>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3781" name="Line 5"/>
          <p:cNvSpPr>
            <a:spLocks noChangeShapeType="1"/>
          </p:cNvSpPr>
          <p:nvPr/>
        </p:nvSpPr>
        <p:spPr bwMode="auto">
          <a:xfrm flipH="1">
            <a:off x="10735408" y="3096353"/>
            <a:ext cx="0" cy="3877408"/>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3782" name="Line 6"/>
          <p:cNvSpPr>
            <a:spLocks noChangeShapeType="1"/>
          </p:cNvSpPr>
          <p:nvPr/>
        </p:nvSpPr>
        <p:spPr bwMode="auto">
          <a:xfrm>
            <a:off x="2565159" y="3262856"/>
            <a:ext cx="87043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3783" name="Text Box 9"/>
          <p:cNvSpPr txBox="1">
            <a:spLocks noChangeArrowheads="1"/>
          </p:cNvSpPr>
          <p:nvPr/>
        </p:nvSpPr>
        <p:spPr bwMode="auto">
          <a:xfrm>
            <a:off x="5690821" y="2900178"/>
            <a:ext cx="718772"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246 du </a:t>
            </a:r>
          </a:p>
        </p:txBody>
      </p:sp>
      <p:sp>
        <p:nvSpPr>
          <p:cNvPr id="203784" name="Text Box 10"/>
          <p:cNvSpPr txBox="1">
            <a:spLocks noChangeArrowheads="1"/>
          </p:cNvSpPr>
          <p:nvPr/>
        </p:nvSpPr>
        <p:spPr bwMode="auto">
          <a:xfrm>
            <a:off x="5734690" y="3337045"/>
            <a:ext cx="662361"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355 dc</a:t>
            </a:r>
          </a:p>
        </p:txBody>
      </p:sp>
      <p:graphicFrame>
        <p:nvGraphicFramePr>
          <p:cNvPr id="432155" name="Object 27"/>
          <p:cNvGraphicFramePr>
            <a:graphicFrameLocks noChangeAspect="1"/>
          </p:cNvGraphicFramePr>
          <p:nvPr/>
        </p:nvGraphicFramePr>
        <p:xfrm>
          <a:off x="3534512" y="5254318"/>
          <a:ext cx="6299139" cy="1742525"/>
        </p:xfrm>
        <a:graphic>
          <a:graphicData uri="http://schemas.openxmlformats.org/presentationml/2006/ole">
            <mc:AlternateContent xmlns:mc="http://schemas.openxmlformats.org/markup-compatibility/2006">
              <mc:Choice xmlns:v="urn:schemas-microsoft-com:vml" Requires="v">
                <p:oleObj name="Equation" r:id="rId4" imgW="3213100" imgH="889000" progId="Equation.3">
                  <p:embed/>
                </p:oleObj>
              </mc:Choice>
              <mc:Fallback>
                <p:oleObj name="Equation" r:id="rId4" imgW="3213100" imgH="889000" progId="Equation.3">
                  <p:embed/>
                  <p:pic>
                    <p:nvPicPr>
                      <p:cNvPr id="432155"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4512" y="5254318"/>
                        <a:ext cx="6299139" cy="174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3786" name="Line 22"/>
          <p:cNvSpPr>
            <a:spLocks noChangeShapeType="1"/>
          </p:cNvSpPr>
          <p:nvPr/>
        </p:nvSpPr>
        <p:spPr bwMode="auto">
          <a:xfrm>
            <a:off x="2743202" y="4321230"/>
            <a:ext cx="7992208" cy="0"/>
          </a:xfrm>
          <a:prstGeom prst="line">
            <a:avLst/>
          </a:prstGeom>
          <a:noFill/>
          <a:ln w="381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203787" name="Text Box 23"/>
          <p:cNvSpPr txBox="1">
            <a:spLocks noChangeArrowheads="1"/>
          </p:cNvSpPr>
          <p:nvPr/>
        </p:nvSpPr>
        <p:spPr bwMode="auto">
          <a:xfrm>
            <a:off x="2695653" y="4362449"/>
            <a:ext cx="494046"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2.95</a:t>
            </a:r>
          </a:p>
        </p:txBody>
      </p:sp>
      <p:sp>
        <p:nvSpPr>
          <p:cNvPr id="203788" name="Text Box 24"/>
          <p:cNvSpPr txBox="1">
            <a:spLocks noChangeArrowheads="1"/>
          </p:cNvSpPr>
          <p:nvPr/>
        </p:nvSpPr>
        <p:spPr bwMode="auto">
          <a:xfrm>
            <a:off x="10084921" y="4022845"/>
            <a:ext cx="582211"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25,30</a:t>
            </a:r>
          </a:p>
        </p:txBody>
      </p:sp>
      <p:sp>
        <p:nvSpPr>
          <p:cNvPr id="203789" name="Text Box 26"/>
          <p:cNvSpPr txBox="1">
            <a:spLocks noChangeArrowheads="1"/>
          </p:cNvSpPr>
          <p:nvPr/>
        </p:nvSpPr>
        <p:spPr bwMode="auto">
          <a:xfrm>
            <a:off x="10084921" y="4321235"/>
            <a:ext cx="582211"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5,889</a:t>
            </a:r>
          </a:p>
        </p:txBody>
      </p:sp>
      <p:sp>
        <p:nvSpPr>
          <p:cNvPr id="203790" name="Text Box 39"/>
          <p:cNvSpPr txBox="1">
            <a:spLocks noChangeArrowheads="1"/>
          </p:cNvSpPr>
          <p:nvPr/>
        </p:nvSpPr>
        <p:spPr bwMode="auto">
          <a:xfrm>
            <a:off x="9960600" y="3735997"/>
            <a:ext cx="766557"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US$ = ?</a:t>
            </a:r>
          </a:p>
        </p:txBody>
      </p:sp>
    </p:spTree>
    <p:extLst>
      <p:ext uri="{BB962C8B-B14F-4D97-AF65-F5344CB8AC3E}">
        <p14:creationId xmlns:p14="http://schemas.microsoft.com/office/powerpoint/2010/main" val="2150005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2155"/>
                                        </p:tgtEl>
                                        <p:attrNameLst>
                                          <p:attrName>style.visibility</p:attrName>
                                        </p:attrNameLst>
                                      </p:cBhvr>
                                      <p:to>
                                        <p:strVal val="visible"/>
                                      </p:to>
                                    </p:set>
                                    <p:animEffect transition="in" filter="dissolve">
                                      <p:cBhvr>
                                        <p:cTn id="7" dur="500"/>
                                        <p:tgtEl>
                                          <p:spTgt spid="432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432175"/>
                                        </p:tgtEl>
                                        <p:attrNameLst>
                                          <p:attrName>style.visibility</p:attrName>
                                        </p:attrNameLst>
                                      </p:cBhvr>
                                      <p:to>
                                        <p:strVal val="visible"/>
                                      </p:to>
                                    </p:set>
                                    <p:anim calcmode="lin" valueType="num">
                                      <p:cBhvr additive="base">
                                        <p:cTn id="12" dur="500" fill="hold"/>
                                        <p:tgtEl>
                                          <p:spTgt spid="432175"/>
                                        </p:tgtEl>
                                        <p:attrNameLst>
                                          <p:attrName>ppt_x</p:attrName>
                                        </p:attrNameLst>
                                      </p:cBhvr>
                                      <p:tavLst>
                                        <p:tav tm="0">
                                          <p:val>
                                            <p:strVal val="0-#ppt_w/2"/>
                                          </p:val>
                                        </p:tav>
                                        <p:tav tm="100000">
                                          <p:val>
                                            <p:strVal val="#ppt_x"/>
                                          </p:val>
                                        </p:tav>
                                      </p:tavLst>
                                    </p:anim>
                                    <p:anim calcmode="lin" valueType="num">
                                      <p:cBhvr additive="base">
                                        <p:cTn id="13" dur="500" fill="hold"/>
                                        <p:tgtEl>
                                          <p:spTgt spid="4321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9"/>
          <p:cNvSpPr>
            <a:spLocks noGrp="1" noChangeArrowheads="1"/>
          </p:cNvSpPr>
          <p:nvPr>
            <p:ph type="title"/>
          </p:nvPr>
        </p:nvSpPr>
        <p:spPr>
          <a:xfrm>
            <a:off x="2995432" y="2138182"/>
            <a:ext cx="7725141" cy="606670"/>
          </a:xfrm>
        </p:spPr>
        <p:txBody>
          <a:bodyPr/>
          <a:lstStyle/>
          <a:p>
            <a:r>
              <a:rPr lang="pt-BR" altLang="pt-BR" sz="3200" dirty="0">
                <a:latin typeface="+mj-lt"/>
              </a:rPr>
              <a:t>Solução: Cálculo da cotação do Swap</a:t>
            </a:r>
          </a:p>
        </p:txBody>
      </p:sp>
      <p:sp>
        <p:nvSpPr>
          <p:cNvPr id="157699" name="Line 10"/>
          <p:cNvSpPr>
            <a:spLocks noChangeShapeType="1"/>
          </p:cNvSpPr>
          <p:nvPr/>
        </p:nvSpPr>
        <p:spPr bwMode="auto">
          <a:xfrm>
            <a:off x="2743200" y="3560889"/>
            <a:ext cx="0" cy="3560885"/>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157700" name="Line 11"/>
          <p:cNvSpPr>
            <a:spLocks noChangeShapeType="1"/>
          </p:cNvSpPr>
          <p:nvPr/>
        </p:nvSpPr>
        <p:spPr bwMode="auto">
          <a:xfrm flipH="1">
            <a:off x="10735408" y="3481755"/>
            <a:ext cx="0" cy="3877408"/>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157701" name="Line 12"/>
          <p:cNvSpPr>
            <a:spLocks noChangeShapeType="1"/>
          </p:cNvSpPr>
          <p:nvPr/>
        </p:nvSpPr>
        <p:spPr bwMode="auto">
          <a:xfrm>
            <a:off x="2426680" y="3719147"/>
            <a:ext cx="87043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157702" name="Text Box 13"/>
          <p:cNvSpPr txBox="1">
            <a:spLocks noChangeArrowheads="1"/>
          </p:cNvSpPr>
          <p:nvPr/>
        </p:nvSpPr>
        <p:spPr bwMode="auto">
          <a:xfrm>
            <a:off x="5694569" y="3285582"/>
            <a:ext cx="449161"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246</a:t>
            </a:r>
          </a:p>
        </p:txBody>
      </p:sp>
      <p:sp>
        <p:nvSpPr>
          <p:cNvPr id="157703" name="Text Box 14"/>
          <p:cNvSpPr txBox="1">
            <a:spLocks noChangeArrowheads="1"/>
          </p:cNvSpPr>
          <p:nvPr/>
        </p:nvSpPr>
        <p:spPr bwMode="auto">
          <a:xfrm>
            <a:off x="5658300" y="3681235"/>
            <a:ext cx="449161"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355</a:t>
            </a:r>
          </a:p>
        </p:txBody>
      </p:sp>
      <p:sp>
        <p:nvSpPr>
          <p:cNvPr id="157704" name="Line 16"/>
          <p:cNvSpPr>
            <a:spLocks noChangeShapeType="1"/>
          </p:cNvSpPr>
          <p:nvPr/>
        </p:nvSpPr>
        <p:spPr bwMode="auto">
          <a:xfrm>
            <a:off x="2743202" y="4706633"/>
            <a:ext cx="7992208" cy="0"/>
          </a:xfrm>
          <a:prstGeom prst="line">
            <a:avLst/>
          </a:prstGeom>
          <a:noFill/>
          <a:ln w="381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157705" name="Text Box 17"/>
          <p:cNvSpPr txBox="1">
            <a:spLocks noChangeArrowheads="1"/>
          </p:cNvSpPr>
          <p:nvPr/>
        </p:nvSpPr>
        <p:spPr bwMode="auto">
          <a:xfrm>
            <a:off x="2789620" y="4747851"/>
            <a:ext cx="494046"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2.95</a:t>
            </a:r>
          </a:p>
        </p:txBody>
      </p:sp>
      <p:sp>
        <p:nvSpPr>
          <p:cNvPr id="157706" name="Text Box 18"/>
          <p:cNvSpPr txBox="1">
            <a:spLocks noChangeArrowheads="1"/>
          </p:cNvSpPr>
          <p:nvPr/>
        </p:nvSpPr>
        <p:spPr bwMode="auto">
          <a:xfrm>
            <a:off x="9811260" y="4193936"/>
            <a:ext cx="582211"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25,30</a:t>
            </a:r>
          </a:p>
        </p:txBody>
      </p:sp>
      <p:sp>
        <p:nvSpPr>
          <p:cNvPr id="157707" name="Text Box 19"/>
          <p:cNvSpPr txBox="1">
            <a:spLocks noChangeArrowheads="1"/>
          </p:cNvSpPr>
          <p:nvPr/>
        </p:nvSpPr>
        <p:spPr bwMode="auto">
          <a:xfrm>
            <a:off x="9837637" y="4706638"/>
            <a:ext cx="582211"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5,889</a:t>
            </a:r>
          </a:p>
        </p:txBody>
      </p:sp>
      <p:sp>
        <p:nvSpPr>
          <p:cNvPr id="157708" name="Text Box 21"/>
          <p:cNvSpPr txBox="1">
            <a:spLocks noChangeArrowheads="1"/>
          </p:cNvSpPr>
          <p:nvPr/>
        </p:nvSpPr>
        <p:spPr bwMode="auto">
          <a:xfrm>
            <a:off x="4839626" y="4156020"/>
            <a:ext cx="1133644"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101.50% CDI</a:t>
            </a:r>
          </a:p>
        </p:txBody>
      </p:sp>
      <p:sp>
        <p:nvSpPr>
          <p:cNvPr id="157709" name="Text Box 22"/>
          <p:cNvSpPr txBox="1">
            <a:spLocks noChangeArrowheads="1"/>
          </p:cNvSpPr>
          <p:nvPr/>
        </p:nvSpPr>
        <p:spPr bwMode="auto">
          <a:xfrm>
            <a:off x="9632817" y="5105589"/>
            <a:ext cx="670376"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3,4748</a:t>
            </a:r>
          </a:p>
        </p:txBody>
      </p:sp>
      <p:graphicFrame>
        <p:nvGraphicFramePr>
          <p:cNvPr id="157710" name="Object 23"/>
          <p:cNvGraphicFramePr>
            <a:graphicFrameLocks noChangeAspect="1"/>
          </p:cNvGraphicFramePr>
          <p:nvPr/>
        </p:nvGraphicFramePr>
        <p:xfrm>
          <a:off x="3455381" y="6013942"/>
          <a:ext cx="6726115" cy="1332035"/>
        </p:xfrm>
        <a:graphic>
          <a:graphicData uri="http://schemas.openxmlformats.org/presentationml/2006/ole">
            <mc:AlternateContent xmlns:mc="http://schemas.openxmlformats.org/markup-compatibility/2006">
              <mc:Choice xmlns:v="urn:schemas-microsoft-com:vml" Requires="v">
                <p:oleObj name="Equation" r:id="rId4" imgW="3848100" imgH="762000" progId="Equation.3">
                  <p:embed/>
                </p:oleObj>
              </mc:Choice>
              <mc:Fallback>
                <p:oleObj name="Equation" r:id="rId4" imgW="3848100" imgH="762000" progId="Equation.3">
                  <p:embed/>
                  <p:pic>
                    <p:nvPicPr>
                      <p:cNvPr id="15771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5381" y="6013942"/>
                        <a:ext cx="6726115" cy="1332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725652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2995432" y="2147678"/>
            <a:ext cx="7725141" cy="606670"/>
          </a:xfrm>
        </p:spPr>
        <p:txBody>
          <a:bodyPr/>
          <a:lstStyle/>
          <a:p>
            <a:r>
              <a:rPr lang="pt-BR" altLang="pt-BR" sz="3200" dirty="0">
                <a:latin typeface="+mj-lt"/>
              </a:rPr>
              <a:t>Solução: Cálculo da cotação do Swap</a:t>
            </a:r>
          </a:p>
        </p:txBody>
      </p:sp>
      <p:sp>
        <p:nvSpPr>
          <p:cNvPr id="158723" name="Line 3"/>
          <p:cNvSpPr>
            <a:spLocks noChangeShapeType="1"/>
          </p:cNvSpPr>
          <p:nvPr/>
        </p:nvSpPr>
        <p:spPr bwMode="auto">
          <a:xfrm>
            <a:off x="2743200" y="3560889"/>
            <a:ext cx="0" cy="3560885"/>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158724" name="Line 4"/>
          <p:cNvSpPr>
            <a:spLocks noChangeShapeType="1"/>
          </p:cNvSpPr>
          <p:nvPr/>
        </p:nvSpPr>
        <p:spPr bwMode="auto">
          <a:xfrm flipH="1">
            <a:off x="10735408" y="3481755"/>
            <a:ext cx="0" cy="3877408"/>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158725" name="Line 5"/>
          <p:cNvSpPr>
            <a:spLocks noChangeShapeType="1"/>
          </p:cNvSpPr>
          <p:nvPr/>
        </p:nvSpPr>
        <p:spPr bwMode="auto">
          <a:xfrm>
            <a:off x="2426680" y="3719147"/>
            <a:ext cx="87043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158726" name="Text Box 6"/>
          <p:cNvSpPr txBox="1">
            <a:spLocks noChangeArrowheads="1"/>
          </p:cNvSpPr>
          <p:nvPr/>
        </p:nvSpPr>
        <p:spPr bwMode="auto">
          <a:xfrm>
            <a:off x="5658300" y="3417466"/>
            <a:ext cx="449161"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246</a:t>
            </a:r>
          </a:p>
        </p:txBody>
      </p:sp>
      <p:sp>
        <p:nvSpPr>
          <p:cNvPr id="158727" name="Text Box 7"/>
          <p:cNvSpPr txBox="1">
            <a:spLocks noChangeArrowheads="1"/>
          </p:cNvSpPr>
          <p:nvPr/>
        </p:nvSpPr>
        <p:spPr bwMode="auto">
          <a:xfrm>
            <a:off x="5658300" y="3722449"/>
            <a:ext cx="449161"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355</a:t>
            </a:r>
          </a:p>
        </p:txBody>
      </p:sp>
      <p:sp>
        <p:nvSpPr>
          <p:cNvPr id="158728" name="Line 8"/>
          <p:cNvSpPr>
            <a:spLocks noChangeShapeType="1"/>
          </p:cNvSpPr>
          <p:nvPr/>
        </p:nvSpPr>
        <p:spPr bwMode="auto">
          <a:xfrm>
            <a:off x="2743202" y="4706633"/>
            <a:ext cx="7992208" cy="0"/>
          </a:xfrm>
          <a:prstGeom prst="line">
            <a:avLst/>
          </a:prstGeom>
          <a:noFill/>
          <a:ln w="38100">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870" dirty="0"/>
          </a:p>
        </p:txBody>
      </p:sp>
      <p:sp>
        <p:nvSpPr>
          <p:cNvPr id="158729" name="Text Box 9"/>
          <p:cNvSpPr txBox="1">
            <a:spLocks noChangeArrowheads="1"/>
          </p:cNvSpPr>
          <p:nvPr/>
        </p:nvSpPr>
        <p:spPr bwMode="auto">
          <a:xfrm>
            <a:off x="2789620" y="4747851"/>
            <a:ext cx="494046"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2.95</a:t>
            </a:r>
          </a:p>
        </p:txBody>
      </p:sp>
      <p:sp>
        <p:nvSpPr>
          <p:cNvPr id="158730" name="Text Box 10"/>
          <p:cNvSpPr txBox="1">
            <a:spLocks noChangeArrowheads="1"/>
          </p:cNvSpPr>
          <p:nvPr/>
        </p:nvSpPr>
        <p:spPr bwMode="auto">
          <a:xfrm>
            <a:off x="9837637" y="4414843"/>
            <a:ext cx="582211"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25,72</a:t>
            </a:r>
          </a:p>
        </p:txBody>
      </p:sp>
      <p:sp>
        <p:nvSpPr>
          <p:cNvPr id="158731" name="Text Box 11"/>
          <p:cNvSpPr txBox="1">
            <a:spLocks noChangeArrowheads="1"/>
          </p:cNvSpPr>
          <p:nvPr/>
        </p:nvSpPr>
        <p:spPr bwMode="auto">
          <a:xfrm>
            <a:off x="9837637" y="4706638"/>
            <a:ext cx="582211"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5,889</a:t>
            </a:r>
          </a:p>
        </p:txBody>
      </p:sp>
      <p:sp>
        <p:nvSpPr>
          <p:cNvPr id="158732" name="Text Box 14"/>
          <p:cNvSpPr txBox="1">
            <a:spLocks noChangeArrowheads="1"/>
          </p:cNvSpPr>
          <p:nvPr/>
        </p:nvSpPr>
        <p:spPr bwMode="auto">
          <a:xfrm>
            <a:off x="9848780" y="5054483"/>
            <a:ext cx="670376" cy="284245"/>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SzPct val="80000"/>
              <a:buBlip>
                <a:blip r:embed="rId3"/>
              </a:buBlip>
              <a:defRPr sz="3200">
                <a:solidFill>
                  <a:srgbClr val="000000"/>
                </a:solidFill>
                <a:latin typeface="Arial" panose="020B0604020202020204" pitchFamily="34" charset="0"/>
              </a:defRPr>
            </a:lvl1pPr>
            <a:lvl2pPr marL="742950" indent="-285750" algn="l">
              <a:spcBef>
                <a:spcPct val="20000"/>
              </a:spcBef>
              <a:buClr>
                <a:schemeClr val="hlink"/>
              </a:buClr>
              <a:buSzPct val="70000"/>
              <a:buFont typeface="Wingdings" panose="05000000000000000000" pitchFamily="2" charset="2"/>
              <a:buChar char="l"/>
              <a:defRPr sz="2800">
                <a:solidFill>
                  <a:srgbClr val="000000"/>
                </a:solidFill>
                <a:latin typeface="Arial" panose="020B0604020202020204" pitchFamily="34" charset="0"/>
              </a:defRPr>
            </a:lvl2pPr>
            <a:lvl3pPr marL="1143000" indent="-228600" algn="l">
              <a:spcBef>
                <a:spcPct val="20000"/>
              </a:spcBef>
              <a:buClr>
                <a:schemeClr val="accent2"/>
              </a:buClr>
              <a:buSzPct val="65000"/>
              <a:buFont typeface="Wingdings" panose="05000000000000000000" pitchFamily="2" charset="2"/>
              <a:buChar char="l"/>
              <a:defRPr sz="2400">
                <a:solidFill>
                  <a:srgbClr val="000000"/>
                </a:solidFill>
                <a:latin typeface="Arial" panose="020B0604020202020204" pitchFamily="34" charset="0"/>
              </a:defRPr>
            </a:lvl3pPr>
            <a:lvl4pPr marL="1600200" indent="-228600" algn="l">
              <a:spcBef>
                <a:spcPct val="20000"/>
              </a:spcBef>
              <a:buClr>
                <a:schemeClr val="folHlink"/>
              </a:buClr>
              <a:buSzPct val="65000"/>
              <a:buFont typeface="Wingdings" panose="05000000000000000000" pitchFamily="2" charset="2"/>
              <a:buChar char="l"/>
              <a:defRPr sz="2000">
                <a:solidFill>
                  <a:srgbClr val="000000"/>
                </a:solidFill>
                <a:latin typeface="Arial" panose="020B0604020202020204" pitchFamily="34" charset="0"/>
              </a:defRPr>
            </a:lvl4pPr>
            <a:lvl5pPr marL="2057400" indent="-228600" algn="l">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Clr>
                <a:schemeClr val="tx1"/>
              </a:buClr>
              <a:buSzTx/>
              <a:buFontTx/>
              <a:buNone/>
            </a:pPr>
            <a:r>
              <a:rPr lang="pt-BR" altLang="pt-BR" sz="1247" dirty="0"/>
              <a:t>3,4748</a:t>
            </a:r>
          </a:p>
        </p:txBody>
      </p:sp>
      <p:graphicFrame>
        <p:nvGraphicFramePr>
          <p:cNvPr id="158733" name="Object 16"/>
          <p:cNvGraphicFramePr>
            <a:graphicFrameLocks noChangeAspect="1"/>
          </p:cNvGraphicFramePr>
          <p:nvPr/>
        </p:nvGraphicFramePr>
        <p:xfrm>
          <a:off x="2664071" y="5934808"/>
          <a:ext cx="8412590" cy="1742526"/>
        </p:xfrm>
        <a:graphic>
          <a:graphicData uri="http://schemas.openxmlformats.org/presentationml/2006/ole">
            <mc:AlternateContent xmlns:mc="http://schemas.openxmlformats.org/markup-compatibility/2006">
              <mc:Choice xmlns:v="urn:schemas-microsoft-com:vml" Requires="v">
                <p:oleObj name="Equation" r:id="rId4" imgW="4292600" imgH="889000" progId="Equation.3">
                  <p:embed/>
                </p:oleObj>
              </mc:Choice>
              <mc:Fallback>
                <p:oleObj name="Equation" r:id="rId4" imgW="4292600" imgH="889000" progId="Equation.3">
                  <p:embed/>
                  <p:pic>
                    <p:nvPicPr>
                      <p:cNvPr id="158733"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4071" y="5934808"/>
                        <a:ext cx="8412590" cy="174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007163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3050581" y="3118277"/>
            <a:ext cx="7128793" cy="4779531"/>
          </a:xfrm>
        </p:spPr>
        <p:txBody>
          <a:bodyPr>
            <a:normAutofit/>
          </a:bodyPr>
          <a:lstStyle/>
          <a:p>
            <a:pPr marL="0" indent="0">
              <a:buNone/>
            </a:pPr>
            <a:r>
              <a:rPr lang="pt-BR" sz="2000" dirty="0">
                <a:latin typeface="+mn-lt"/>
              </a:rPr>
              <a:t>Berger, Paulo Lamosa - MERCADO DE RENDA FIXA NO BRASIL</a:t>
            </a:r>
          </a:p>
          <a:p>
            <a:pPr marL="0" indent="0">
              <a:buNone/>
            </a:pPr>
            <a:r>
              <a:rPr lang="pt-BR" sz="2000" dirty="0">
                <a:latin typeface="+mn-lt"/>
              </a:rPr>
              <a:t>Interciência– Rio de Janeiro – 2015</a:t>
            </a:r>
          </a:p>
          <a:p>
            <a:pPr marL="0" indent="0">
              <a:buNone/>
            </a:pPr>
            <a:endParaRPr lang="pt-BR" sz="2000" dirty="0">
              <a:latin typeface="+mn-lt"/>
            </a:endParaRPr>
          </a:p>
          <a:p>
            <a:pPr marL="0" indent="0">
              <a:buNone/>
            </a:pPr>
            <a:r>
              <a:rPr lang="pt-BR" sz="2000" dirty="0">
                <a:latin typeface="+mn-lt"/>
              </a:rPr>
              <a:t>Consultas Internet:</a:t>
            </a:r>
          </a:p>
          <a:p>
            <a:r>
              <a:rPr lang="pt-BR" sz="2000" dirty="0">
                <a:latin typeface="+mn-lt"/>
                <a:hlinkClick r:id="rId3"/>
              </a:rPr>
              <a:t>www.bcb.gov.br</a:t>
            </a:r>
            <a:endParaRPr lang="pt-BR" sz="2000" dirty="0">
              <a:latin typeface="+mn-lt"/>
            </a:endParaRPr>
          </a:p>
          <a:p>
            <a:r>
              <a:rPr lang="pt-BR" sz="2000" dirty="0">
                <a:latin typeface="+mn-lt"/>
                <a:hlinkClick r:id="rId4"/>
              </a:rPr>
              <a:t>www.tesouro.fazenda.gov.br</a:t>
            </a:r>
            <a:endParaRPr lang="pt-BR" sz="2000" dirty="0">
              <a:latin typeface="+mn-lt"/>
            </a:endParaRPr>
          </a:p>
          <a:p>
            <a:r>
              <a:rPr lang="pt-BR" sz="2000" dirty="0">
                <a:latin typeface="+mn-lt"/>
                <a:hlinkClick r:id="rId5"/>
              </a:rPr>
              <a:t>www.plberger.com.br</a:t>
            </a:r>
            <a:endParaRPr lang="pt-BR" sz="2000" dirty="0">
              <a:latin typeface="+mn-lt"/>
            </a:endParaRPr>
          </a:p>
          <a:p>
            <a:endParaRPr lang="pt-BR" sz="2000" dirty="0">
              <a:latin typeface="+mn-lt"/>
            </a:endParaRPr>
          </a:p>
          <a:p>
            <a:pPr marL="0" indent="0">
              <a:buNone/>
            </a:pPr>
            <a:r>
              <a:rPr lang="pt-BR" sz="2000" dirty="0">
                <a:latin typeface="+mn-lt"/>
              </a:rPr>
              <a:t>E-mail professor: alunos@plberger.com.br</a:t>
            </a:r>
          </a:p>
        </p:txBody>
      </p:sp>
      <p:sp>
        <p:nvSpPr>
          <p:cNvPr id="6" name="Rectangle 2">
            <a:extLst>
              <a:ext uri="{FF2B5EF4-FFF2-40B4-BE49-F238E27FC236}">
                <a16:creationId xmlns:a16="http://schemas.microsoft.com/office/drawing/2014/main" id="{CA93819A-B886-7BD3-4A3E-23DA99AC5010}"/>
              </a:ext>
            </a:extLst>
          </p:cNvPr>
          <p:cNvSpPr txBox="1">
            <a:spLocks noChangeArrowheads="1"/>
          </p:cNvSpPr>
          <p:nvPr/>
        </p:nvSpPr>
        <p:spPr>
          <a:xfrm>
            <a:off x="2995432" y="2294302"/>
            <a:ext cx="7725141" cy="606670"/>
          </a:xfrm>
          <a:prstGeom prst="rect">
            <a:avLst/>
          </a:prstGeom>
        </p:spPr>
        <p:txBody>
          <a:bodyPr/>
          <a:lstStyle>
            <a:lvl1pPr algn="ctr">
              <a:spcBef>
                <a:spcPct val="0"/>
              </a:spcBef>
              <a:buNone/>
              <a:defRPr sz="2000">
                <a:solidFill>
                  <a:schemeClr val="tx2"/>
                </a:solidFill>
                <a:latin typeface="Arial" panose="020B0604020202020204" pitchFamily="34" charset="0"/>
                <a:ea typeface="+mj-ea"/>
                <a:cs typeface="Arial" panose="020B0604020202020204" pitchFamily="34" charset="0"/>
              </a:defRPr>
            </a:lvl1pPr>
          </a:lstStyle>
          <a:p>
            <a:r>
              <a:rPr lang="pt-BR" altLang="pt-BR" sz="3200" dirty="0">
                <a:latin typeface="+mn-lt"/>
              </a:rPr>
              <a:t>Bibliografia</a:t>
            </a:r>
          </a:p>
        </p:txBody>
      </p:sp>
    </p:spTree>
    <p:extLst>
      <p:ext uri="{BB962C8B-B14F-4D97-AF65-F5344CB8AC3E}">
        <p14:creationId xmlns:p14="http://schemas.microsoft.com/office/powerpoint/2010/main" val="1948462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86055" y="2537627"/>
            <a:ext cx="9232385" cy="4747847"/>
          </a:xfrm>
          <a:prstGeom prst="rect">
            <a:avLst/>
          </a:prstGeom>
        </p:spPr>
        <p:txBody>
          <a:bodyPr/>
          <a:lstStyle/>
          <a:p>
            <a:pPr marL="356097" indent="-356097" algn="just">
              <a:lnSpc>
                <a:spcPct val="130000"/>
              </a:lnSpc>
              <a:defRPr/>
            </a:pPr>
            <a:r>
              <a:rPr lang="pt-BR" sz="2000" dirty="0">
                <a:solidFill>
                  <a:srgbClr val="30435F"/>
                </a:solidFill>
                <a:latin typeface="+mn-lt"/>
                <a:ea typeface="ＭＳ Ｐゴシック" pitchFamily="-107" charset="-128"/>
              </a:rPr>
              <a:t>II - Renda Variável</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Nestes instrumentos o rendimento é incerto, pois o investidor está aplicando em ativos que não têm uma remuneração fixa. </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Os rendimentos variam de acordo com seu potencial de valorização. </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Exemplos: As ações são os instrumentos de renda variável mais conhecidos.</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Principal característica.</a:t>
            </a:r>
          </a:p>
          <a:p>
            <a:pPr indent="-385763" algn="just" eaLnBrk="0" hangingPunct="0">
              <a:lnSpc>
                <a:spcPct val="130000"/>
              </a:lnSpc>
              <a:spcAft>
                <a:spcPct val="60000"/>
              </a:spcAft>
              <a:buClr>
                <a:srgbClr val="CC0000"/>
              </a:buClr>
              <a:buFont typeface="Marlett" pitchFamily="2" charset="2"/>
              <a:buChar char="4"/>
              <a:defRPr/>
            </a:pPr>
            <a:endParaRPr lang="pt-BR" sz="2000" dirty="0">
              <a:solidFill>
                <a:srgbClr val="30435F"/>
              </a:solidFill>
              <a:latin typeface="+mn-lt"/>
              <a:ea typeface="ＭＳ Ｐゴシック" pitchFamily="-107" charset="-128"/>
            </a:endParaRPr>
          </a:p>
        </p:txBody>
      </p:sp>
      <p:grpSp>
        <p:nvGrpSpPr>
          <p:cNvPr id="2" name="Agrupar 1">
            <a:extLst>
              <a:ext uri="{FF2B5EF4-FFF2-40B4-BE49-F238E27FC236}">
                <a16:creationId xmlns:a16="http://schemas.microsoft.com/office/drawing/2014/main" id="{55EDE9FC-5D58-A8D2-9827-9D2C54D75613}"/>
              </a:ext>
            </a:extLst>
          </p:cNvPr>
          <p:cNvGrpSpPr/>
          <p:nvPr/>
        </p:nvGrpSpPr>
        <p:grpSpPr>
          <a:xfrm>
            <a:off x="2771775" y="5935151"/>
            <a:ext cx="6731269" cy="2635245"/>
            <a:chOff x="2771775" y="5935151"/>
            <a:chExt cx="6731269" cy="2635245"/>
          </a:xfrm>
        </p:grpSpPr>
        <p:pic>
          <p:nvPicPr>
            <p:cNvPr id="4" name="Imagem 3" descr="Uma imagem contendo objeto&#10;&#10;Descrição gerada automaticamente">
              <a:extLst>
                <a:ext uri="{FF2B5EF4-FFF2-40B4-BE49-F238E27FC236}">
                  <a16:creationId xmlns:a16="http://schemas.microsoft.com/office/drawing/2014/main" id="{39C6E9EC-67C6-4E3F-A7A8-83C69D584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775" y="6439644"/>
              <a:ext cx="4086225" cy="2130752"/>
            </a:xfrm>
            <a:prstGeom prst="rect">
              <a:avLst/>
            </a:prstGeom>
          </p:spPr>
        </p:pic>
        <mc:AlternateContent xmlns:mc="http://schemas.openxmlformats.org/markup-compatibility/2006">
          <mc:Choice xmlns:a14="http://schemas.microsoft.com/office/drawing/2010/main" Requires="a14">
            <p:sp>
              <p:nvSpPr>
                <p:cNvPr id="12" name="CaixaDeTexto 11">
                  <a:extLst>
                    <a:ext uri="{FF2B5EF4-FFF2-40B4-BE49-F238E27FC236}">
                      <a16:creationId xmlns:a16="http://schemas.microsoft.com/office/drawing/2014/main" id="{B510D1FD-8E24-48EE-89C0-53F1F24A291D}"/>
                    </a:ext>
                  </a:extLst>
                </p:cNvPr>
                <p:cNvSpPr txBox="1"/>
                <p:nvPr/>
              </p:nvSpPr>
              <p:spPr>
                <a:xfrm>
                  <a:off x="7614726" y="5961615"/>
                  <a:ext cx="1138645" cy="6544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𝑖</m:t>
                        </m:r>
                        <m:r>
                          <a:rPr lang="pt-BR" i="1" smtClean="0">
                            <a:latin typeface="Cambria Math" panose="02040503050406030204" pitchFamily="18" charset="0"/>
                          </a:rPr>
                          <m:t>=</m:t>
                        </m:r>
                        <m:sSup>
                          <m:sSupPr>
                            <m:ctrlPr>
                              <a:rPr lang="pt-BR" i="1" smtClean="0">
                                <a:latin typeface="Cambria Math" panose="02040503050406030204" pitchFamily="18" charset="0"/>
                              </a:rPr>
                            </m:ctrlPr>
                          </m:sSupPr>
                          <m:e>
                            <m:d>
                              <m:dPr>
                                <m:ctrlPr>
                                  <a:rPr lang="pt-BR" i="1">
                                    <a:latin typeface="Cambria Math" panose="02040503050406030204" pitchFamily="18" charset="0"/>
                                  </a:rPr>
                                </m:ctrlPr>
                              </m:dPr>
                              <m:e>
                                <m:f>
                                  <m:fPr>
                                    <m:ctrlPr>
                                      <a:rPr lang="pt-BR" i="1">
                                        <a:latin typeface="Cambria Math" panose="02040503050406030204" pitchFamily="18" charset="0"/>
                                      </a:rPr>
                                    </m:ctrlPr>
                                  </m:fPr>
                                  <m:num>
                                    <m:r>
                                      <a:rPr lang="pt-BR" b="0" i="1" smtClean="0">
                                        <a:latin typeface="Cambria Math" panose="02040503050406030204" pitchFamily="18" charset="0"/>
                                      </a:rPr>
                                      <m:t>??</m:t>
                                    </m:r>
                                  </m:num>
                                  <m:den>
                                    <m:r>
                                      <a:rPr lang="pt-BR" i="1">
                                        <a:latin typeface="Cambria Math" panose="02040503050406030204" pitchFamily="18" charset="0"/>
                                      </a:rPr>
                                      <m:t>𝑃𝑈</m:t>
                                    </m:r>
                                  </m:den>
                                </m:f>
                              </m:e>
                            </m:d>
                          </m:e>
                          <m:sup>
                            <m:r>
                              <a:rPr lang="pt-BR" b="0" i="1" smtClean="0">
                                <a:latin typeface="Cambria Math" panose="02040503050406030204" pitchFamily="18" charset="0"/>
                              </a:rPr>
                              <m:t>𝑛</m:t>
                            </m:r>
                          </m:sup>
                        </m:sSup>
                      </m:oMath>
                    </m:oMathPara>
                  </a14:m>
                  <a:endParaRPr lang="pt-BR" dirty="0"/>
                </a:p>
              </p:txBody>
            </p:sp>
          </mc:Choice>
          <mc:Fallback>
            <p:sp>
              <p:nvSpPr>
                <p:cNvPr id="12" name="CaixaDeTexto 11">
                  <a:extLst>
                    <a:ext uri="{FF2B5EF4-FFF2-40B4-BE49-F238E27FC236}">
                      <a16:creationId xmlns:a16="http://schemas.microsoft.com/office/drawing/2014/main" id="{B510D1FD-8E24-48EE-89C0-53F1F24A291D}"/>
                    </a:ext>
                  </a:extLst>
                </p:cNvPr>
                <p:cNvSpPr txBox="1">
                  <a:spLocks noRot="1" noChangeAspect="1" noMove="1" noResize="1" noEditPoints="1" noAdjustHandles="1" noChangeArrowheads="1" noChangeShapeType="1" noTextEdit="1"/>
                </p:cNvSpPr>
                <p:nvPr/>
              </p:nvSpPr>
              <p:spPr>
                <a:xfrm>
                  <a:off x="7614726" y="5961615"/>
                  <a:ext cx="1138645" cy="654475"/>
                </a:xfrm>
                <a:prstGeom prst="rect">
                  <a:avLst/>
                </a:prstGeom>
                <a:blipFill>
                  <a:blip r:embed="rId4"/>
                  <a:stretch>
                    <a:fillRect/>
                  </a:stretch>
                </a:blipFill>
              </p:spPr>
              <p:txBody>
                <a:bodyPr/>
                <a:lstStyle/>
                <a:p>
                  <a:r>
                    <a:rPr lang="pt-BR">
                      <a:noFill/>
                    </a:rPr>
                    <a:t> </a:t>
                  </a:r>
                </a:p>
              </p:txBody>
            </p:sp>
          </mc:Fallback>
        </mc:AlternateContent>
        <p:sp>
          <p:nvSpPr>
            <p:cNvPr id="13" name="Forma Livre: Forma 12">
              <a:extLst>
                <a:ext uri="{FF2B5EF4-FFF2-40B4-BE49-F238E27FC236}">
                  <a16:creationId xmlns:a16="http://schemas.microsoft.com/office/drawing/2014/main" id="{C78750E2-7FFC-4F74-8E3B-D5400A457F87}"/>
                </a:ext>
              </a:extLst>
            </p:cNvPr>
            <p:cNvSpPr/>
            <p:nvPr/>
          </p:nvSpPr>
          <p:spPr>
            <a:xfrm>
              <a:off x="4996583" y="5935151"/>
              <a:ext cx="2559321" cy="1441285"/>
            </a:xfrm>
            <a:custGeom>
              <a:avLst/>
              <a:gdLst>
                <a:gd name="connsiteX0" fmla="*/ 0 w 1990725"/>
                <a:gd name="connsiteY0" fmla="*/ 1120241 h 1120241"/>
                <a:gd name="connsiteX1" fmla="*/ 866775 w 1990725"/>
                <a:gd name="connsiteY1" fmla="*/ 43916 h 1120241"/>
                <a:gd name="connsiteX2" fmla="*/ 1990725 w 1990725"/>
                <a:gd name="connsiteY2" fmla="*/ 310616 h 1120241"/>
              </a:gdLst>
              <a:ahLst/>
              <a:cxnLst>
                <a:cxn ang="0">
                  <a:pos x="connsiteX0" y="connsiteY0"/>
                </a:cxn>
                <a:cxn ang="0">
                  <a:pos x="connsiteX1" y="connsiteY1"/>
                </a:cxn>
                <a:cxn ang="0">
                  <a:pos x="connsiteX2" y="connsiteY2"/>
                </a:cxn>
              </a:cxnLst>
              <a:rect l="l" t="t" r="r" b="b"/>
              <a:pathLst>
                <a:path w="1990725" h="1120241">
                  <a:moveTo>
                    <a:pt x="0" y="1120241"/>
                  </a:moveTo>
                  <a:cubicBezTo>
                    <a:pt x="267494" y="649547"/>
                    <a:pt x="534988" y="178853"/>
                    <a:pt x="866775" y="43916"/>
                  </a:cubicBezTo>
                  <a:cubicBezTo>
                    <a:pt x="1198562" y="-91021"/>
                    <a:pt x="1594643" y="109797"/>
                    <a:pt x="1990725" y="310616"/>
                  </a:cubicBezTo>
                </a:path>
              </a:pathLst>
            </a:custGeom>
            <a:ln>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dirty="0"/>
            </a:p>
          </p:txBody>
        </p:sp>
        <p:sp>
          <p:nvSpPr>
            <p:cNvPr id="14" name="Balão de Fala: Retângulo 13">
              <a:extLst>
                <a:ext uri="{FF2B5EF4-FFF2-40B4-BE49-F238E27FC236}">
                  <a16:creationId xmlns:a16="http://schemas.microsoft.com/office/drawing/2014/main" id="{4F542BC9-4716-4782-9D75-30AC65E700D6}"/>
                </a:ext>
              </a:extLst>
            </p:cNvPr>
            <p:cNvSpPr/>
            <p:nvPr/>
          </p:nvSpPr>
          <p:spPr>
            <a:xfrm rot="10800000" flipV="1">
              <a:off x="8257919" y="6966146"/>
              <a:ext cx="1245125" cy="857250"/>
            </a:xfrm>
            <a:prstGeom prst="wedgeRectCallout">
              <a:avLst>
                <a:gd name="adj1" fmla="val 81925"/>
                <a:gd name="adj2" fmla="val -106974"/>
              </a:avLst>
            </a:prstGeom>
            <a:solidFill>
              <a:schemeClr val="tx1">
                <a:lumMod val="50000"/>
                <a:lumOff val="50000"/>
              </a:schemeClr>
            </a:solidFill>
            <a:effectLst>
              <a:outerShdw blurRad="63500" dist="50800" dir="2700000" sx="101000" sy="101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38" dirty="0"/>
                <a:t>Taxa de juros </a:t>
              </a:r>
              <a:r>
                <a:rPr lang="pt-BR" sz="1238" b="1" dirty="0"/>
                <a:t>NÃO</a:t>
              </a:r>
              <a:r>
                <a:rPr lang="pt-BR" sz="1238" dirty="0"/>
                <a:t> pode ser calculada</a:t>
              </a:r>
            </a:p>
          </p:txBody>
        </p:sp>
      </p:grpSp>
      <p:sp>
        <p:nvSpPr>
          <p:cNvPr id="15" name="Título 1">
            <a:extLst>
              <a:ext uri="{FF2B5EF4-FFF2-40B4-BE49-F238E27FC236}">
                <a16:creationId xmlns:a16="http://schemas.microsoft.com/office/drawing/2014/main" id="{DE41102A-041D-429B-8145-9075CAD1967C}"/>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Financeiros</a:t>
            </a:r>
          </a:p>
        </p:txBody>
      </p:sp>
    </p:spTree>
    <p:extLst>
      <p:ext uri="{BB962C8B-B14F-4D97-AF65-F5344CB8AC3E}">
        <p14:creationId xmlns:p14="http://schemas.microsoft.com/office/powerpoint/2010/main" val="427258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673424" y="2839244"/>
            <a:ext cx="10050323" cy="5351218"/>
          </a:xfrm>
          <a:prstGeom prst="rect">
            <a:avLst/>
          </a:prstGeom>
        </p:spPr>
        <p:txBody>
          <a:bodyPr/>
          <a:lstStyle/>
          <a:p>
            <a:pPr algn="just" eaLnBrk="0" hangingPunct="0">
              <a:lnSpc>
                <a:spcPct val="130000"/>
              </a:lnSpc>
              <a:defRPr/>
            </a:pPr>
            <a:r>
              <a:rPr lang="pt-BR" sz="2000" dirty="0">
                <a:solidFill>
                  <a:srgbClr val="30435F"/>
                </a:solidFill>
                <a:latin typeface="+mn-lt"/>
                <a:ea typeface="ＭＳ Ｐゴシック" pitchFamily="-107" charset="-128"/>
              </a:rPr>
              <a:t>III – Derivativos (definições)</a:t>
            </a:r>
          </a:p>
          <a:p>
            <a:pPr algn="just" eaLnBrk="0" hangingPunct="0">
              <a:lnSpc>
                <a:spcPct val="130000"/>
              </a:lnSpc>
              <a:defRPr/>
            </a:pPr>
            <a:endParaRPr lang="pt-BR" sz="2000" dirty="0">
              <a:solidFill>
                <a:srgbClr val="30435F"/>
              </a:solidFill>
              <a:latin typeface="+mn-lt"/>
              <a:ea typeface="ＭＳ Ｐゴシック" pitchFamily="-107" charset="-128"/>
            </a:endParaRPr>
          </a:p>
          <a:p>
            <a:pPr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Mercados nos quais são negociados contratos referenciados em um ativo real (mercadorias) ou em ativos financeiros (índices, taxas, moedas)  com vencimento e liquidação, financeira e física, para   uma data futura, por um preço determinado.</a:t>
            </a:r>
          </a:p>
          <a:p>
            <a:pPr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Viabilizam aos agentes produtivos realizarem operações de hedge que permitem proteger do risco de preço as posições detidas no mercado à vista, ou mesmo futuras posições físicas.</a:t>
            </a:r>
          </a:p>
          <a:p>
            <a:pPr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Objetivam a transferência dos riscos de preços inerentes à  atividade econômica, entre os seus participantes.</a:t>
            </a:r>
          </a:p>
          <a:p>
            <a:pPr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São ativos financeiros  cujo valor resulta (deriva), total ou parcialmente, do valor de mercadorias ou de outros ativos financeiros, negociados no mercado à vista</a:t>
            </a:r>
            <a:endParaRPr lang="en-US" sz="2000" dirty="0">
              <a:solidFill>
                <a:srgbClr val="30435F"/>
              </a:solidFill>
              <a:latin typeface="+mn-lt"/>
              <a:ea typeface="ＭＳ Ｐゴシック" pitchFamily="-107" charset="-128"/>
            </a:endParaRPr>
          </a:p>
          <a:p>
            <a:pPr algn="just" eaLnBrk="0" hangingPunct="0">
              <a:lnSpc>
                <a:spcPct val="130000"/>
              </a:lnSpc>
              <a:spcAft>
                <a:spcPct val="60000"/>
              </a:spcAft>
              <a:buClr>
                <a:srgbClr val="CC0000"/>
              </a:buClr>
              <a:buFont typeface="Marlett" pitchFamily="2" charset="2"/>
              <a:buChar char="4"/>
              <a:defRPr/>
            </a:pPr>
            <a:endParaRPr lang="pt-PT" sz="2000" dirty="0">
              <a:solidFill>
                <a:srgbClr val="30435F"/>
              </a:solidFill>
              <a:latin typeface="+mn-lt"/>
              <a:ea typeface="ＭＳ Ｐゴシック" pitchFamily="-107" charset="-128"/>
            </a:endParaRPr>
          </a:p>
        </p:txBody>
      </p:sp>
      <p:sp>
        <p:nvSpPr>
          <p:cNvPr id="20" name="Título 1">
            <a:extLst>
              <a:ext uri="{FF2B5EF4-FFF2-40B4-BE49-F238E27FC236}">
                <a16:creationId xmlns:a16="http://schemas.microsoft.com/office/drawing/2014/main" id="{E06E2D88-EAC9-4E86-B231-F61B0FE32D18}"/>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Financeiros</a:t>
            </a:r>
          </a:p>
        </p:txBody>
      </p:sp>
    </p:spTree>
    <p:extLst>
      <p:ext uri="{BB962C8B-B14F-4D97-AF65-F5344CB8AC3E}">
        <p14:creationId xmlns:p14="http://schemas.microsoft.com/office/powerpoint/2010/main" val="3562679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558095" y="2601064"/>
            <a:ext cx="7532205" cy="5714260"/>
          </a:xfrm>
          <a:prstGeom prst="rect">
            <a:avLst/>
          </a:prstGeom>
        </p:spPr>
        <p:txBody>
          <a:bodyPr/>
          <a:lstStyle/>
          <a:p>
            <a:pPr algn="just" eaLnBrk="0" hangingPunct="0">
              <a:lnSpc>
                <a:spcPct val="130000"/>
              </a:lnSpc>
              <a:defRPr/>
            </a:pPr>
            <a:r>
              <a:rPr lang="pt-BR" dirty="0">
                <a:solidFill>
                  <a:srgbClr val="30435F"/>
                </a:solidFill>
                <a:latin typeface="+mn-lt"/>
                <a:ea typeface="ＭＳ Ｐゴシック" pitchFamily="-107" charset="-128"/>
              </a:rPr>
              <a:t>III – Derivativos (características)</a:t>
            </a:r>
          </a:p>
          <a:p>
            <a:pPr algn="just" eaLnBrk="0" hangingPunct="0">
              <a:lnSpc>
                <a:spcPct val="130000"/>
              </a:lnSpc>
              <a:defRPr/>
            </a:pPr>
            <a:endParaRPr lang="pt-BR" dirty="0">
              <a:solidFill>
                <a:srgbClr val="30435F"/>
              </a:solidFill>
              <a:latin typeface="+mn-lt"/>
              <a:ea typeface="ＭＳ Ｐゴシック" pitchFamily="-107" charset="-128"/>
            </a:endParaRPr>
          </a:p>
          <a:p>
            <a:pPr marL="385763" indent="-385763" algn="just">
              <a:buFont typeface="+mj-lt"/>
              <a:buAutoNum type="alphaLcParenR"/>
            </a:pPr>
            <a:r>
              <a:rPr lang="pt-BR" dirty="0">
                <a:latin typeface="+mn-lt"/>
              </a:rPr>
              <a:t>Negócio à vista: comprador (c) e vendedor (v) negociam e cumprem suas obrigações de pagar e entregar o bem imediatamente.</a:t>
            </a:r>
          </a:p>
          <a:p>
            <a:pPr marL="385763" indent="-385763" algn="just">
              <a:buFont typeface="+mj-lt"/>
              <a:buAutoNum type="alphaLcParenR"/>
            </a:pPr>
            <a:endParaRPr lang="pt-BR" dirty="0">
              <a:latin typeface="+mn-lt"/>
            </a:endParaRPr>
          </a:p>
          <a:p>
            <a:pPr marL="385763" indent="-385763" algn="just">
              <a:buFont typeface="+mj-lt"/>
              <a:buAutoNum type="alphaLcParenR"/>
            </a:pPr>
            <a:r>
              <a:rPr lang="pt-BR" dirty="0">
                <a:latin typeface="+mn-lt"/>
              </a:rPr>
              <a:t>Venda financiada: comprador (c) negocia e paga imediatamente, cumprindo sua obrigação no negócio. O vendedor (v), até a entrega do bem, dispõe dos recursos do comprador, caracterizando um financiamento.</a:t>
            </a:r>
          </a:p>
          <a:p>
            <a:pPr marL="385763" indent="-385763" algn="just">
              <a:buFont typeface="+mj-lt"/>
              <a:buAutoNum type="alphaLcParenR"/>
            </a:pPr>
            <a:endParaRPr lang="pt-BR" dirty="0">
              <a:latin typeface="+mn-lt"/>
            </a:endParaRPr>
          </a:p>
          <a:p>
            <a:pPr marL="385763" indent="-385763" algn="just">
              <a:buFont typeface="+mj-lt"/>
              <a:buAutoNum type="alphaLcParenR"/>
            </a:pPr>
            <a:r>
              <a:rPr lang="pt-BR" dirty="0">
                <a:latin typeface="+mn-lt"/>
              </a:rPr>
              <a:t>Compra financiada: analogamente vendedor (v) negocia e entrega o bem imediatamente, cumprindo sua obrigação no negócio. O comprador (c), até o pagamento do bem, dispõe dos recursos do vendedor, caracterizando também um financiamento.</a:t>
            </a:r>
          </a:p>
          <a:p>
            <a:pPr marL="385763" indent="-385763" algn="just">
              <a:buFont typeface="+mj-lt"/>
              <a:buAutoNum type="alphaLcParenR"/>
            </a:pPr>
            <a:endParaRPr lang="pt-BR" dirty="0">
              <a:latin typeface="+mn-lt"/>
            </a:endParaRPr>
          </a:p>
          <a:p>
            <a:pPr marL="385763" indent="-385763" algn="just">
              <a:buFont typeface="+mj-lt"/>
              <a:buAutoNum type="alphaLcParenR"/>
            </a:pPr>
            <a:r>
              <a:rPr lang="pt-BR" dirty="0">
                <a:latin typeface="+mn-lt"/>
              </a:rPr>
              <a:t>Derivativo (negócio a termo): comprador (c) e vendedor (v) negociam e assinam um termo (contrato) caracterizando hoje suas obrigações de pagar e entregar o bem em uma data futura. Veja bem que neste item temos como resultado, tanto para comprador quanto vendedor, a fixação do preço do bem até à liquidação da operação.</a:t>
            </a:r>
            <a:endParaRPr lang="pt-BR" dirty="0">
              <a:solidFill>
                <a:srgbClr val="30435F"/>
              </a:solidFill>
              <a:latin typeface="+mn-lt"/>
              <a:ea typeface="ＭＳ Ｐゴシック" pitchFamily="-107" charset="-128"/>
            </a:endParaRPr>
          </a:p>
          <a:p>
            <a:pPr algn="just" eaLnBrk="0" hangingPunct="0">
              <a:lnSpc>
                <a:spcPct val="130000"/>
              </a:lnSpc>
              <a:spcAft>
                <a:spcPct val="60000"/>
              </a:spcAft>
              <a:buClr>
                <a:srgbClr val="CC0000"/>
              </a:buClr>
              <a:buFont typeface="Marlett" pitchFamily="2" charset="2"/>
              <a:buChar char="4"/>
              <a:defRPr/>
            </a:pPr>
            <a:endParaRPr lang="pt-PT" dirty="0">
              <a:solidFill>
                <a:srgbClr val="30435F"/>
              </a:solidFill>
              <a:latin typeface="+mn-lt"/>
              <a:ea typeface="ＭＳ Ｐゴシック" pitchFamily="-107" charset="-128"/>
            </a:endParaRPr>
          </a:p>
        </p:txBody>
      </p:sp>
      <p:sp>
        <p:nvSpPr>
          <p:cNvPr id="20" name="Título 1">
            <a:extLst>
              <a:ext uri="{FF2B5EF4-FFF2-40B4-BE49-F238E27FC236}">
                <a16:creationId xmlns:a16="http://schemas.microsoft.com/office/drawing/2014/main" id="{E06E2D88-EAC9-4E86-B231-F61B0FE32D18}"/>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Financeiros</a:t>
            </a:r>
          </a:p>
        </p:txBody>
      </p:sp>
      <p:pic>
        <p:nvPicPr>
          <p:cNvPr id="5" name="Imagem 4" descr="Uma imagem contendo luz, fio, tráfego, pendurado&#10;&#10;Descrição gerada automaticamente">
            <a:extLst>
              <a:ext uri="{FF2B5EF4-FFF2-40B4-BE49-F238E27FC236}">
                <a16:creationId xmlns:a16="http://schemas.microsoft.com/office/drawing/2014/main" id="{B0E461D7-EA02-4A06-AAAB-0BD7FB536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912" y="4158034"/>
            <a:ext cx="2557580" cy="2171699"/>
          </a:xfrm>
          <a:prstGeom prst="rect">
            <a:avLst/>
          </a:prstGeom>
        </p:spPr>
      </p:pic>
      <p:sp>
        <p:nvSpPr>
          <p:cNvPr id="6" name="Retângulo 5">
            <a:extLst>
              <a:ext uri="{FF2B5EF4-FFF2-40B4-BE49-F238E27FC236}">
                <a16:creationId xmlns:a16="http://schemas.microsoft.com/office/drawing/2014/main" id="{0666C702-5FB2-484D-A48B-7F637FF0FDAA}"/>
              </a:ext>
            </a:extLst>
          </p:cNvPr>
          <p:cNvSpPr/>
          <p:nvPr/>
        </p:nvSpPr>
        <p:spPr>
          <a:xfrm>
            <a:off x="8317209" y="5424755"/>
            <a:ext cx="2557578" cy="49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7" name="Retângulo 26">
            <a:extLst>
              <a:ext uri="{FF2B5EF4-FFF2-40B4-BE49-F238E27FC236}">
                <a16:creationId xmlns:a16="http://schemas.microsoft.com/office/drawing/2014/main" id="{70277170-C374-4605-B0EF-909A53C2638D}"/>
              </a:ext>
            </a:extLst>
          </p:cNvPr>
          <p:cNvSpPr/>
          <p:nvPr/>
        </p:nvSpPr>
        <p:spPr>
          <a:xfrm>
            <a:off x="8336448" y="4767837"/>
            <a:ext cx="2557578" cy="109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id="{2CB5BCD0-3D93-48E4-98DB-220300DB0036}"/>
              </a:ext>
            </a:extLst>
          </p:cNvPr>
          <p:cNvSpPr/>
          <p:nvPr/>
        </p:nvSpPr>
        <p:spPr>
          <a:xfrm>
            <a:off x="8429568" y="5110910"/>
            <a:ext cx="2557578" cy="817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Retângulo 28">
            <a:extLst>
              <a:ext uri="{FF2B5EF4-FFF2-40B4-BE49-F238E27FC236}">
                <a16:creationId xmlns:a16="http://schemas.microsoft.com/office/drawing/2014/main" id="{EA82D467-4C75-473A-8C65-D0B916FCEE5A}"/>
              </a:ext>
            </a:extLst>
          </p:cNvPr>
          <p:cNvSpPr/>
          <p:nvPr/>
        </p:nvSpPr>
        <p:spPr>
          <a:xfrm>
            <a:off x="8285892" y="4268870"/>
            <a:ext cx="2557578" cy="2171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223885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4409728" y="3775348"/>
            <a:ext cx="4283681" cy="4270628"/>
          </a:xfrm>
          <a:prstGeom prst="rect">
            <a:avLst/>
          </a:prstGeom>
        </p:spPr>
        <p:txBody>
          <a:bodyPr/>
          <a:lstStyle/>
          <a:p>
            <a:pPr algn="just" eaLnBrk="0" hangingPunct="0">
              <a:lnSpc>
                <a:spcPct val="130000"/>
              </a:lnSpc>
              <a:defRPr/>
            </a:pPr>
            <a:r>
              <a:rPr lang="pt-BR" sz="2000" dirty="0">
                <a:solidFill>
                  <a:srgbClr val="30435F"/>
                </a:solidFill>
                <a:latin typeface="+mn-lt"/>
                <a:ea typeface="ＭＳ Ｐゴシック" pitchFamily="-107" charset="-128"/>
              </a:rPr>
              <a:t>Formas de negociação</a:t>
            </a:r>
            <a:endParaRPr lang="pt-BR" sz="2000" i="1" dirty="0">
              <a:solidFill>
                <a:srgbClr val="30435F"/>
              </a:solidFill>
              <a:latin typeface="+mn-lt"/>
              <a:ea typeface="ＭＳ Ｐゴシック" pitchFamily="-107" charset="-128"/>
            </a:endParaRPr>
          </a:p>
          <a:p>
            <a:pPr algn="just" eaLnBrk="0" hangingPunct="0">
              <a:lnSpc>
                <a:spcPct val="130000"/>
              </a:lnSpc>
              <a:defRPr/>
            </a:pPr>
            <a:endParaRPr lang="pt-BR" sz="2000" i="1" dirty="0">
              <a:solidFill>
                <a:srgbClr val="30435F"/>
              </a:solidFill>
              <a:latin typeface="+mn-lt"/>
              <a:ea typeface="ＭＳ Ｐゴシック" pitchFamily="-107" charset="-128"/>
            </a:endParaRPr>
          </a:p>
          <a:p>
            <a:pPr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Mercado primário</a:t>
            </a:r>
          </a:p>
          <a:p>
            <a:pPr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Mercado secundário</a:t>
            </a:r>
          </a:p>
        </p:txBody>
      </p:sp>
      <p:sp>
        <p:nvSpPr>
          <p:cNvPr id="20" name="Título 1">
            <a:extLst>
              <a:ext uri="{FF2B5EF4-FFF2-40B4-BE49-F238E27FC236}">
                <a16:creationId xmlns:a16="http://schemas.microsoft.com/office/drawing/2014/main" id="{E06E2D88-EAC9-4E86-B231-F61B0FE32D18}"/>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Financeiros</a:t>
            </a:r>
          </a:p>
        </p:txBody>
      </p:sp>
    </p:spTree>
    <p:extLst>
      <p:ext uri="{BB962C8B-B14F-4D97-AF65-F5344CB8AC3E}">
        <p14:creationId xmlns:p14="http://schemas.microsoft.com/office/powerpoint/2010/main" val="234606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4409729" y="3775348"/>
            <a:ext cx="5544616" cy="3312368"/>
          </a:xfrm>
          <a:prstGeom prst="rect">
            <a:avLst/>
          </a:prstGeom>
        </p:spPr>
        <p:txBody>
          <a:bodyPr/>
          <a:lstStyle/>
          <a:p>
            <a:pPr algn="just" eaLnBrk="0" hangingPunct="0">
              <a:lnSpc>
                <a:spcPct val="130000"/>
              </a:lnSpc>
              <a:defRPr/>
            </a:pPr>
            <a:r>
              <a:rPr lang="pt-BR" sz="2000" dirty="0">
                <a:solidFill>
                  <a:srgbClr val="30435F"/>
                </a:solidFill>
                <a:latin typeface="+mn-lt"/>
                <a:ea typeface="ＭＳ Ｐゴシック" pitchFamily="-107" charset="-128"/>
              </a:rPr>
              <a:t>Ambiente de negociação</a:t>
            </a:r>
            <a:endParaRPr lang="pt-BR" sz="2000" i="1" dirty="0">
              <a:solidFill>
                <a:srgbClr val="30435F"/>
              </a:solidFill>
              <a:latin typeface="+mn-lt"/>
              <a:ea typeface="ＭＳ Ｐゴシック" pitchFamily="-107" charset="-128"/>
            </a:endParaRPr>
          </a:p>
          <a:p>
            <a:pPr algn="just" eaLnBrk="0" hangingPunct="0">
              <a:lnSpc>
                <a:spcPct val="130000"/>
              </a:lnSpc>
              <a:defRPr/>
            </a:pPr>
            <a:endParaRPr lang="pt-BR" sz="2000" i="1" dirty="0">
              <a:solidFill>
                <a:srgbClr val="30435F"/>
              </a:solidFill>
              <a:latin typeface="+mn-lt"/>
              <a:ea typeface="ＭＳ Ｐゴシック" pitchFamily="-107" charset="-128"/>
            </a:endParaRPr>
          </a:p>
          <a:p>
            <a:pPr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Mercado pregão</a:t>
            </a:r>
          </a:p>
          <a:p>
            <a:pPr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Mercado balcão</a:t>
            </a:r>
          </a:p>
        </p:txBody>
      </p:sp>
      <p:sp>
        <p:nvSpPr>
          <p:cNvPr id="20" name="Título 1">
            <a:extLst>
              <a:ext uri="{FF2B5EF4-FFF2-40B4-BE49-F238E27FC236}">
                <a16:creationId xmlns:a16="http://schemas.microsoft.com/office/drawing/2014/main" id="{E06E2D88-EAC9-4E86-B231-F61B0FE32D18}"/>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Financeiros</a:t>
            </a:r>
          </a:p>
        </p:txBody>
      </p:sp>
    </p:spTree>
    <p:extLst>
      <p:ext uri="{BB962C8B-B14F-4D97-AF65-F5344CB8AC3E}">
        <p14:creationId xmlns:p14="http://schemas.microsoft.com/office/powerpoint/2010/main" val="3863321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4553744" y="3055268"/>
            <a:ext cx="3493293" cy="5483222"/>
          </a:xfrm>
          <a:prstGeom prst="rect">
            <a:avLst/>
          </a:prstGeom>
        </p:spPr>
        <p:txBody>
          <a:bodyPr/>
          <a:lstStyle/>
          <a:p>
            <a:pPr marL="356097" indent="-356097" algn="just">
              <a:lnSpc>
                <a:spcPct val="130000"/>
              </a:lnSpc>
              <a:defRPr/>
            </a:pPr>
            <a:r>
              <a:rPr lang="pt-BR" sz="2000" dirty="0">
                <a:solidFill>
                  <a:srgbClr val="30435F"/>
                </a:solidFill>
                <a:latin typeface="+mn-lt"/>
                <a:ea typeface="Arial Unicode MS" pitchFamily="34" charset="-128"/>
                <a:cs typeface="Arial Unicode MS" pitchFamily="34" charset="-128"/>
              </a:rPr>
              <a:t>Tipos de operação:</a:t>
            </a:r>
          </a:p>
          <a:p>
            <a:pPr algn="just" eaLnBrk="0" hangingPunct="0">
              <a:lnSpc>
                <a:spcPct val="130000"/>
              </a:lnSpc>
              <a:spcAft>
                <a:spcPct val="60000"/>
              </a:spcAft>
              <a:buClr>
                <a:srgbClr val="CC0000"/>
              </a:buClr>
              <a:defRPr/>
            </a:pPr>
            <a:endParaRPr lang="pt-BR" sz="2000" dirty="0">
              <a:solidFill>
                <a:srgbClr val="30435F"/>
              </a:solidFill>
              <a:latin typeface="+mn-lt"/>
              <a:ea typeface="ＭＳ Ｐゴシック" pitchFamily="-107" charset="-128"/>
            </a:endParaRP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Especulação</a:t>
            </a:r>
          </a:p>
          <a:p>
            <a:pPr indent="-385763" algn="just" eaLnBrk="0" hangingPunct="0">
              <a:lnSpc>
                <a:spcPct val="130000"/>
              </a:lnSpc>
              <a:spcAft>
                <a:spcPct val="60000"/>
              </a:spcAft>
              <a:buClr>
                <a:srgbClr val="CC0000"/>
              </a:buClr>
              <a:buFont typeface="Marlett" pitchFamily="2" charset="2"/>
              <a:buChar char="4"/>
              <a:defRPr/>
            </a:pPr>
            <a:endParaRPr lang="pt-BR" sz="2000" dirty="0">
              <a:solidFill>
                <a:srgbClr val="30435F"/>
              </a:solidFill>
              <a:latin typeface="+mn-lt"/>
              <a:ea typeface="ＭＳ Ｐゴシック" pitchFamily="-107" charset="-128"/>
            </a:endParaRPr>
          </a:p>
          <a:p>
            <a:pPr indent="-385763" algn="just" eaLnBrk="0" hangingPunct="0">
              <a:lnSpc>
                <a:spcPct val="130000"/>
              </a:lnSpc>
              <a:spcAft>
                <a:spcPct val="60000"/>
              </a:spcAft>
              <a:buClr>
                <a:srgbClr val="CC0000"/>
              </a:buClr>
              <a:buFont typeface="Marlett" pitchFamily="2" charset="2"/>
              <a:buChar char="4"/>
              <a:defRPr/>
            </a:pPr>
            <a:endParaRPr lang="pt-BR" sz="2000" dirty="0">
              <a:solidFill>
                <a:srgbClr val="30435F"/>
              </a:solidFill>
              <a:latin typeface="+mn-lt"/>
              <a:ea typeface="ＭＳ Ｐゴシック" pitchFamily="-107" charset="-128"/>
            </a:endParaRP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Hedge</a:t>
            </a:r>
          </a:p>
          <a:p>
            <a:pPr indent="-385763" algn="just" eaLnBrk="0" hangingPunct="0">
              <a:lnSpc>
                <a:spcPct val="130000"/>
              </a:lnSpc>
              <a:spcAft>
                <a:spcPct val="60000"/>
              </a:spcAft>
              <a:buClr>
                <a:srgbClr val="CC0000"/>
              </a:buClr>
              <a:buFont typeface="Marlett" pitchFamily="2" charset="2"/>
              <a:buChar char="4"/>
              <a:defRPr/>
            </a:pPr>
            <a:endParaRPr lang="pt-BR" sz="2000" dirty="0">
              <a:solidFill>
                <a:srgbClr val="30435F"/>
              </a:solidFill>
              <a:latin typeface="+mn-lt"/>
              <a:ea typeface="ＭＳ Ｐゴシック" pitchFamily="-107" charset="-128"/>
            </a:endParaRPr>
          </a:p>
          <a:p>
            <a:pPr indent="-385763" algn="just" eaLnBrk="0" hangingPunct="0">
              <a:lnSpc>
                <a:spcPct val="130000"/>
              </a:lnSpc>
              <a:spcAft>
                <a:spcPct val="60000"/>
              </a:spcAft>
              <a:buClr>
                <a:srgbClr val="CC0000"/>
              </a:buClr>
              <a:buFont typeface="Marlett" pitchFamily="2" charset="2"/>
              <a:buChar char="4"/>
              <a:defRPr/>
            </a:pPr>
            <a:endParaRPr lang="pt-BR" sz="2000" dirty="0">
              <a:solidFill>
                <a:srgbClr val="30435F"/>
              </a:solidFill>
              <a:latin typeface="+mn-lt"/>
              <a:ea typeface="ＭＳ Ｐゴシック" pitchFamily="-107" charset="-128"/>
            </a:endParaRP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Arbitragem</a:t>
            </a:r>
          </a:p>
        </p:txBody>
      </p:sp>
      <p:sp>
        <p:nvSpPr>
          <p:cNvPr id="3" name="Título 1">
            <a:extLst>
              <a:ext uri="{FF2B5EF4-FFF2-40B4-BE49-F238E27FC236}">
                <a16:creationId xmlns:a16="http://schemas.microsoft.com/office/drawing/2014/main" id="{622B2DAC-2AFC-4D99-8DA5-D4386F28C9AD}"/>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Financeiros</a:t>
            </a:r>
          </a:p>
        </p:txBody>
      </p:sp>
    </p:spTree>
    <p:extLst>
      <p:ext uri="{BB962C8B-B14F-4D97-AF65-F5344CB8AC3E}">
        <p14:creationId xmlns:p14="http://schemas.microsoft.com/office/powerpoint/2010/main" val="3357533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sz="quarter" idx="13"/>
          </p:nvPr>
        </p:nvSpPr>
        <p:spPr>
          <a:xfrm>
            <a:off x="1670785" y="2800757"/>
            <a:ext cx="9147655" cy="3710893"/>
          </a:xfrm>
          <a:prstGeom prst="rect">
            <a:avLst/>
          </a:prstGeom>
          <a:noFill/>
        </p:spPr>
        <p:txBody>
          <a:bodyPr vert="horz" lIns="95616" tIns="47809" rIns="95616" bIns="47809" rtlCol="0">
            <a:noAutofit/>
          </a:bodyPr>
          <a:lstStyle/>
          <a:p>
            <a:pPr marL="0" lvl="1" indent="0" algn="just" eaLnBrk="0" hangingPunct="0">
              <a:lnSpc>
                <a:spcPct val="140000"/>
              </a:lnSpc>
              <a:buNone/>
              <a:defRPr/>
            </a:pPr>
            <a:r>
              <a:rPr lang="pt-PT" altLang="pt-BR" sz="2000" dirty="0">
                <a:solidFill>
                  <a:srgbClr val="30435F"/>
                </a:solidFill>
                <a:latin typeface="+mn-lt"/>
                <a:ea typeface="ＭＳ Ｐゴシック" pitchFamily="-107" charset="-128"/>
              </a:rPr>
              <a:t>Especulação: (Risco &gt; 0 e Lucro # 0)</a:t>
            </a:r>
          </a:p>
          <a:p>
            <a:pPr marL="0" lvl="2" indent="-385763" algn="just" eaLnBrk="0" hangingPunct="0">
              <a:lnSpc>
                <a:spcPct val="140000"/>
              </a:lnSpc>
              <a:spcAft>
                <a:spcPct val="60000"/>
              </a:spcAft>
              <a:buClr>
                <a:srgbClr val="CC0000"/>
              </a:buClr>
              <a:buFont typeface="Marlett" pitchFamily="2" charset="2"/>
              <a:buChar char="4"/>
              <a:defRPr/>
            </a:pPr>
            <a:r>
              <a:rPr lang="pt-PT" altLang="pt-BR" sz="2000" dirty="0">
                <a:solidFill>
                  <a:srgbClr val="30435F"/>
                </a:solidFill>
                <a:latin typeface="+mn-lt"/>
                <a:ea typeface="ＭＳ Ｐゴシック" pitchFamily="-107" charset="-128"/>
              </a:rPr>
              <a:t>O objetivo é a aposta na variação de preços ou de taxas. Os especuladores aceitam correr riscos e ficar expostos a variações indesejáveis de preços.</a:t>
            </a:r>
          </a:p>
          <a:p>
            <a:pPr marL="0" lvl="2" indent="-385763" algn="just" eaLnBrk="0" hangingPunct="0">
              <a:lnSpc>
                <a:spcPct val="140000"/>
              </a:lnSpc>
              <a:spcAft>
                <a:spcPct val="60000"/>
              </a:spcAft>
              <a:buClr>
                <a:srgbClr val="CC0000"/>
              </a:buClr>
              <a:buFont typeface="Marlett" pitchFamily="2" charset="2"/>
              <a:buChar char="4"/>
              <a:defRPr/>
            </a:pPr>
            <a:r>
              <a:rPr lang="pt-PT" altLang="pt-BR" sz="2000" dirty="0">
                <a:solidFill>
                  <a:srgbClr val="30435F"/>
                </a:solidFill>
                <a:latin typeface="+mn-lt"/>
                <a:ea typeface="ＭＳ Ｐゴシック" pitchFamily="-107" charset="-128"/>
              </a:rPr>
              <a:t>São os formadores de preços no mercado.</a:t>
            </a:r>
          </a:p>
          <a:p>
            <a:pPr marL="0" lvl="2" indent="-385763" algn="just" eaLnBrk="0" hangingPunct="0">
              <a:lnSpc>
                <a:spcPct val="140000"/>
              </a:lnSpc>
              <a:spcAft>
                <a:spcPct val="60000"/>
              </a:spcAft>
              <a:buClr>
                <a:srgbClr val="CC0000"/>
              </a:buClr>
              <a:buFont typeface="Marlett" pitchFamily="2" charset="2"/>
              <a:buChar char="4"/>
              <a:defRPr/>
            </a:pPr>
            <a:r>
              <a:rPr lang="pt-PT" altLang="pt-BR" sz="2000" dirty="0">
                <a:solidFill>
                  <a:srgbClr val="30435F"/>
                </a:solidFill>
                <a:latin typeface="+mn-lt"/>
                <a:ea typeface="ＭＳ Ｐゴシック" pitchFamily="-107" charset="-128"/>
              </a:rPr>
              <a:t>Objetivos de curto prazo, buscando lucros com as variações dos preços no mercdo secundário.</a:t>
            </a:r>
          </a:p>
          <a:p>
            <a:pPr marL="0" lvl="2" indent="-385763" algn="just" eaLnBrk="0" hangingPunct="0">
              <a:lnSpc>
                <a:spcPct val="140000"/>
              </a:lnSpc>
              <a:spcAft>
                <a:spcPct val="60000"/>
              </a:spcAft>
              <a:buClr>
                <a:srgbClr val="CC0000"/>
              </a:buClr>
              <a:buFont typeface="Marlett" pitchFamily="2" charset="2"/>
              <a:buChar char="4"/>
              <a:defRPr/>
            </a:pPr>
            <a:endParaRPr lang="pt-PT" altLang="pt-BR" sz="2000" dirty="0">
              <a:solidFill>
                <a:srgbClr val="30435F"/>
              </a:solidFill>
              <a:latin typeface="+mn-lt"/>
              <a:ea typeface="ＭＳ Ｐゴシック" pitchFamily="-107" charset="-128"/>
            </a:endParaRPr>
          </a:p>
        </p:txBody>
      </p:sp>
      <p:pic>
        <p:nvPicPr>
          <p:cNvPr id="20484" name="Picture 4" descr="BD0497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5592" y="6809484"/>
            <a:ext cx="2194599" cy="161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6281936" y="6819781"/>
            <a:ext cx="3505683" cy="17441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616" tIns="47809" rIns="95616" bIns="47809"/>
          <a:lstStyle>
            <a:lvl1pPr marL="342900" indent="-342900" eaLnBrk="0" hangingPunct="0">
              <a:buClr>
                <a:srgbClr val="0095D9"/>
              </a:buClr>
              <a:buSzPct val="70000"/>
              <a:buFont typeface="Marlett" pitchFamily="2" charset="2"/>
              <a:buChar char="4"/>
              <a:defRPr sz="2000">
                <a:solidFill>
                  <a:srgbClr val="4D4D4F"/>
                </a:solidFill>
                <a:latin typeface="Arial" pitchFamily="34" charset="0"/>
              </a:defRPr>
            </a:lvl1pPr>
            <a:lvl2pPr marL="476250" indent="-285750" eaLnBrk="0" hangingPunct="0">
              <a:buClr>
                <a:srgbClr val="0095D9"/>
              </a:buClr>
              <a:buSzPct val="70000"/>
              <a:buFont typeface="Marlett" pitchFamily="2" charset="2"/>
              <a:buChar char="h"/>
              <a:defRPr>
                <a:solidFill>
                  <a:srgbClr val="4D4D4F"/>
                </a:solidFill>
                <a:latin typeface="Arial" pitchFamily="34" charset="0"/>
              </a:defRPr>
            </a:lvl2pPr>
            <a:lvl3pPr marL="89535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marL="214313" lvl="1" indent="0" algn="just" eaLnBrk="1" hangingPunct="1">
              <a:lnSpc>
                <a:spcPct val="110000"/>
              </a:lnSpc>
              <a:spcAft>
                <a:spcPct val="60000"/>
              </a:spcAft>
              <a:buClr>
                <a:srgbClr val="CC0000"/>
              </a:buClr>
              <a:buSzTx/>
              <a:buNone/>
            </a:pPr>
            <a:r>
              <a:rPr lang="pt-PT" altLang="pt-BR" sz="1870" b="1" dirty="0">
                <a:solidFill>
                  <a:srgbClr val="4D4D4D"/>
                </a:solidFill>
              </a:rPr>
              <a:t>    Apostam na tendência:</a:t>
            </a:r>
          </a:p>
          <a:p>
            <a:pPr lvl="2" algn="just" eaLnBrk="1" hangingPunct="1">
              <a:lnSpc>
                <a:spcPct val="110000"/>
              </a:lnSpc>
              <a:spcAft>
                <a:spcPct val="60000"/>
              </a:spcAft>
              <a:buClr>
                <a:srgbClr val="CC0000"/>
              </a:buClr>
              <a:buSzTx/>
              <a:buFont typeface="Marlett" pitchFamily="2" charset="2"/>
              <a:buChar char="i"/>
            </a:pPr>
            <a:r>
              <a:rPr lang="pt-PT" altLang="pt-BR" sz="1662" b="1" dirty="0">
                <a:solidFill>
                  <a:srgbClr val="4D4D4D"/>
                </a:solidFill>
              </a:rPr>
              <a:t>Alta </a:t>
            </a:r>
            <a:r>
              <a:rPr lang="pt-PT" altLang="pt-BR" sz="1662" b="1" dirty="0">
                <a:solidFill>
                  <a:srgbClr val="4D4D4D"/>
                </a:solidFill>
                <a:sym typeface="Wingdings" pitchFamily="2" charset="2"/>
              </a:rPr>
              <a:t> compra</a:t>
            </a:r>
          </a:p>
          <a:p>
            <a:pPr lvl="2" algn="just" eaLnBrk="1" hangingPunct="1">
              <a:lnSpc>
                <a:spcPct val="110000"/>
              </a:lnSpc>
              <a:spcAft>
                <a:spcPct val="60000"/>
              </a:spcAft>
              <a:buClr>
                <a:srgbClr val="CC0000"/>
              </a:buClr>
              <a:buSzTx/>
              <a:buFont typeface="Marlett" pitchFamily="2" charset="2"/>
              <a:buChar char="i"/>
            </a:pPr>
            <a:r>
              <a:rPr lang="pt-PT" altLang="pt-BR" sz="1662" b="1" dirty="0">
                <a:solidFill>
                  <a:srgbClr val="4D4D4D"/>
                </a:solidFill>
              </a:rPr>
              <a:t>Queda </a:t>
            </a:r>
            <a:r>
              <a:rPr lang="pt-PT" altLang="pt-BR" sz="1662" b="1" dirty="0">
                <a:solidFill>
                  <a:srgbClr val="4D4D4D"/>
                </a:solidFill>
                <a:sym typeface="Wingdings" pitchFamily="2" charset="2"/>
              </a:rPr>
              <a:t> venda</a:t>
            </a:r>
          </a:p>
          <a:p>
            <a:pPr lvl="1" algn="just" eaLnBrk="1" hangingPunct="1">
              <a:lnSpc>
                <a:spcPct val="110000"/>
              </a:lnSpc>
              <a:spcAft>
                <a:spcPct val="60000"/>
              </a:spcAft>
              <a:buClr>
                <a:srgbClr val="CC0000"/>
              </a:buClr>
              <a:buSzTx/>
              <a:buFont typeface="Marlett" pitchFamily="2" charset="2"/>
              <a:buChar char="4"/>
            </a:pPr>
            <a:endParaRPr lang="pt-PT" altLang="pt-BR" sz="1870" dirty="0">
              <a:solidFill>
                <a:srgbClr val="4D4D4D"/>
              </a:solidFill>
            </a:endParaRPr>
          </a:p>
        </p:txBody>
      </p:sp>
      <p:sp>
        <p:nvSpPr>
          <p:cNvPr id="5" name="Título 1">
            <a:extLst>
              <a:ext uri="{FF2B5EF4-FFF2-40B4-BE49-F238E27FC236}">
                <a16:creationId xmlns:a16="http://schemas.microsoft.com/office/drawing/2014/main" id="{74F7B09B-B22A-42CB-850B-9ADBDEB7B4AD}"/>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Financeiros</a:t>
            </a:r>
          </a:p>
        </p:txBody>
      </p:sp>
      <p:grpSp>
        <p:nvGrpSpPr>
          <p:cNvPr id="6" name="Agrupar 5">
            <a:extLst>
              <a:ext uri="{FF2B5EF4-FFF2-40B4-BE49-F238E27FC236}">
                <a16:creationId xmlns:a16="http://schemas.microsoft.com/office/drawing/2014/main" id="{E114069D-372B-42C9-8D25-8D956FE5F8C7}"/>
              </a:ext>
            </a:extLst>
          </p:cNvPr>
          <p:cNvGrpSpPr/>
          <p:nvPr/>
        </p:nvGrpSpPr>
        <p:grpSpPr>
          <a:xfrm>
            <a:off x="9162256" y="3703340"/>
            <a:ext cx="2010691" cy="1249445"/>
            <a:chOff x="5020063" y="1518541"/>
            <a:chExt cx="2516650" cy="1391900"/>
          </a:xfrm>
        </p:grpSpPr>
        <p:cxnSp>
          <p:nvCxnSpPr>
            <p:cNvPr id="7" name="Conector reto 6">
              <a:extLst>
                <a:ext uri="{FF2B5EF4-FFF2-40B4-BE49-F238E27FC236}">
                  <a16:creationId xmlns:a16="http://schemas.microsoft.com/office/drawing/2014/main" id="{5DBDCE29-F0EE-4FA3-8D66-BBF5D75A57D1}"/>
                </a:ext>
              </a:extLst>
            </p:cNvPr>
            <p:cNvCxnSpPr/>
            <p:nvPr/>
          </p:nvCxnSpPr>
          <p:spPr>
            <a:xfrm>
              <a:off x="5320145" y="2385753"/>
              <a:ext cx="19202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Conector de Seta Reta 7">
              <a:extLst>
                <a:ext uri="{FF2B5EF4-FFF2-40B4-BE49-F238E27FC236}">
                  <a16:creationId xmlns:a16="http://schemas.microsoft.com/office/drawing/2014/main" id="{0E202E9A-B0B8-449D-9478-32B27DD83E5F}"/>
                </a:ext>
              </a:extLst>
            </p:cNvPr>
            <p:cNvCxnSpPr/>
            <p:nvPr/>
          </p:nvCxnSpPr>
          <p:spPr>
            <a:xfrm>
              <a:off x="5320145" y="2385753"/>
              <a:ext cx="0" cy="4655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Conector de Seta Reta 8">
              <a:extLst>
                <a:ext uri="{FF2B5EF4-FFF2-40B4-BE49-F238E27FC236}">
                  <a16:creationId xmlns:a16="http://schemas.microsoft.com/office/drawing/2014/main" id="{B7EE4F2C-BEF3-4E19-AF4D-A3D543E74C59}"/>
                </a:ext>
              </a:extLst>
            </p:cNvPr>
            <p:cNvCxnSpPr/>
            <p:nvPr/>
          </p:nvCxnSpPr>
          <p:spPr>
            <a:xfrm flipV="1">
              <a:off x="7240385" y="1704109"/>
              <a:ext cx="0" cy="68164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CaixaDeTexto 9">
              <a:extLst>
                <a:ext uri="{FF2B5EF4-FFF2-40B4-BE49-F238E27FC236}">
                  <a16:creationId xmlns:a16="http://schemas.microsoft.com/office/drawing/2014/main" id="{6500AA50-7428-42C9-85DA-61AF9B9C78CF}"/>
                </a:ext>
              </a:extLst>
            </p:cNvPr>
            <p:cNvSpPr txBox="1"/>
            <p:nvPr/>
          </p:nvSpPr>
          <p:spPr>
            <a:xfrm>
              <a:off x="5020063" y="2576145"/>
              <a:ext cx="339478" cy="334296"/>
            </a:xfrm>
            <a:prstGeom prst="rect">
              <a:avLst/>
            </a:prstGeom>
            <a:noFill/>
          </p:spPr>
          <p:txBody>
            <a:bodyPr wrap="none" rtlCol="0">
              <a:spAutoFit/>
            </a:bodyPr>
            <a:lstStyle/>
            <a:p>
              <a:r>
                <a:rPr lang="pt-BR" sz="1350" dirty="0"/>
                <a:t>x</a:t>
              </a:r>
            </a:p>
          </p:txBody>
        </p:sp>
        <p:sp>
          <p:nvSpPr>
            <p:cNvPr id="11" name="CaixaDeTexto 10">
              <a:extLst>
                <a:ext uri="{FF2B5EF4-FFF2-40B4-BE49-F238E27FC236}">
                  <a16:creationId xmlns:a16="http://schemas.microsoft.com/office/drawing/2014/main" id="{DFA9984E-0ACB-4DB5-B89A-FEBBC2E8D30E}"/>
                </a:ext>
              </a:extLst>
            </p:cNvPr>
            <p:cNvSpPr txBox="1"/>
            <p:nvPr/>
          </p:nvSpPr>
          <p:spPr>
            <a:xfrm>
              <a:off x="7197235" y="1518541"/>
              <a:ext cx="339478" cy="334296"/>
            </a:xfrm>
            <a:prstGeom prst="rect">
              <a:avLst/>
            </a:prstGeom>
            <a:noFill/>
          </p:spPr>
          <p:txBody>
            <a:bodyPr wrap="none" rtlCol="0">
              <a:spAutoFit/>
            </a:bodyPr>
            <a:lstStyle/>
            <a:p>
              <a:r>
                <a:rPr lang="pt-BR" sz="1350" dirty="0"/>
                <a:t>y</a:t>
              </a:r>
            </a:p>
          </p:txBody>
        </p:sp>
        <p:sp>
          <p:nvSpPr>
            <p:cNvPr id="12" name="CaixaDeTexto 11">
              <a:extLst>
                <a:ext uri="{FF2B5EF4-FFF2-40B4-BE49-F238E27FC236}">
                  <a16:creationId xmlns:a16="http://schemas.microsoft.com/office/drawing/2014/main" id="{E31A8A0D-1F7E-4CF5-A92C-AFCA991BD56E}"/>
                </a:ext>
              </a:extLst>
            </p:cNvPr>
            <p:cNvSpPr txBox="1"/>
            <p:nvPr/>
          </p:nvSpPr>
          <p:spPr>
            <a:xfrm>
              <a:off x="5923931" y="2038599"/>
              <a:ext cx="875180" cy="334296"/>
            </a:xfrm>
            <a:prstGeom prst="rect">
              <a:avLst/>
            </a:prstGeom>
            <a:noFill/>
          </p:spPr>
          <p:txBody>
            <a:bodyPr wrap="none" rtlCol="0">
              <a:spAutoFit/>
            </a:bodyPr>
            <a:lstStyle/>
            <a:p>
              <a:r>
                <a:rPr lang="pt-BR" sz="1350" dirty="0"/>
                <a:t>y&gt;x ??</a:t>
              </a:r>
            </a:p>
          </p:txBody>
        </p:sp>
      </p:grpSp>
    </p:spTree>
    <p:extLst>
      <p:ext uri="{BB962C8B-B14F-4D97-AF65-F5344CB8AC3E}">
        <p14:creationId xmlns:p14="http://schemas.microsoft.com/office/powerpoint/2010/main" val="1186442771"/>
      </p:ext>
    </p:extLst>
  </p:cSld>
  <p:clrMapOvr>
    <a:masterClrMapping/>
  </p:clrMapOvr>
  <p:transition spd="med">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0CC19A-0A89-45B6-8F6B-898832923E73}"/>
              </a:ext>
            </a:extLst>
          </p:cNvPr>
          <p:cNvSpPr>
            <a:spLocks noGrp="1"/>
          </p:cNvSpPr>
          <p:nvPr>
            <p:ph type="title"/>
          </p:nvPr>
        </p:nvSpPr>
        <p:spPr>
          <a:xfrm>
            <a:off x="762001" y="1971678"/>
            <a:ext cx="9671252" cy="791787"/>
          </a:xfrm>
        </p:spPr>
        <p:txBody>
          <a:bodyPr/>
          <a:lstStyle/>
          <a:p>
            <a:r>
              <a:rPr lang="pt-BR" dirty="0"/>
              <a:t>Sumário</a:t>
            </a:r>
          </a:p>
        </p:txBody>
      </p:sp>
      <p:sp>
        <p:nvSpPr>
          <p:cNvPr id="9" name="Espaço Reservado para Conteúdo 8">
            <a:extLst>
              <a:ext uri="{FF2B5EF4-FFF2-40B4-BE49-F238E27FC236}">
                <a16:creationId xmlns:a16="http://schemas.microsoft.com/office/drawing/2014/main" id="{B873D4D3-086C-43CF-B5F4-54063E838615}"/>
              </a:ext>
            </a:extLst>
          </p:cNvPr>
          <p:cNvSpPr>
            <a:spLocks noGrp="1"/>
          </p:cNvSpPr>
          <p:nvPr>
            <p:ph idx="1"/>
          </p:nvPr>
        </p:nvSpPr>
        <p:spPr>
          <a:xfrm>
            <a:off x="3432121" y="3174945"/>
            <a:ext cx="6200255" cy="4692373"/>
          </a:xfrm>
        </p:spPr>
        <p:txBody>
          <a:bodyPr/>
          <a:lstStyle/>
          <a:p>
            <a:r>
              <a:rPr lang="pt-BR" sz="2800" dirty="0"/>
              <a:t>Valor do dinheiro no tempo </a:t>
            </a:r>
          </a:p>
          <a:p>
            <a:r>
              <a:rPr lang="pt-BR" sz="2800" dirty="0"/>
              <a:t>Planejamento financeiro</a:t>
            </a:r>
          </a:p>
          <a:p>
            <a:r>
              <a:rPr lang="pt-BR" sz="2800" dirty="0"/>
              <a:t>Instrumentos financeiros</a:t>
            </a:r>
          </a:p>
          <a:p>
            <a:r>
              <a:rPr lang="pt-BR" sz="2800" dirty="0"/>
              <a:t>Instrumentos de Renda Fixa</a:t>
            </a:r>
          </a:p>
          <a:p>
            <a:r>
              <a:rPr lang="pt-BR" sz="2800" dirty="0"/>
              <a:t>Representação Gráfica</a:t>
            </a:r>
          </a:p>
          <a:p>
            <a:r>
              <a:rPr lang="pt-BR" sz="2800" dirty="0"/>
              <a:t>Principais Instrumentos de Renda Fixa</a:t>
            </a:r>
          </a:p>
          <a:p>
            <a:r>
              <a:rPr lang="pt-BR" sz="2800" dirty="0"/>
              <a:t>Formas de Negociação</a:t>
            </a:r>
          </a:p>
          <a:p>
            <a:r>
              <a:rPr lang="pt-BR" sz="2800" dirty="0"/>
              <a:t>Tipos de Operação</a:t>
            </a:r>
          </a:p>
          <a:p>
            <a:r>
              <a:rPr lang="pt-BR" sz="2800" dirty="0"/>
              <a:t>Práticas de Mercado</a:t>
            </a:r>
          </a:p>
          <a:p>
            <a:endParaRPr lang="pt-BR" sz="2800" dirty="0"/>
          </a:p>
          <a:p>
            <a:endParaRPr lang="pt-BR" sz="2800" dirty="0"/>
          </a:p>
        </p:txBody>
      </p:sp>
    </p:spTree>
    <p:extLst>
      <p:ext uri="{BB962C8B-B14F-4D97-AF65-F5344CB8AC3E}">
        <p14:creationId xmlns:p14="http://schemas.microsoft.com/office/powerpoint/2010/main" val="6547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sz="quarter" idx="13"/>
          </p:nvPr>
        </p:nvSpPr>
        <p:spPr>
          <a:xfrm>
            <a:off x="1195880" y="2830360"/>
            <a:ext cx="9910591" cy="3825308"/>
          </a:xfrm>
          <a:prstGeom prst="rect">
            <a:avLst/>
          </a:prstGeom>
          <a:noFill/>
        </p:spPr>
        <p:txBody>
          <a:bodyPr vert="horz" lIns="95616" tIns="47809" rIns="95616" bIns="47809" rtlCol="0">
            <a:noAutofit/>
          </a:bodyPr>
          <a:lstStyle/>
          <a:p>
            <a:pPr marL="0" lvl="1" indent="0" algn="just" eaLnBrk="0" hangingPunct="0">
              <a:lnSpc>
                <a:spcPct val="160000"/>
              </a:lnSpc>
              <a:buNone/>
              <a:defRPr/>
            </a:pPr>
            <a:r>
              <a:rPr lang="pt-PT" altLang="pt-BR" sz="2000" dirty="0">
                <a:solidFill>
                  <a:srgbClr val="30435F"/>
                </a:solidFill>
                <a:latin typeface="+mn-lt"/>
                <a:ea typeface="ＭＳ Ｐゴシック" pitchFamily="-107" charset="-128"/>
              </a:rPr>
              <a:t>Hedge:  (Risco = 0 e Lucro = 0)</a:t>
            </a:r>
          </a:p>
          <a:p>
            <a:pPr marL="0" lvl="2" indent="-385763" algn="just" eaLnBrk="0" hangingPunct="0">
              <a:lnSpc>
                <a:spcPct val="160000"/>
              </a:lnSpc>
              <a:spcAft>
                <a:spcPct val="60000"/>
              </a:spcAft>
              <a:buClr>
                <a:srgbClr val="CC0000"/>
              </a:buClr>
              <a:buFont typeface="Marlett" pitchFamily="2" charset="2"/>
              <a:buChar char="4"/>
              <a:defRPr/>
            </a:pPr>
            <a:r>
              <a:rPr lang="pt-PT" altLang="pt-BR" sz="2000" dirty="0">
                <a:solidFill>
                  <a:srgbClr val="30435F"/>
                </a:solidFill>
                <a:latin typeface="+mn-lt"/>
                <a:ea typeface="ＭＳ Ｐゴシック" pitchFamily="-107" charset="-128"/>
              </a:rPr>
              <a:t>Consiste em reduzir a exposição ao risco do implementador por meio da realização de transações com valores e prazos equivalentes aos fluxos objetos de proteção.</a:t>
            </a:r>
          </a:p>
          <a:p>
            <a:pPr marL="0" lvl="2" indent="-385763" algn="just" eaLnBrk="0" hangingPunct="0">
              <a:lnSpc>
                <a:spcPct val="160000"/>
              </a:lnSpc>
              <a:spcAft>
                <a:spcPct val="60000"/>
              </a:spcAft>
              <a:buClr>
                <a:srgbClr val="CC0000"/>
              </a:buClr>
              <a:buFont typeface="Marlett" pitchFamily="2" charset="2"/>
              <a:buChar char="4"/>
              <a:defRPr/>
            </a:pPr>
            <a:r>
              <a:rPr lang="pt-PT" altLang="pt-BR" sz="2000" dirty="0">
                <a:solidFill>
                  <a:srgbClr val="30435F"/>
                </a:solidFill>
                <a:latin typeface="+mn-lt"/>
                <a:ea typeface="ＭＳ Ｐゴシック" pitchFamily="-107" charset="-128"/>
              </a:rPr>
              <a:t>Procuram o mercado para proteger seus fluxos de caixa.</a:t>
            </a:r>
          </a:p>
          <a:p>
            <a:pPr marL="0" lvl="2" indent="-385763" algn="just" eaLnBrk="0" hangingPunct="0">
              <a:lnSpc>
                <a:spcPct val="160000"/>
              </a:lnSpc>
              <a:spcAft>
                <a:spcPct val="60000"/>
              </a:spcAft>
              <a:buClr>
                <a:srgbClr val="CC0000"/>
              </a:buClr>
              <a:buFont typeface="Marlett" pitchFamily="2" charset="2"/>
              <a:buChar char="4"/>
              <a:defRPr/>
            </a:pPr>
            <a:r>
              <a:rPr lang="pt-PT" altLang="pt-BR" sz="2000" dirty="0">
                <a:solidFill>
                  <a:srgbClr val="30435F"/>
                </a:solidFill>
                <a:latin typeface="+mn-lt"/>
                <a:ea typeface="ＭＳ Ｐゴシック" pitchFamily="-107" charset="-128"/>
              </a:rPr>
              <a:t>Objetivos de longo prazo, buscando eliminar os riscos exógenos às operações primárias, de modo a não impactar resultados operacionais.</a:t>
            </a:r>
          </a:p>
          <a:p>
            <a:pPr marL="0" lvl="2" indent="-385763" algn="just" eaLnBrk="0" hangingPunct="0">
              <a:lnSpc>
                <a:spcPct val="160000"/>
              </a:lnSpc>
              <a:spcAft>
                <a:spcPct val="60000"/>
              </a:spcAft>
              <a:buClr>
                <a:srgbClr val="CC0000"/>
              </a:buClr>
              <a:buFont typeface="Marlett" pitchFamily="2" charset="2"/>
              <a:buChar char="4"/>
              <a:defRPr/>
            </a:pPr>
            <a:endParaRPr lang="pt-PT" altLang="pt-BR" sz="2000" dirty="0">
              <a:solidFill>
                <a:srgbClr val="30435F"/>
              </a:solidFill>
              <a:latin typeface="+mn-lt"/>
              <a:ea typeface="ＭＳ Ｐゴシック" pitchFamily="-107" charset="-128"/>
            </a:endParaRPr>
          </a:p>
          <a:p>
            <a:pPr marL="0" lvl="2" indent="-385763" algn="just" eaLnBrk="0" hangingPunct="0">
              <a:lnSpc>
                <a:spcPct val="160000"/>
              </a:lnSpc>
              <a:spcAft>
                <a:spcPct val="60000"/>
              </a:spcAft>
              <a:buClr>
                <a:srgbClr val="CC0000"/>
              </a:buClr>
              <a:buFont typeface="Marlett" pitchFamily="2" charset="2"/>
              <a:buChar char="4"/>
              <a:defRPr/>
            </a:pPr>
            <a:endParaRPr lang="pt-PT" altLang="pt-BR" sz="2000" dirty="0">
              <a:solidFill>
                <a:srgbClr val="30435F"/>
              </a:solidFill>
              <a:latin typeface="+mn-lt"/>
              <a:ea typeface="ＭＳ Ｐゴシック" pitchFamily="-107" charset="-128"/>
            </a:endParaRPr>
          </a:p>
        </p:txBody>
      </p:sp>
      <p:pic>
        <p:nvPicPr>
          <p:cNvPr id="21508" name="Picture 4" descr="BSNSS0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324" y="7231732"/>
            <a:ext cx="2822660" cy="172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p:cNvSpPr>
            <a:spLocks noChangeArrowheads="1"/>
          </p:cNvSpPr>
          <p:nvPr/>
        </p:nvSpPr>
        <p:spPr bwMode="auto">
          <a:xfrm>
            <a:off x="5993904" y="7523135"/>
            <a:ext cx="4060830" cy="11440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616" tIns="47809" rIns="95616" bIns="47809"/>
          <a:lstStyle>
            <a:lvl1pPr marL="342900" indent="-342900" eaLnBrk="0" hangingPunct="0">
              <a:buClr>
                <a:srgbClr val="0095D9"/>
              </a:buClr>
              <a:buSzPct val="70000"/>
              <a:buFont typeface="Marlett" pitchFamily="2" charset="2"/>
              <a:buChar char="4"/>
              <a:defRPr sz="2000">
                <a:solidFill>
                  <a:srgbClr val="4D4D4F"/>
                </a:solidFill>
                <a:latin typeface="Arial" pitchFamily="34" charset="0"/>
              </a:defRPr>
            </a:lvl1pPr>
            <a:lvl2pPr marL="4762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marL="214313" lvl="1" indent="0" algn="just" eaLnBrk="1" hangingPunct="1">
              <a:lnSpc>
                <a:spcPct val="110000"/>
              </a:lnSpc>
              <a:spcAft>
                <a:spcPct val="60000"/>
              </a:spcAft>
              <a:buClr>
                <a:srgbClr val="CC0000"/>
              </a:buClr>
              <a:buSzTx/>
              <a:buNone/>
            </a:pPr>
            <a:r>
              <a:rPr lang="pt-PT" altLang="pt-BR" sz="1662" b="1" dirty="0">
                <a:solidFill>
                  <a:srgbClr val="4D4D4D"/>
                </a:solidFill>
              </a:rPr>
              <a:t>Importadores correm risco cambial. </a:t>
            </a:r>
          </a:p>
          <a:p>
            <a:pPr marL="214313" lvl="1" indent="0" algn="just" eaLnBrk="1" hangingPunct="1">
              <a:lnSpc>
                <a:spcPct val="110000"/>
              </a:lnSpc>
              <a:spcAft>
                <a:spcPct val="60000"/>
              </a:spcAft>
              <a:buClr>
                <a:srgbClr val="CC0000"/>
              </a:buClr>
              <a:buSzTx/>
              <a:buNone/>
            </a:pPr>
            <a:r>
              <a:rPr lang="pt-PT" altLang="pt-BR" sz="1662" b="1" dirty="0">
                <a:solidFill>
                  <a:srgbClr val="4D4D4D"/>
                </a:solidFill>
              </a:rPr>
              <a:t>Perdem com a desvalorização da moeda.</a:t>
            </a:r>
          </a:p>
        </p:txBody>
      </p:sp>
      <p:sp>
        <p:nvSpPr>
          <p:cNvPr id="5" name="Título 1">
            <a:extLst>
              <a:ext uri="{FF2B5EF4-FFF2-40B4-BE49-F238E27FC236}">
                <a16:creationId xmlns:a16="http://schemas.microsoft.com/office/drawing/2014/main" id="{542A06C7-6761-4E44-AA2F-E96DE05C8C0A}"/>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Financeiros</a:t>
            </a:r>
          </a:p>
        </p:txBody>
      </p:sp>
      <p:grpSp>
        <p:nvGrpSpPr>
          <p:cNvPr id="13" name="Agrupar 12">
            <a:extLst>
              <a:ext uri="{FF2B5EF4-FFF2-40B4-BE49-F238E27FC236}">
                <a16:creationId xmlns:a16="http://schemas.microsoft.com/office/drawing/2014/main" id="{87E3F0F3-9D59-48F9-A3F2-E49FB892B98A}"/>
              </a:ext>
            </a:extLst>
          </p:cNvPr>
          <p:cNvGrpSpPr/>
          <p:nvPr/>
        </p:nvGrpSpPr>
        <p:grpSpPr>
          <a:xfrm>
            <a:off x="9378280" y="4190409"/>
            <a:ext cx="1852662" cy="1105210"/>
            <a:chOff x="5320145" y="2866105"/>
            <a:chExt cx="2291903" cy="1215818"/>
          </a:xfrm>
        </p:grpSpPr>
        <p:cxnSp>
          <p:nvCxnSpPr>
            <p:cNvPr id="14" name="Conector reto 13">
              <a:extLst>
                <a:ext uri="{FF2B5EF4-FFF2-40B4-BE49-F238E27FC236}">
                  <a16:creationId xmlns:a16="http://schemas.microsoft.com/office/drawing/2014/main" id="{9D426DA5-15D8-4443-B7D8-4BC464969121}"/>
                </a:ext>
              </a:extLst>
            </p:cNvPr>
            <p:cNvCxnSpPr/>
            <p:nvPr/>
          </p:nvCxnSpPr>
          <p:spPr>
            <a:xfrm>
              <a:off x="5320145" y="3519055"/>
              <a:ext cx="19202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Conector de Seta Reta 14">
              <a:extLst>
                <a:ext uri="{FF2B5EF4-FFF2-40B4-BE49-F238E27FC236}">
                  <a16:creationId xmlns:a16="http://schemas.microsoft.com/office/drawing/2014/main" id="{54E1190A-A290-4F02-ACB4-01215D6C3296}"/>
                </a:ext>
              </a:extLst>
            </p:cNvPr>
            <p:cNvCxnSpPr/>
            <p:nvPr/>
          </p:nvCxnSpPr>
          <p:spPr>
            <a:xfrm>
              <a:off x="7240385" y="3519055"/>
              <a:ext cx="0" cy="4655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Conector de Seta Reta 15">
              <a:extLst>
                <a:ext uri="{FF2B5EF4-FFF2-40B4-BE49-F238E27FC236}">
                  <a16:creationId xmlns:a16="http://schemas.microsoft.com/office/drawing/2014/main" id="{810769DC-B226-45B6-93F6-C6A263050F15}"/>
                </a:ext>
              </a:extLst>
            </p:cNvPr>
            <p:cNvCxnSpPr>
              <a:cxnSpLocks/>
            </p:cNvCxnSpPr>
            <p:nvPr/>
          </p:nvCxnSpPr>
          <p:spPr>
            <a:xfrm flipV="1">
              <a:off x="7240385" y="3050771"/>
              <a:ext cx="0" cy="4682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CaixaDeTexto 16">
              <a:extLst>
                <a:ext uri="{FF2B5EF4-FFF2-40B4-BE49-F238E27FC236}">
                  <a16:creationId xmlns:a16="http://schemas.microsoft.com/office/drawing/2014/main" id="{CBC367EF-6A2D-4308-A710-875D5E12F13C}"/>
                </a:ext>
              </a:extLst>
            </p:cNvPr>
            <p:cNvSpPr txBox="1"/>
            <p:nvPr/>
          </p:nvSpPr>
          <p:spPr>
            <a:xfrm>
              <a:off x="7276516" y="3751809"/>
              <a:ext cx="335532" cy="330114"/>
            </a:xfrm>
            <a:prstGeom prst="rect">
              <a:avLst/>
            </a:prstGeom>
            <a:noFill/>
          </p:spPr>
          <p:txBody>
            <a:bodyPr wrap="none" rtlCol="0">
              <a:spAutoFit/>
            </a:bodyPr>
            <a:lstStyle/>
            <a:p>
              <a:r>
                <a:rPr lang="pt-BR" sz="1350" dirty="0"/>
                <a:t>x</a:t>
              </a:r>
            </a:p>
          </p:txBody>
        </p:sp>
        <p:sp>
          <p:nvSpPr>
            <p:cNvPr id="18" name="CaixaDeTexto 17">
              <a:extLst>
                <a:ext uri="{FF2B5EF4-FFF2-40B4-BE49-F238E27FC236}">
                  <a16:creationId xmlns:a16="http://schemas.microsoft.com/office/drawing/2014/main" id="{A5D6997E-9F9F-4A9A-9763-7E0DA820EBA5}"/>
                </a:ext>
              </a:extLst>
            </p:cNvPr>
            <p:cNvSpPr txBox="1"/>
            <p:nvPr/>
          </p:nvSpPr>
          <p:spPr>
            <a:xfrm>
              <a:off x="7276515" y="2866105"/>
              <a:ext cx="335533" cy="330114"/>
            </a:xfrm>
            <a:prstGeom prst="rect">
              <a:avLst/>
            </a:prstGeom>
            <a:noFill/>
          </p:spPr>
          <p:txBody>
            <a:bodyPr wrap="none" rtlCol="0">
              <a:spAutoFit/>
            </a:bodyPr>
            <a:lstStyle/>
            <a:p>
              <a:r>
                <a:rPr lang="pt-BR" sz="1350" dirty="0"/>
                <a:t>x</a:t>
              </a:r>
            </a:p>
          </p:txBody>
        </p:sp>
        <p:sp>
          <p:nvSpPr>
            <p:cNvPr id="19" name="CaixaDeTexto 18">
              <a:extLst>
                <a:ext uri="{FF2B5EF4-FFF2-40B4-BE49-F238E27FC236}">
                  <a16:creationId xmlns:a16="http://schemas.microsoft.com/office/drawing/2014/main" id="{BC26CA7B-B10B-4337-8452-A75D41CC8435}"/>
                </a:ext>
              </a:extLst>
            </p:cNvPr>
            <p:cNvSpPr txBox="1"/>
            <p:nvPr/>
          </p:nvSpPr>
          <p:spPr>
            <a:xfrm>
              <a:off x="5855698" y="3122812"/>
              <a:ext cx="972094" cy="330114"/>
            </a:xfrm>
            <a:prstGeom prst="rect">
              <a:avLst/>
            </a:prstGeom>
            <a:noFill/>
          </p:spPr>
          <p:txBody>
            <a:bodyPr wrap="none" rtlCol="0">
              <a:spAutoFit/>
            </a:bodyPr>
            <a:lstStyle/>
            <a:p>
              <a:r>
                <a:rPr lang="pt-BR" sz="1350" dirty="0"/>
                <a:t>Res = 0</a:t>
              </a:r>
            </a:p>
          </p:txBody>
        </p:sp>
      </p:grpSp>
    </p:spTree>
    <p:extLst>
      <p:ext uri="{BB962C8B-B14F-4D97-AF65-F5344CB8AC3E}">
        <p14:creationId xmlns:p14="http://schemas.microsoft.com/office/powerpoint/2010/main" val="1501812733"/>
      </p:ext>
    </p:extLst>
  </p:cSld>
  <p:clrMapOvr>
    <a:masterClrMapping/>
  </p:clrMapOvr>
  <p:transition spd="med">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sz="quarter" idx="13"/>
          </p:nvPr>
        </p:nvSpPr>
        <p:spPr>
          <a:xfrm>
            <a:off x="2090580" y="2962314"/>
            <a:ext cx="8342672" cy="3326701"/>
          </a:xfrm>
          <a:prstGeom prst="rect">
            <a:avLst/>
          </a:prstGeom>
          <a:noFill/>
        </p:spPr>
        <p:txBody>
          <a:bodyPr vert="horz" lIns="95616" tIns="47809" rIns="95616" bIns="47809" rtlCol="0">
            <a:normAutofit/>
          </a:bodyPr>
          <a:lstStyle/>
          <a:p>
            <a:pPr marL="0" lvl="1" indent="0" algn="just" eaLnBrk="0" hangingPunct="0">
              <a:lnSpc>
                <a:spcPct val="140000"/>
              </a:lnSpc>
              <a:buNone/>
              <a:defRPr/>
            </a:pPr>
            <a:r>
              <a:rPr lang="pt-PT" altLang="pt-BR" sz="2000" dirty="0">
                <a:solidFill>
                  <a:srgbClr val="30435F"/>
                </a:solidFill>
                <a:latin typeface="+mn-lt"/>
                <a:ea typeface="ＭＳ Ｐゴシック" pitchFamily="-107" charset="-128"/>
              </a:rPr>
              <a:t>Arbitragem: (Risco = 0 e Lucro &gt; 0)</a:t>
            </a:r>
          </a:p>
          <a:p>
            <a:pPr marL="0" lvl="2" indent="-385763" algn="just" eaLnBrk="0" hangingPunct="0">
              <a:lnSpc>
                <a:spcPct val="140000"/>
              </a:lnSpc>
              <a:spcAft>
                <a:spcPct val="60000"/>
              </a:spcAft>
              <a:buClr>
                <a:srgbClr val="CC0000"/>
              </a:buClr>
              <a:buFont typeface="Marlett" pitchFamily="2" charset="2"/>
              <a:buChar char="4"/>
              <a:defRPr/>
            </a:pPr>
            <a:r>
              <a:rPr lang="pt-PT" altLang="pt-BR" sz="2000" dirty="0">
                <a:solidFill>
                  <a:srgbClr val="30435F"/>
                </a:solidFill>
                <a:latin typeface="+mn-lt"/>
                <a:ea typeface="ＭＳ Ｐゴシック" pitchFamily="-107" charset="-128"/>
              </a:rPr>
              <a:t>Consiste em obter lucro sem risco, através da realização de transações simultâneas em dois ou mais mercados.</a:t>
            </a:r>
          </a:p>
          <a:p>
            <a:pPr marL="0" lvl="2" indent="-385763" algn="just" eaLnBrk="0" hangingPunct="0">
              <a:lnSpc>
                <a:spcPct val="14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Conjunto de operações no mercado financeiro envolvendo contratos de futuros que permitam um retorno livre de risco.</a:t>
            </a:r>
          </a:p>
          <a:p>
            <a:pPr marL="0" lvl="2" indent="-385763" algn="just" eaLnBrk="0" hangingPunct="0">
              <a:lnSpc>
                <a:spcPct val="140000"/>
              </a:lnSpc>
              <a:spcAft>
                <a:spcPct val="60000"/>
              </a:spcAft>
              <a:buClr>
                <a:srgbClr val="CC0000"/>
              </a:buClr>
              <a:buFont typeface="Marlett" pitchFamily="2" charset="2"/>
              <a:buChar char="4"/>
              <a:defRPr/>
            </a:pPr>
            <a:endParaRPr lang="pt-PT" altLang="pt-BR" sz="2000" dirty="0">
              <a:solidFill>
                <a:srgbClr val="4D4D4D"/>
              </a:solidFill>
            </a:endParaRPr>
          </a:p>
        </p:txBody>
      </p:sp>
      <p:sp>
        <p:nvSpPr>
          <p:cNvPr id="4" name="Título 1">
            <a:extLst>
              <a:ext uri="{FF2B5EF4-FFF2-40B4-BE49-F238E27FC236}">
                <a16:creationId xmlns:a16="http://schemas.microsoft.com/office/drawing/2014/main" id="{86C29A5B-35B7-47B5-A5EA-2011CDF36F79}"/>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Financeiros</a:t>
            </a:r>
          </a:p>
        </p:txBody>
      </p:sp>
      <p:grpSp>
        <p:nvGrpSpPr>
          <p:cNvPr id="5" name="Agrupar 4">
            <a:extLst>
              <a:ext uri="{FF2B5EF4-FFF2-40B4-BE49-F238E27FC236}">
                <a16:creationId xmlns:a16="http://schemas.microsoft.com/office/drawing/2014/main" id="{3F2483D0-A1FA-48BC-8F83-88F453FC67C8}"/>
              </a:ext>
            </a:extLst>
          </p:cNvPr>
          <p:cNvGrpSpPr/>
          <p:nvPr/>
        </p:nvGrpSpPr>
        <p:grpSpPr>
          <a:xfrm>
            <a:off x="4985792" y="6583660"/>
            <a:ext cx="2518295" cy="1020164"/>
            <a:chOff x="5320145" y="4288567"/>
            <a:chExt cx="2206677" cy="1436321"/>
          </a:xfrm>
        </p:grpSpPr>
        <p:cxnSp>
          <p:nvCxnSpPr>
            <p:cNvPr id="6" name="Conector reto 5">
              <a:extLst>
                <a:ext uri="{FF2B5EF4-FFF2-40B4-BE49-F238E27FC236}">
                  <a16:creationId xmlns:a16="http://schemas.microsoft.com/office/drawing/2014/main" id="{271C1CA2-AA61-44BA-A9B9-E557874419A5}"/>
                </a:ext>
              </a:extLst>
            </p:cNvPr>
            <p:cNvCxnSpPr/>
            <p:nvPr/>
          </p:nvCxnSpPr>
          <p:spPr>
            <a:xfrm>
              <a:off x="5320145" y="5020887"/>
              <a:ext cx="19202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Conector de Seta Reta 6">
              <a:extLst>
                <a:ext uri="{FF2B5EF4-FFF2-40B4-BE49-F238E27FC236}">
                  <a16:creationId xmlns:a16="http://schemas.microsoft.com/office/drawing/2014/main" id="{0F7531FA-0746-4194-9C04-C5CE482FC484}"/>
                </a:ext>
              </a:extLst>
            </p:cNvPr>
            <p:cNvCxnSpPr/>
            <p:nvPr/>
          </p:nvCxnSpPr>
          <p:spPr>
            <a:xfrm>
              <a:off x="7251469" y="5020887"/>
              <a:ext cx="0" cy="4655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Conector de Seta Reta 7">
              <a:extLst>
                <a:ext uri="{FF2B5EF4-FFF2-40B4-BE49-F238E27FC236}">
                  <a16:creationId xmlns:a16="http://schemas.microsoft.com/office/drawing/2014/main" id="{35FBA77F-7948-4771-8BEC-35FA07D865EA}"/>
                </a:ext>
              </a:extLst>
            </p:cNvPr>
            <p:cNvCxnSpPr/>
            <p:nvPr/>
          </p:nvCxnSpPr>
          <p:spPr>
            <a:xfrm flipV="1">
              <a:off x="7248698" y="4339243"/>
              <a:ext cx="0" cy="68164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CaixaDeTexto 8">
              <a:extLst>
                <a:ext uri="{FF2B5EF4-FFF2-40B4-BE49-F238E27FC236}">
                  <a16:creationId xmlns:a16="http://schemas.microsoft.com/office/drawing/2014/main" id="{FA4EF2D5-4F5E-47AB-90F5-58591E09CA32}"/>
                </a:ext>
              </a:extLst>
            </p:cNvPr>
            <p:cNvSpPr txBox="1"/>
            <p:nvPr/>
          </p:nvSpPr>
          <p:spPr>
            <a:xfrm>
              <a:off x="7276514" y="4288567"/>
              <a:ext cx="250308" cy="471245"/>
            </a:xfrm>
            <a:prstGeom prst="rect">
              <a:avLst/>
            </a:prstGeom>
            <a:noFill/>
          </p:spPr>
          <p:txBody>
            <a:bodyPr wrap="none" rtlCol="0">
              <a:spAutoFit/>
            </a:bodyPr>
            <a:lstStyle/>
            <a:p>
              <a:r>
                <a:rPr lang="pt-BR" sz="1575" dirty="0"/>
                <a:t>y</a:t>
              </a:r>
            </a:p>
          </p:txBody>
        </p:sp>
        <p:sp>
          <p:nvSpPr>
            <p:cNvPr id="10" name="CaixaDeTexto 9">
              <a:extLst>
                <a:ext uri="{FF2B5EF4-FFF2-40B4-BE49-F238E27FC236}">
                  <a16:creationId xmlns:a16="http://schemas.microsoft.com/office/drawing/2014/main" id="{E9F45BB5-E673-4DFE-BAE9-360B07120B24}"/>
                </a:ext>
              </a:extLst>
            </p:cNvPr>
            <p:cNvSpPr txBox="1"/>
            <p:nvPr/>
          </p:nvSpPr>
          <p:spPr>
            <a:xfrm>
              <a:off x="7276514" y="5253643"/>
              <a:ext cx="250308" cy="471245"/>
            </a:xfrm>
            <a:prstGeom prst="rect">
              <a:avLst/>
            </a:prstGeom>
            <a:noFill/>
          </p:spPr>
          <p:txBody>
            <a:bodyPr wrap="none" rtlCol="0">
              <a:spAutoFit/>
            </a:bodyPr>
            <a:lstStyle/>
            <a:p>
              <a:r>
                <a:rPr lang="pt-BR" sz="1575" dirty="0"/>
                <a:t>x</a:t>
              </a:r>
            </a:p>
          </p:txBody>
        </p:sp>
        <p:sp>
          <p:nvSpPr>
            <p:cNvPr id="11" name="CaixaDeTexto 10">
              <a:extLst>
                <a:ext uri="{FF2B5EF4-FFF2-40B4-BE49-F238E27FC236}">
                  <a16:creationId xmlns:a16="http://schemas.microsoft.com/office/drawing/2014/main" id="{AD41E399-0C82-4423-A6DD-E7F10C3BE916}"/>
                </a:ext>
              </a:extLst>
            </p:cNvPr>
            <p:cNvSpPr txBox="1"/>
            <p:nvPr/>
          </p:nvSpPr>
          <p:spPr>
            <a:xfrm>
              <a:off x="5956506" y="4459365"/>
              <a:ext cx="639394" cy="471245"/>
            </a:xfrm>
            <a:prstGeom prst="rect">
              <a:avLst/>
            </a:prstGeom>
            <a:noFill/>
          </p:spPr>
          <p:txBody>
            <a:bodyPr wrap="none" rtlCol="0">
              <a:spAutoFit/>
            </a:bodyPr>
            <a:lstStyle/>
            <a:p>
              <a:r>
                <a:rPr lang="pt-BR" sz="1575" dirty="0"/>
                <a:t>y&gt;x !!!</a:t>
              </a:r>
            </a:p>
          </p:txBody>
        </p:sp>
      </p:grpSp>
    </p:spTree>
    <p:extLst>
      <p:ext uri="{BB962C8B-B14F-4D97-AF65-F5344CB8AC3E}">
        <p14:creationId xmlns:p14="http://schemas.microsoft.com/office/powerpoint/2010/main" val="2511341282"/>
      </p:ext>
    </p:extLst>
  </p:cSld>
  <p:clrMapOvr>
    <a:masterClrMapping/>
  </p:clrMapOvr>
  <p:transition spd="med">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2465512" y="3919364"/>
            <a:ext cx="8420723" cy="1687710"/>
          </a:xfrm>
        </p:spPr>
        <p:txBody>
          <a:bodyPr/>
          <a:lstStyle/>
          <a:p>
            <a:r>
              <a:rPr lang="pt-BR" altLang="pt-BR" dirty="0"/>
              <a:t>Instrumentos de Renda Fixa</a:t>
            </a:r>
            <a:endParaRPr lang="pt-BR" dirty="0"/>
          </a:p>
        </p:txBody>
      </p:sp>
    </p:spTree>
    <p:extLst>
      <p:ext uri="{BB962C8B-B14F-4D97-AF65-F5344CB8AC3E}">
        <p14:creationId xmlns:p14="http://schemas.microsoft.com/office/powerpoint/2010/main" val="3166094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1385392" y="2839244"/>
            <a:ext cx="10528248" cy="5777255"/>
          </a:xfrm>
          <a:prstGeom prst="rect">
            <a:avLst/>
          </a:prstGeom>
        </p:spPr>
        <p:txBody>
          <a:bodyPr/>
          <a:lstStyle/>
          <a:p>
            <a:pPr algn="just" eaLnBrk="0" hangingPunct="0">
              <a:lnSpc>
                <a:spcPct val="130000"/>
              </a:lnSpc>
              <a:spcAft>
                <a:spcPct val="60000"/>
              </a:spcAft>
              <a:buClr>
                <a:srgbClr val="CC0000"/>
              </a:buClr>
              <a:defRPr/>
            </a:pPr>
            <a:r>
              <a:rPr lang="pt-BR" sz="2000" dirty="0">
                <a:solidFill>
                  <a:srgbClr val="30435F"/>
                </a:solidFill>
                <a:latin typeface="+mn-lt"/>
                <a:ea typeface="ＭＳ Ｐゴシック" pitchFamily="-107" charset="-128"/>
              </a:rPr>
              <a:t>Renda Fixa  (outras características)</a:t>
            </a:r>
          </a:p>
          <a:p>
            <a:pPr indent="-321469"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Podemos também dizer que um título de renda fixa é um passivo, público ou privado, que gera um fluxo de pagamento preestabelecido.</a:t>
            </a:r>
          </a:p>
          <a:p>
            <a:endParaRPr lang="pt-BR" sz="2000" dirty="0">
              <a:latin typeface="+mn-lt"/>
            </a:endParaRPr>
          </a:p>
          <a:p>
            <a:pPr indent="-321469"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São títulos representativos de contratações de empréstimos (captações) pelas empresas ou governos (emissores), que prometem pagar a seus detentores determinados fluxos futuros de rendimentos. Como esses pagamentos são fixos, os preços desses títulos variam com as mudanças nas taxas de juros, gerando um potencial para ganhos ou perdas.</a:t>
            </a:r>
          </a:p>
          <a:p>
            <a:pPr indent="-321469" algn="just" eaLnBrk="0" hangingPunct="0">
              <a:lnSpc>
                <a:spcPct val="130000"/>
              </a:lnSpc>
              <a:spcAft>
                <a:spcPct val="60000"/>
              </a:spcAft>
              <a:buClr>
                <a:srgbClr val="CC0000"/>
              </a:buClr>
              <a:buFont typeface="Marlett" pitchFamily="2" charset="2"/>
              <a:buChar char="4"/>
              <a:defRPr/>
            </a:pPr>
            <a:endParaRPr lang="pt-BR" sz="2000" dirty="0">
              <a:solidFill>
                <a:srgbClr val="30435F"/>
              </a:solidFill>
              <a:latin typeface="+mn-lt"/>
              <a:ea typeface="ＭＳ Ｐゴシック" pitchFamily="-107" charset="-128"/>
            </a:endParaRPr>
          </a:p>
          <a:p>
            <a:pPr indent="-321469"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Podem ser classificados por emissores, formas de remuneração ou amortização</a:t>
            </a:r>
          </a:p>
        </p:txBody>
      </p:sp>
      <p:sp>
        <p:nvSpPr>
          <p:cNvPr id="3" name="Título 1">
            <a:extLst>
              <a:ext uri="{FF2B5EF4-FFF2-40B4-BE49-F238E27FC236}">
                <a16:creationId xmlns:a16="http://schemas.microsoft.com/office/drawing/2014/main" id="{622B2DAC-2AFC-4D99-8DA5-D4386F28C9AD}"/>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de Renda Fixa</a:t>
            </a:r>
          </a:p>
        </p:txBody>
      </p:sp>
    </p:spTree>
    <p:extLst>
      <p:ext uri="{BB962C8B-B14F-4D97-AF65-F5344CB8AC3E}">
        <p14:creationId xmlns:p14="http://schemas.microsoft.com/office/powerpoint/2010/main" val="642993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2869631" y="2767236"/>
            <a:ext cx="7560840" cy="6616921"/>
          </a:xfrm>
          <a:prstGeom prst="rect">
            <a:avLst/>
          </a:prstGeom>
        </p:spPr>
        <p:txBody>
          <a:bodyPr/>
          <a:lstStyle/>
          <a:p>
            <a:pPr marL="356097" indent="-356097" algn="just">
              <a:lnSpc>
                <a:spcPct val="130000"/>
              </a:lnSpc>
              <a:defRPr/>
            </a:pPr>
            <a:r>
              <a:rPr lang="pt-BR" sz="2000" dirty="0">
                <a:solidFill>
                  <a:srgbClr val="30435F"/>
                </a:solidFill>
                <a:latin typeface="+mn-lt"/>
                <a:ea typeface="Arial Unicode MS" pitchFamily="34" charset="-128"/>
                <a:cs typeface="Arial Unicode MS" pitchFamily="34" charset="-128"/>
              </a:rPr>
              <a:t>Classificação:</a:t>
            </a:r>
          </a:p>
          <a:p>
            <a:pPr algn="just" eaLnBrk="0" hangingPunct="0">
              <a:lnSpc>
                <a:spcPct val="130000"/>
              </a:lnSpc>
              <a:spcAft>
                <a:spcPct val="60000"/>
              </a:spcAft>
              <a:buClr>
                <a:srgbClr val="CC0000"/>
              </a:buClr>
              <a:defRPr/>
            </a:pPr>
            <a:endParaRPr lang="pt-BR" sz="2000" dirty="0">
              <a:solidFill>
                <a:srgbClr val="30435F"/>
              </a:solidFill>
              <a:latin typeface="+mn-lt"/>
              <a:ea typeface="ＭＳ Ｐゴシック" pitchFamily="-107" charset="-128"/>
            </a:endParaRP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Por emissor: </a:t>
            </a:r>
          </a:p>
          <a:p>
            <a:pPr marL="1478756" lvl="3" indent="-321469" algn="just" eaLnBrk="0" hangingPunct="0">
              <a:lnSpc>
                <a:spcPct val="130000"/>
              </a:lnSpc>
              <a:spcAft>
                <a:spcPct val="60000"/>
              </a:spcAft>
              <a:buClr>
                <a:srgbClr val="CC0000"/>
              </a:buClr>
              <a:buFont typeface="Arial" panose="020B0604020202020204" pitchFamily="34" charset="0"/>
              <a:buChar char="•"/>
              <a:defRPr/>
            </a:pPr>
            <a:r>
              <a:rPr lang="pt-BR" sz="2000" dirty="0">
                <a:solidFill>
                  <a:srgbClr val="30435F"/>
                </a:solidFill>
                <a:latin typeface="+mn-lt"/>
                <a:ea typeface="ＭＳ Ｐゴシック" pitchFamily="-107" charset="-128"/>
              </a:rPr>
              <a:t>Público (Federal, Estadual e Municipal);</a:t>
            </a:r>
          </a:p>
          <a:p>
            <a:pPr marL="1478756" lvl="3" indent="-321469" algn="just" eaLnBrk="0" hangingPunct="0">
              <a:lnSpc>
                <a:spcPct val="130000"/>
              </a:lnSpc>
              <a:spcAft>
                <a:spcPct val="60000"/>
              </a:spcAft>
              <a:buClr>
                <a:srgbClr val="CC0000"/>
              </a:buClr>
              <a:buFont typeface="Arial" panose="020B0604020202020204" pitchFamily="34" charset="0"/>
              <a:buChar char="•"/>
              <a:defRPr/>
            </a:pPr>
            <a:r>
              <a:rPr lang="pt-BR" sz="2000" dirty="0">
                <a:solidFill>
                  <a:srgbClr val="30435F"/>
                </a:solidFill>
                <a:latin typeface="+mn-lt"/>
                <a:ea typeface="ＭＳ Ｐゴシック" pitchFamily="-107" charset="-128"/>
              </a:rPr>
              <a:t>Privado.</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Por forma de remuneração:</a:t>
            </a:r>
          </a:p>
          <a:p>
            <a:pPr marL="1478756" lvl="3" indent="-321469" algn="just" eaLnBrk="0" hangingPunct="0">
              <a:lnSpc>
                <a:spcPct val="130000"/>
              </a:lnSpc>
              <a:spcAft>
                <a:spcPct val="60000"/>
              </a:spcAft>
              <a:buClr>
                <a:srgbClr val="CC0000"/>
              </a:buClr>
              <a:buFont typeface="Arial" panose="020B0604020202020204" pitchFamily="34" charset="0"/>
              <a:buChar char="•"/>
              <a:defRPr/>
            </a:pPr>
            <a:r>
              <a:rPr lang="pt-BR" sz="2000" dirty="0">
                <a:solidFill>
                  <a:srgbClr val="30435F"/>
                </a:solidFill>
                <a:latin typeface="+mn-lt"/>
                <a:ea typeface="ＭＳ Ｐゴシック" pitchFamily="-107" charset="-128"/>
              </a:rPr>
              <a:t>Com pagamento de juros (anual, semestral, mensal);</a:t>
            </a:r>
          </a:p>
          <a:p>
            <a:pPr marL="1478756" lvl="3" indent="-321469" algn="just" eaLnBrk="0" hangingPunct="0">
              <a:lnSpc>
                <a:spcPct val="130000"/>
              </a:lnSpc>
              <a:spcAft>
                <a:spcPct val="60000"/>
              </a:spcAft>
              <a:buClr>
                <a:srgbClr val="CC0000"/>
              </a:buClr>
              <a:buFont typeface="Arial" panose="020B0604020202020204" pitchFamily="34" charset="0"/>
              <a:buChar char="•"/>
              <a:defRPr/>
            </a:pPr>
            <a:r>
              <a:rPr lang="pt-BR" sz="2000" dirty="0">
                <a:solidFill>
                  <a:srgbClr val="30435F"/>
                </a:solidFill>
                <a:latin typeface="+mn-lt"/>
                <a:ea typeface="ＭＳ Ｐゴシック" pitchFamily="-107" charset="-128"/>
              </a:rPr>
              <a:t>Sem pagamento de juros (zero cupom).</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Pela forma de remuneração:</a:t>
            </a:r>
          </a:p>
          <a:p>
            <a:pPr marL="1478756" lvl="3" indent="-321469" algn="just" eaLnBrk="0" hangingPunct="0">
              <a:lnSpc>
                <a:spcPct val="130000"/>
              </a:lnSpc>
              <a:spcAft>
                <a:spcPct val="60000"/>
              </a:spcAft>
              <a:buClr>
                <a:srgbClr val="CC0000"/>
              </a:buClr>
              <a:buFont typeface="Arial" panose="020B0604020202020204" pitchFamily="34" charset="0"/>
              <a:buChar char="•"/>
              <a:defRPr/>
            </a:pPr>
            <a:r>
              <a:rPr lang="pt-BR" sz="2000" dirty="0">
                <a:solidFill>
                  <a:srgbClr val="30435F"/>
                </a:solidFill>
                <a:latin typeface="+mn-lt"/>
                <a:ea typeface="ＭＳ Ｐゴシック" pitchFamily="-107" charset="-128"/>
              </a:rPr>
              <a:t>No resgate;</a:t>
            </a:r>
          </a:p>
          <a:p>
            <a:pPr marL="1478756" lvl="3" indent="-321469" algn="just" eaLnBrk="0" hangingPunct="0">
              <a:lnSpc>
                <a:spcPct val="130000"/>
              </a:lnSpc>
              <a:spcAft>
                <a:spcPct val="60000"/>
              </a:spcAft>
              <a:buClr>
                <a:srgbClr val="CC0000"/>
              </a:buClr>
              <a:buFont typeface="Arial" panose="020B0604020202020204" pitchFamily="34" charset="0"/>
              <a:buChar char="•"/>
              <a:defRPr/>
            </a:pPr>
            <a:r>
              <a:rPr lang="pt-BR" sz="2000" dirty="0">
                <a:solidFill>
                  <a:srgbClr val="30435F"/>
                </a:solidFill>
                <a:latin typeface="+mn-lt"/>
                <a:ea typeface="ＭＳ Ｐゴシック" pitchFamily="-107" charset="-128"/>
              </a:rPr>
              <a:t>Em parcelas durante o prazo.</a:t>
            </a:r>
          </a:p>
        </p:txBody>
      </p:sp>
      <p:sp>
        <p:nvSpPr>
          <p:cNvPr id="3" name="Título 1">
            <a:extLst>
              <a:ext uri="{FF2B5EF4-FFF2-40B4-BE49-F238E27FC236}">
                <a16:creationId xmlns:a16="http://schemas.microsoft.com/office/drawing/2014/main" id="{622B2DAC-2AFC-4D99-8DA5-D4386F28C9AD}"/>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de Renda Fixa</a:t>
            </a:r>
          </a:p>
        </p:txBody>
      </p:sp>
    </p:spTree>
    <p:extLst>
      <p:ext uri="{BB962C8B-B14F-4D97-AF65-F5344CB8AC3E}">
        <p14:creationId xmlns:p14="http://schemas.microsoft.com/office/powerpoint/2010/main" val="2002123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3552230" y="2839244"/>
            <a:ext cx="6611540" cy="6929384"/>
          </a:xfrm>
          <a:prstGeom prst="rect">
            <a:avLst/>
          </a:prstGeom>
        </p:spPr>
        <p:txBody>
          <a:bodyPr/>
          <a:lstStyle/>
          <a:p>
            <a:pPr marL="356097" indent="-356097" algn="just">
              <a:lnSpc>
                <a:spcPct val="130000"/>
              </a:lnSpc>
              <a:defRPr/>
            </a:pPr>
            <a:r>
              <a:rPr lang="pt-BR" sz="2000" dirty="0">
                <a:solidFill>
                  <a:srgbClr val="30435F"/>
                </a:solidFill>
                <a:latin typeface="+mn-lt"/>
                <a:ea typeface="Arial Unicode MS" pitchFamily="34" charset="-128"/>
                <a:cs typeface="Arial Unicode MS" pitchFamily="34" charset="-128"/>
              </a:rPr>
              <a:t>Exemplos:</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Letra Financeira do Tesouro (LFT)</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Letra do Tesouro Nacional (LTN)</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Certificado de Recebíveis Imobiliários(CRI) </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Certificado de Depósito Bancário (CDB) </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Depósito Interfinanceiro (DI) </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Recibo de Depósito Bancário (RDB) </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Cota de Fundo de Investimento Financeiro (FIF e FIC) </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Cédula de Crédito Bancário (CCB) </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Debênture </a:t>
            </a:r>
          </a:p>
          <a:p>
            <a:pPr algn="just" eaLnBrk="0" hangingPunct="0">
              <a:lnSpc>
                <a:spcPct val="130000"/>
              </a:lnSpc>
              <a:spcAft>
                <a:spcPct val="60000"/>
              </a:spcAft>
              <a:buClr>
                <a:srgbClr val="CC0000"/>
              </a:buClr>
              <a:defRPr/>
            </a:pPr>
            <a:r>
              <a:rPr lang="pt-BR" sz="2000" dirty="0">
                <a:solidFill>
                  <a:srgbClr val="30435F"/>
                </a:solidFill>
                <a:latin typeface="+mn-lt"/>
                <a:ea typeface="ＭＳ Ｐゴシック" pitchFamily="-107" charset="-128"/>
              </a:rPr>
              <a:t>OBS.: Outros exemplos no livro – capítulo I </a:t>
            </a:r>
          </a:p>
        </p:txBody>
      </p:sp>
      <p:sp>
        <p:nvSpPr>
          <p:cNvPr id="3" name="Título 1">
            <a:extLst>
              <a:ext uri="{FF2B5EF4-FFF2-40B4-BE49-F238E27FC236}">
                <a16:creationId xmlns:a16="http://schemas.microsoft.com/office/drawing/2014/main" id="{622B2DAC-2AFC-4D99-8DA5-D4386F28C9AD}"/>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de Renda Fixa</a:t>
            </a:r>
          </a:p>
        </p:txBody>
      </p:sp>
    </p:spTree>
    <p:extLst>
      <p:ext uri="{BB962C8B-B14F-4D97-AF65-F5344CB8AC3E}">
        <p14:creationId xmlns:p14="http://schemas.microsoft.com/office/powerpoint/2010/main" val="3891056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1529408" y="2767236"/>
            <a:ext cx="10258082" cy="6097775"/>
          </a:xfrm>
          <a:prstGeom prst="rect">
            <a:avLst/>
          </a:prstGeom>
        </p:spPr>
        <p:txBody>
          <a:bodyPr/>
          <a:lstStyle/>
          <a:p>
            <a:pPr algn="just" eaLnBrk="0" hangingPunct="0">
              <a:lnSpc>
                <a:spcPct val="130000"/>
              </a:lnSpc>
              <a:spcAft>
                <a:spcPct val="60000"/>
              </a:spcAft>
              <a:buClr>
                <a:srgbClr val="CC0000"/>
              </a:buClr>
              <a:defRPr/>
            </a:pPr>
            <a:r>
              <a:rPr lang="pt-BR" sz="2000" dirty="0">
                <a:solidFill>
                  <a:srgbClr val="30435F"/>
                </a:solidFill>
                <a:latin typeface="+mn-lt"/>
                <a:ea typeface="ＭＳ Ｐゴシック" pitchFamily="-107" charset="-128"/>
              </a:rPr>
              <a:t>Forma de emissão: Em geral, os instrumentos de renda fixa são emitidos de forma escritural e registrados em Sistemas de Custódia. Existem no Brasil dois grandes sistemas de custódia:</a:t>
            </a:r>
          </a:p>
          <a:p>
            <a:pPr algn="just" eaLnBrk="0" hangingPunct="0">
              <a:lnSpc>
                <a:spcPct val="130000"/>
              </a:lnSpc>
              <a:spcAft>
                <a:spcPct val="60000"/>
              </a:spcAft>
              <a:buClr>
                <a:srgbClr val="CC0000"/>
              </a:buClr>
              <a:defRPr/>
            </a:pPr>
            <a:endParaRPr lang="pt-BR" sz="2000" dirty="0">
              <a:solidFill>
                <a:srgbClr val="30435F"/>
              </a:solidFill>
              <a:latin typeface="+mn-lt"/>
              <a:ea typeface="ＭＳ Ｐゴシック" pitchFamily="-107" charset="-128"/>
            </a:endParaRPr>
          </a:p>
          <a:p>
            <a:pPr indent="-321469"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Sistema Especial de Liquidação e de Custódia (SELIC): Criado em 1979, o Selic é o depositário dos títulos emitidos pelo Tesouro Nacional e, além da responsabilidade pela custódia dos mesmos, processa as operações de emissão, resgate e o pagamento dos juros desses ativos.</a:t>
            </a:r>
          </a:p>
          <a:p>
            <a:pPr indent="-321469" algn="just" eaLnBrk="0" hangingPunct="0">
              <a:lnSpc>
                <a:spcPct val="130000"/>
              </a:lnSpc>
              <a:spcAft>
                <a:spcPct val="60000"/>
              </a:spcAft>
              <a:buClr>
                <a:srgbClr val="CC0000"/>
              </a:buClr>
              <a:buFont typeface="Marlett" pitchFamily="2" charset="2"/>
              <a:buChar char="4"/>
              <a:defRPr/>
            </a:pPr>
            <a:endParaRPr lang="pt-BR" sz="2000" dirty="0">
              <a:solidFill>
                <a:srgbClr val="30435F"/>
              </a:solidFill>
              <a:latin typeface="+mn-lt"/>
              <a:ea typeface="ＭＳ Ｐゴシック" pitchFamily="-107" charset="-128"/>
            </a:endParaRPr>
          </a:p>
          <a:p>
            <a:pPr indent="-321469"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Central de Custódia e de Liquidação Financeira de Títulos Privados(CETIP): Criada em 1986, a </a:t>
            </a:r>
            <a:r>
              <a:rPr lang="pt-BR" sz="2000" dirty="0" err="1">
                <a:solidFill>
                  <a:srgbClr val="30435F"/>
                </a:solidFill>
                <a:latin typeface="+mn-lt"/>
                <a:ea typeface="ＭＳ Ｐゴシック" pitchFamily="-107" charset="-128"/>
              </a:rPr>
              <a:t>Cetip</a:t>
            </a:r>
            <a:r>
              <a:rPr lang="pt-BR" sz="2000" dirty="0">
                <a:solidFill>
                  <a:srgbClr val="30435F"/>
                </a:solidFill>
                <a:latin typeface="+mn-lt"/>
                <a:ea typeface="ＭＳ Ｐゴシック" pitchFamily="-107" charset="-128"/>
              </a:rPr>
              <a:t> registra e custodia, principalmente títulos de renda fixa privados, tais como o Certificados de Depósito Bancário (CDB). Em março de 2017, ela se juntou à BM&amp;F Bovespa, dando origem à B3 e se tornando a 5º maior Bolsa de Valores, em valor de mercado, do mundo.</a:t>
            </a:r>
          </a:p>
          <a:p>
            <a:pPr indent="-321469" algn="just" eaLnBrk="0" hangingPunct="0">
              <a:lnSpc>
                <a:spcPct val="130000"/>
              </a:lnSpc>
              <a:spcAft>
                <a:spcPct val="60000"/>
              </a:spcAft>
              <a:buClr>
                <a:srgbClr val="CC0000"/>
              </a:buClr>
              <a:buFont typeface="Marlett" pitchFamily="2" charset="2"/>
              <a:buChar char="4"/>
              <a:defRPr/>
            </a:pPr>
            <a:endParaRPr lang="pt-BR" sz="2000" dirty="0">
              <a:solidFill>
                <a:srgbClr val="30435F"/>
              </a:solidFill>
              <a:latin typeface="+mn-lt"/>
              <a:ea typeface="ＭＳ Ｐゴシック" pitchFamily="-107" charset="-128"/>
            </a:endParaRPr>
          </a:p>
        </p:txBody>
      </p:sp>
      <p:sp>
        <p:nvSpPr>
          <p:cNvPr id="3" name="Título 1">
            <a:extLst>
              <a:ext uri="{FF2B5EF4-FFF2-40B4-BE49-F238E27FC236}">
                <a16:creationId xmlns:a16="http://schemas.microsoft.com/office/drawing/2014/main" id="{622B2DAC-2AFC-4D99-8DA5-D4386F28C9AD}"/>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de Renda Fixa</a:t>
            </a:r>
          </a:p>
        </p:txBody>
      </p:sp>
    </p:spTree>
    <p:extLst>
      <p:ext uri="{BB962C8B-B14F-4D97-AF65-F5344CB8AC3E}">
        <p14:creationId xmlns:p14="http://schemas.microsoft.com/office/powerpoint/2010/main" val="134600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screenshot, texto, relógio&#10;&#10;Descrição gerada automaticamente">
            <a:extLst>
              <a:ext uri="{FF2B5EF4-FFF2-40B4-BE49-F238E27FC236}">
                <a16:creationId xmlns:a16="http://schemas.microsoft.com/office/drawing/2014/main" id="{6BEC9818-78A5-4A57-A0F7-72C7CE51E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931" y="2809138"/>
            <a:ext cx="4648226" cy="1313123"/>
          </a:xfrm>
          <a:prstGeom prst="rect">
            <a:avLst/>
          </a:prstGeom>
        </p:spPr>
      </p:pic>
      <p:sp>
        <p:nvSpPr>
          <p:cNvPr id="22530" name="Rectangle 2"/>
          <p:cNvSpPr>
            <a:spLocks noGrp="1" noChangeArrowheads="1"/>
          </p:cNvSpPr>
          <p:nvPr>
            <p:ph sz="quarter" idx="13"/>
          </p:nvPr>
        </p:nvSpPr>
        <p:spPr>
          <a:xfrm>
            <a:off x="3475488" y="4464683"/>
            <a:ext cx="5077112" cy="624426"/>
          </a:xfrm>
          <a:prstGeom prst="rect">
            <a:avLst/>
          </a:prstGeom>
        </p:spPr>
        <p:txBody>
          <a:bodyPr vert="horz" lIns="102870" tIns="51435" rIns="102870" bIns="51435" rtlCol="0" anchor="t">
            <a:normAutofit/>
          </a:bodyPr>
          <a:lstStyle/>
          <a:p>
            <a:pPr marL="0" lvl="1" indent="0" algn="ctr">
              <a:buClr>
                <a:schemeClr val="accent1"/>
              </a:buClr>
              <a:defRPr/>
            </a:pPr>
            <a:r>
              <a:rPr lang="en-US" altLang="pt-BR" sz="2400" dirty="0">
                <a:latin typeface="+mn-lt"/>
                <a:cs typeface="+mn-cs"/>
              </a:rPr>
              <a:t> </a:t>
            </a:r>
            <a:r>
              <a:rPr lang="pt-BR" altLang="pt-BR" sz="2400" dirty="0">
                <a:latin typeface="+mn-lt"/>
                <a:cs typeface="+mn-cs"/>
              </a:rPr>
              <a:t>Representação</a:t>
            </a:r>
            <a:r>
              <a:rPr lang="en-US" altLang="pt-BR" sz="2400" dirty="0">
                <a:latin typeface="+mn-lt"/>
                <a:cs typeface="+mn-cs"/>
              </a:rPr>
              <a:t> </a:t>
            </a:r>
            <a:r>
              <a:rPr lang="pt-BR" altLang="pt-BR" sz="2400" dirty="0">
                <a:latin typeface="+mn-lt"/>
                <a:cs typeface="+mn-cs"/>
              </a:rPr>
              <a:t>Gráfica</a:t>
            </a:r>
          </a:p>
        </p:txBody>
      </p:sp>
      <p:sp>
        <p:nvSpPr>
          <p:cNvPr id="12" name="Retângulo 11">
            <a:extLst>
              <a:ext uri="{FF2B5EF4-FFF2-40B4-BE49-F238E27FC236}">
                <a16:creationId xmlns:a16="http://schemas.microsoft.com/office/drawing/2014/main" id="{6BFDF744-28CB-4321-AEBD-D0F57317AA5D}"/>
              </a:ext>
            </a:extLst>
          </p:cNvPr>
          <p:cNvSpPr/>
          <p:nvPr/>
        </p:nvSpPr>
        <p:spPr>
          <a:xfrm>
            <a:off x="2393504" y="5431532"/>
            <a:ext cx="8928992" cy="3567643"/>
          </a:xfrm>
          <a:prstGeom prst="rect">
            <a:avLst/>
          </a:prstGeom>
        </p:spPr>
        <p:txBody>
          <a:bodyPr wrap="square">
            <a:spAutoFit/>
          </a:bodyPr>
          <a:lstStyle/>
          <a:p>
            <a:pPr marL="0" lvl="2" indent="-385763" algn="just" eaLnBrk="0" hangingPunct="0">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PU = preço do ativo, valor presente dos fluxos de caixa futuros.</a:t>
            </a:r>
          </a:p>
          <a:p>
            <a:pPr marL="0" lvl="2" indent="-385763" algn="just" eaLnBrk="0" hangingPunct="0">
              <a:spcBef>
                <a:spcPts val="1125"/>
              </a:spcBef>
              <a:spcAft>
                <a:spcPct val="60000"/>
              </a:spcAft>
              <a:buClr>
                <a:srgbClr val="CC0000"/>
              </a:buClr>
              <a:buSzPct val="80000"/>
              <a:buFont typeface="Marlett" pitchFamily="2" charset="2"/>
              <a:buChar char="4"/>
              <a:defRPr/>
            </a:pPr>
            <a:r>
              <a:rPr lang="pt-BR" sz="2000" dirty="0" err="1">
                <a:solidFill>
                  <a:srgbClr val="30435F"/>
                </a:solidFill>
                <a:latin typeface="+mn-lt"/>
                <a:ea typeface="ＭＳ Ｐゴシック" pitchFamily="-107" charset="-128"/>
              </a:rPr>
              <a:t>Ct</a:t>
            </a:r>
            <a:r>
              <a:rPr lang="pt-BR" sz="2000" dirty="0">
                <a:solidFill>
                  <a:srgbClr val="30435F"/>
                </a:solidFill>
                <a:latin typeface="+mn-lt"/>
                <a:ea typeface="ＭＳ Ｐゴシック" pitchFamily="-107" charset="-128"/>
              </a:rPr>
              <a:t> = pagamento do principal ou do cupom, ou de ambos, no período t .</a:t>
            </a:r>
          </a:p>
          <a:p>
            <a:pPr marL="0" lvl="2" indent="-385763" algn="just" eaLnBrk="0" hangingPunct="0">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t = quantidade de períodos (anual, semestral ou outro) para cada pagamento.</a:t>
            </a:r>
          </a:p>
          <a:p>
            <a:pPr marL="0" lvl="2" indent="-385763" algn="just" eaLnBrk="0" hangingPunct="0">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VF = valor de resgate do título.</a:t>
            </a:r>
          </a:p>
          <a:p>
            <a:pPr marL="0" lvl="2" indent="-385763" algn="just" eaLnBrk="0" hangingPunct="0">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T = quantidade de períodos até o último vencimento.</a:t>
            </a:r>
          </a:p>
          <a:p>
            <a:pPr marL="0" lvl="2" indent="-385763" algn="just" eaLnBrk="0" hangingPunct="0">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y = taxa de retorno do título até o vencimento (</a:t>
            </a:r>
            <a:r>
              <a:rPr lang="pt-BR" sz="2000" dirty="0" err="1">
                <a:solidFill>
                  <a:srgbClr val="30435F"/>
                </a:solidFill>
                <a:latin typeface="+mn-lt"/>
                <a:ea typeface="ＭＳ Ｐゴシック" pitchFamily="-107" charset="-128"/>
              </a:rPr>
              <a:t>yield</a:t>
            </a:r>
            <a:r>
              <a:rPr lang="pt-BR" sz="2000" dirty="0">
                <a:solidFill>
                  <a:srgbClr val="30435F"/>
                </a:solidFill>
                <a:latin typeface="+mn-lt"/>
                <a:ea typeface="ＭＳ Ｐゴシック" pitchFamily="-107" charset="-128"/>
              </a:rPr>
              <a:t> </a:t>
            </a:r>
            <a:r>
              <a:rPr lang="pt-BR" sz="2000" dirty="0" err="1">
                <a:solidFill>
                  <a:srgbClr val="30435F"/>
                </a:solidFill>
                <a:latin typeface="+mn-lt"/>
                <a:ea typeface="ＭＳ Ｐゴシック" pitchFamily="-107" charset="-128"/>
              </a:rPr>
              <a:t>to</a:t>
            </a:r>
            <a:r>
              <a:rPr lang="pt-BR" sz="2000" dirty="0">
                <a:solidFill>
                  <a:srgbClr val="30435F"/>
                </a:solidFill>
                <a:latin typeface="+mn-lt"/>
                <a:ea typeface="ＭＳ Ｐゴシック" pitchFamily="-107" charset="-128"/>
              </a:rPr>
              <a:t> </a:t>
            </a:r>
            <a:r>
              <a:rPr lang="pt-BR" sz="2000" dirty="0" err="1">
                <a:solidFill>
                  <a:srgbClr val="30435F"/>
                </a:solidFill>
                <a:latin typeface="+mn-lt"/>
                <a:ea typeface="ＭＳ Ｐゴシック" pitchFamily="-107" charset="-128"/>
              </a:rPr>
              <a:t>maturity</a:t>
            </a:r>
            <a:r>
              <a:rPr lang="pt-BR" sz="2000" dirty="0">
                <a:solidFill>
                  <a:srgbClr val="30435F"/>
                </a:solidFill>
                <a:latin typeface="+mn-lt"/>
                <a:ea typeface="ＭＳ Ｐゴシック" pitchFamily="-107" charset="-128"/>
              </a:rPr>
              <a:t>).</a:t>
            </a:r>
          </a:p>
        </p:txBody>
      </p:sp>
      <p:sp>
        <p:nvSpPr>
          <p:cNvPr id="2" name="Título 1">
            <a:extLst>
              <a:ext uri="{FF2B5EF4-FFF2-40B4-BE49-F238E27FC236}">
                <a16:creationId xmlns:a16="http://schemas.microsoft.com/office/drawing/2014/main" id="{52280434-FD4C-8E4B-E4B6-C33BD8FE1AB1}"/>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de Renda Fixa</a:t>
            </a:r>
          </a:p>
        </p:txBody>
      </p:sp>
    </p:spTree>
    <p:extLst>
      <p:ext uri="{BB962C8B-B14F-4D97-AF65-F5344CB8AC3E}">
        <p14:creationId xmlns:p14="http://schemas.microsoft.com/office/powerpoint/2010/main" val="1478266144"/>
      </p:ext>
    </p:extLst>
  </p:cSld>
  <p:clrMapOvr>
    <a:masterClrMapping/>
  </p:clrMapOvr>
  <p:transition spd="med">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sz="quarter" idx="13"/>
          </p:nvPr>
        </p:nvSpPr>
        <p:spPr>
          <a:xfrm>
            <a:off x="1886259" y="4819785"/>
            <a:ext cx="5620145" cy="1017887"/>
          </a:xfrm>
          <a:prstGeom prst="rect">
            <a:avLst/>
          </a:prstGeom>
        </p:spPr>
        <p:txBody>
          <a:bodyPr vert="horz" lIns="102870" tIns="51435" rIns="102870" bIns="51435" rtlCol="0" anchor="t">
            <a:normAutofit/>
          </a:bodyPr>
          <a:lstStyle/>
          <a:p>
            <a:pPr marL="0" lvl="1" indent="0">
              <a:buClr>
                <a:schemeClr val="accent1"/>
              </a:buClr>
              <a:defRPr/>
            </a:pPr>
            <a:r>
              <a:rPr lang="en-US" altLang="pt-BR" sz="2400" dirty="0">
                <a:latin typeface="+mn-lt"/>
                <a:cs typeface="+mn-cs"/>
              </a:rPr>
              <a:t> </a:t>
            </a:r>
            <a:r>
              <a:rPr lang="pt-BR" altLang="pt-BR" sz="2400" dirty="0">
                <a:latin typeface="+mn-lt"/>
                <a:cs typeface="+mn-cs"/>
              </a:rPr>
              <a:t>Fórmula</a:t>
            </a:r>
            <a:r>
              <a:rPr lang="en-US" altLang="pt-BR" sz="2400" dirty="0">
                <a:latin typeface="+mn-lt"/>
                <a:cs typeface="+mn-cs"/>
              </a:rPr>
              <a:t> de </a:t>
            </a:r>
            <a:r>
              <a:rPr lang="pt-BR" altLang="pt-BR" sz="2400" dirty="0">
                <a:latin typeface="+mn-lt"/>
                <a:cs typeface="+mn-cs"/>
              </a:rPr>
              <a:t>cálculo</a:t>
            </a:r>
            <a:r>
              <a:rPr lang="en-US" altLang="pt-BR" sz="2400" dirty="0">
                <a:latin typeface="+mn-lt"/>
                <a:cs typeface="+mn-cs"/>
              </a:rPr>
              <a:t> do </a:t>
            </a:r>
            <a:r>
              <a:rPr lang="pt-BR" altLang="pt-BR" sz="2400" dirty="0">
                <a:latin typeface="+mn-lt"/>
                <a:cs typeface="+mn-cs"/>
              </a:rPr>
              <a:t>preço</a:t>
            </a:r>
          </a:p>
          <a:p>
            <a:pPr marL="0" lvl="2" indent="-385763">
              <a:buClr>
                <a:schemeClr val="accent1"/>
              </a:buClr>
              <a:defRPr/>
            </a:pPr>
            <a:endParaRPr lang="en-US" altLang="pt-BR" sz="2000" dirty="0">
              <a:latin typeface="+mn-lt"/>
              <a:cs typeface="+mn-cs"/>
            </a:endParaRPr>
          </a:p>
        </p:txBody>
      </p:sp>
      <p:sp>
        <p:nvSpPr>
          <p:cNvPr id="30" name="Retângulo 29">
            <a:extLst>
              <a:ext uri="{FF2B5EF4-FFF2-40B4-BE49-F238E27FC236}">
                <a16:creationId xmlns:a16="http://schemas.microsoft.com/office/drawing/2014/main" id="{AD9B6242-C31F-4DF5-A542-2C0371468A8C}"/>
              </a:ext>
            </a:extLst>
          </p:cNvPr>
          <p:cNvSpPr/>
          <p:nvPr/>
        </p:nvSpPr>
        <p:spPr>
          <a:xfrm>
            <a:off x="2321496" y="6501084"/>
            <a:ext cx="7782356" cy="1754326"/>
          </a:xfrm>
          <a:prstGeom prst="rect">
            <a:avLst/>
          </a:prstGeom>
          <a:solidFill>
            <a:srgbClr val="FFFF00"/>
          </a:solidFill>
        </p:spPr>
        <p:txBody>
          <a:bodyPr wrap="square">
            <a:spAutoFit/>
          </a:bodyPr>
          <a:lstStyle/>
          <a:p>
            <a:pPr algn="just"/>
            <a:r>
              <a:rPr lang="pt-BR" b="1" dirty="0">
                <a:solidFill>
                  <a:schemeClr val="accent2"/>
                </a:solidFill>
                <a:latin typeface="OttawaBold"/>
              </a:rPr>
              <a:t>Importante: </a:t>
            </a:r>
          </a:p>
          <a:p>
            <a:pPr algn="just"/>
            <a:r>
              <a:rPr lang="pt-BR" b="1" dirty="0">
                <a:solidFill>
                  <a:schemeClr val="accent2"/>
                </a:solidFill>
                <a:latin typeface="OttawaPSMT"/>
              </a:rPr>
              <a:t>O preço de um ativo de renda fixa e o valor da taxa de juro apresentam comportamentos inversos. </a:t>
            </a:r>
          </a:p>
          <a:p>
            <a:pPr algn="just"/>
            <a:r>
              <a:rPr lang="pt-BR" b="1" dirty="0">
                <a:solidFill>
                  <a:schemeClr val="accent2"/>
                </a:solidFill>
                <a:latin typeface="OttawaPSMT"/>
              </a:rPr>
              <a:t>Quando a taxa de juros se eleva, o preço de negociação do título é reduzido; quando ocorre uma queda na taxa de juros, observa-se uma valorização no preço de mercado do título.</a:t>
            </a:r>
            <a:endParaRPr lang="pt-BR" b="1" dirty="0">
              <a:solidFill>
                <a:schemeClr val="accent2"/>
              </a:solidFill>
            </a:endParaRPr>
          </a:p>
        </p:txBody>
      </p:sp>
      <p:pic>
        <p:nvPicPr>
          <p:cNvPr id="3" name="Imagem 2" descr="Uma imagem contendo screenshot, texto, relógio&#10;&#10;Descrição gerada automaticamente">
            <a:extLst>
              <a:ext uri="{FF2B5EF4-FFF2-40B4-BE49-F238E27FC236}">
                <a16:creationId xmlns:a16="http://schemas.microsoft.com/office/drawing/2014/main" id="{6BEC9818-78A5-4A57-A0F7-72C7CE51E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265" y="2677148"/>
            <a:ext cx="4648226" cy="1313123"/>
          </a:xfrm>
          <a:prstGeom prst="rect">
            <a:avLst/>
          </a:prstGeom>
        </p:spPr>
      </p:pic>
      <p:grpSp>
        <p:nvGrpSpPr>
          <p:cNvPr id="6" name="Agrupar 5">
            <a:extLst>
              <a:ext uri="{FF2B5EF4-FFF2-40B4-BE49-F238E27FC236}">
                <a16:creationId xmlns:a16="http://schemas.microsoft.com/office/drawing/2014/main" id="{FFEB7837-9519-C4F2-DB9E-100F0861C0F2}"/>
              </a:ext>
            </a:extLst>
          </p:cNvPr>
          <p:cNvGrpSpPr/>
          <p:nvPr/>
        </p:nvGrpSpPr>
        <p:grpSpPr>
          <a:xfrm>
            <a:off x="6575791" y="4659586"/>
            <a:ext cx="3082808" cy="967828"/>
            <a:chOff x="7496921" y="4616146"/>
            <a:chExt cx="3082808" cy="967828"/>
          </a:xfrm>
        </p:grpSpPr>
        <mc:AlternateContent xmlns:mc="http://schemas.openxmlformats.org/markup-compatibility/2006">
          <mc:Choice xmlns:a14="http://schemas.microsoft.com/office/drawing/2010/main" Requires="a14">
            <p:sp>
              <p:nvSpPr>
                <p:cNvPr id="5" name="CaixaDeTexto 4">
                  <a:extLst>
                    <a:ext uri="{FF2B5EF4-FFF2-40B4-BE49-F238E27FC236}">
                      <a16:creationId xmlns:a16="http://schemas.microsoft.com/office/drawing/2014/main" id="{D61A5CD4-736D-41B4-BE30-2FF5C316BF49}"/>
                    </a:ext>
                  </a:extLst>
                </p:cNvPr>
                <p:cNvSpPr txBox="1"/>
                <p:nvPr/>
              </p:nvSpPr>
              <p:spPr>
                <a:xfrm>
                  <a:off x="7510134" y="4616146"/>
                  <a:ext cx="2956835"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𝑃𝑈</m:t>
                        </m:r>
                        <m:r>
                          <a:rPr lang="pt-BR" b="0" i="1" smtClean="0">
                            <a:latin typeface="Cambria Math" panose="02040503050406030204" pitchFamily="18" charset="0"/>
                          </a:rPr>
                          <m:t>=</m:t>
                        </m:r>
                        <m:nary>
                          <m:naryPr>
                            <m:chr m:val="∑"/>
                            <m:ctrlPr>
                              <a:rPr lang="pt-BR" b="0" i="1" smtClean="0">
                                <a:latin typeface="Cambria Math" panose="02040503050406030204" pitchFamily="18" charset="0"/>
                              </a:rPr>
                            </m:ctrlPr>
                          </m:naryPr>
                          <m:sub>
                            <m:r>
                              <m:rPr>
                                <m:brk m:alnAt="23"/>
                              </m:rPr>
                              <a:rPr lang="pt-BR" b="0" i="1" smtClean="0">
                                <a:latin typeface="Cambria Math" panose="02040503050406030204" pitchFamily="18" charset="0"/>
                              </a:rPr>
                              <m:t>𝑡</m:t>
                            </m:r>
                            <m:r>
                              <a:rPr lang="pt-BR" b="0" i="1" smtClean="0">
                                <a:latin typeface="Cambria Math" panose="02040503050406030204" pitchFamily="18" charset="0"/>
                              </a:rPr>
                              <m:t>=1</m:t>
                            </m:r>
                          </m:sub>
                          <m:sup>
                            <m:r>
                              <a:rPr lang="pt-BR" b="0" i="1" smtClean="0">
                                <a:latin typeface="Cambria Math" panose="02040503050406030204" pitchFamily="18" charset="0"/>
                              </a:rPr>
                              <m:t>𝑇</m:t>
                            </m:r>
                          </m:sup>
                          <m:e>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𝐶</m:t>
                                    </m:r>
                                  </m:e>
                                  <m:sub>
                                    <m:r>
                                      <a:rPr lang="pt-BR" b="0" i="1" smtClean="0">
                                        <a:latin typeface="Cambria Math" panose="02040503050406030204" pitchFamily="18" charset="0"/>
                                      </a:rPr>
                                      <m:t>𝑡</m:t>
                                    </m:r>
                                  </m:sub>
                                </m:sSub>
                              </m:num>
                              <m:den>
                                <m:sSup>
                                  <m:sSupPr>
                                    <m:ctrlPr>
                                      <a:rPr lang="pt-BR" b="0" i="1" smtClean="0">
                                        <a:latin typeface="Cambria Math" panose="02040503050406030204" pitchFamily="18" charset="0"/>
                                      </a:rPr>
                                    </m:ctrlPr>
                                  </m:sSupPr>
                                  <m:e>
                                    <m:d>
                                      <m:dPr>
                                        <m:ctrlPr>
                                          <a:rPr lang="pt-BR" b="0" i="1" smtClean="0">
                                            <a:latin typeface="Cambria Math" panose="02040503050406030204" pitchFamily="18" charset="0"/>
                                          </a:rPr>
                                        </m:ctrlPr>
                                      </m:dPr>
                                      <m:e>
                                        <m:r>
                                          <a:rPr lang="pt-BR" b="0" i="1" smtClean="0">
                                            <a:latin typeface="Cambria Math" panose="02040503050406030204" pitchFamily="18" charset="0"/>
                                          </a:rPr>
                                          <m:t>1+</m:t>
                                        </m:r>
                                        <m:r>
                                          <a:rPr lang="pt-BR" b="0" i="1" smtClean="0">
                                            <a:latin typeface="Cambria Math" panose="02040503050406030204" pitchFamily="18" charset="0"/>
                                          </a:rPr>
                                          <m:t>𝑦</m:t>
                                        </m:r>
                                      </m:e>
                                    </m:d>
                                  </m:e>
                                  <m:sup>
                                    <m:r>
                                      <a:rPr lang="pt-BR" b="0" i="1" smtClean="0">
                                        <a:latin typeface="Cambria Math" panose="02040503050406030204" pitchFamily="18" charset="0"/>
                                      </a:rPr>
                                      <m:t>𝑡</m:t>
                                    </m:r>
                                  </m:sup>
                                </m:sSup>
                              </m:den>
                            </m:f>
                            <m: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𝑉𝐹</m:t>
                                </m:r>
                              </m:num>
                              <m:den>
                                <m:sSup>
                                  <m:sSupPr>
                                    <m:ctrlPr>
                                      <a:rPr lang="pt-BR" b="0" i="1" smtClean="0">
                                        <a:latin typeface="Cambria Math" panose="02040503050406030204" pitchFamily="18" charset="0"/>
                                      </a:rPr>
                                    </m:ctrlPr>
                                  </m:sSupPr>
                                  <m:e>
                                    <m:d>
                                      <m:dPr>
                                        <m:ctrlPr>
                                          <a:rPr lang="pt-BR" b="0" i="1" smtClean="0">
                                            <a:latin typeface="Cambria Math" panose="02040503050406030204" pitchFamily="18" charset="0"/>
                                          </a:rPr>
                                        </m:ctrlPr>
                                      </m:dPr>
                                      <m:e>
                                        <m:r>
                                          <a:rPr lang="pt-BR" b="0" i="1" smtClean="0">
                                            <a:latin typeface="Cambria Math" panose="02040503050406030204" pitchFamily="18" charset="0"/>
                                          </a:rPr>
                                          <m:t>1+</m:t>
                                        </m:r>
                                        <m:r>
                                          <a:rPr lang="pt-BR" b="0" i="1" smtClean="0">
                                            <a:latin typeface="Cambria Math" panose="02040503050406030204" pitchFamily="18" charset="0"/>
                                          </a:rPr>
                                          <m:t>𝑦</m:t>
                                        </m:r>
                                      </m:e>
                                    </m:d>
                                  </m:e>
                                  <m:sup>
                                    <m:r>
                                      <a:rPr lang="pt-BR" b="0" i="1" smtClean="0">
                                        <a:latin typeface="Cambria Math" panose="02040503050406030204" pitchFamily="18" charset="0"/>
                                      </a:rPr>
                                      <m:t>𝑇</m:t>
                                    </m:r>
                                  </m:sup>
                                </m:sSup>
                              </m:den>
                            </m:f>
                          </m:e>
                        </m:nary>
                      </m:oMath>
                    </m:oMathPara>
                  </a14:m>
                  <a:endParaRPr lang="pt-BR" dirty="0"/>
                </a:p>
              </p:txBody>
            </p:sp>
          </mc:Choice>
          <mc:Fallback>
            <p:sp>
              <p:nvSpPr>
                <p:cNvPr id="5" name="CaixaDeTexto 4">
                  <a:extLst>
                    <a:ext uri="{FF2B5EF4-FFF2-40B4-BE49-F238E27FC236}">
                      <a16:creationId xmlns:a16="http://schemas.microsoft.com/office/drawing/2014/main" id="{D61A5CD4-736D-41B4-BE30-2FF5C316BF49}"/>
                    </a:ext>
                  </a:extLst>
                </p:cNvPr>
                <p:cNvSpPr txBox="1">
                  <a:spLocks noRot="1" noChangeAspect="1" noMove="1" noResize="1" noEditPoints="1" noAdjustHandles="1" noChangeArrowheads="1" noChangeShapeType="1" noTextEdit="1"/>
                </p:cNvSpPr>
                <p:nvPr/>
              </p:nvSpPr>
              <p:spPr>
                <a:xfrm>
                  <a:off x="7510134" y="4616146"/>
                  <a:ext cx="2956835" cy="778868"/>
                </a:xfrm>
                <a:prstGeom prst="rect">
                  <a:avLst/>
                </a:prstGeom>
                <a:blipFill>
                  <a:blip r:embed="rId4"/>
                  <a:stretch>
                    <a:fillRect/>
                  </a:stretch>
                </a:blipFill>
              </p:spPr>
              <p:txBody>
                <a:bodyPr/>
                <a:lstStyle/>
                <a:p>
                  <a:r>
                    <a:rPr lang="pt-BR">
                      <a:noFill/>
                    </a:rPr>
                    <a:t> </a:t>
                  </a:r>
                </a:p>
              </p:txBody>
            </p:sp>
          </mc:Fallback>
        </mc:AlternateContent>
        <p:cxnSp>
          <p:nvCxnSpPr>
            <p:cNvPr id="7" name="Conector de Seta Reta 6">
              <a:extLst>
                <a:ext uri="{FF2B5EF4-FFF2-40B4-BE49-F238E27FC236}">
                  <a16:creationId xmlns:a16="http://schemas.microsoft.com/office/drawing/2014/main" id="{9CB8E5D6-294E-47BD-AA2D-259390018B5C}"/>
                </a:ext>
              </a:extLst>
            </p:cNvPr>
            <p:cNvCxnSpPr/>
            <p:nvPr/>
          </p:nvCxnSpPr>
          <p:spPr>
            <a:xfrm flipV="1">
              <a:off x="7496921" y="4754779"/>
              <a:ext cx="0" cy="557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a:extLst>
                <a:ext uri="{FF2B5EF4-FFF2-40B4-BE49-F238E27FC236}">
                  <a16:creationId xmlns:a16="http://schemas.microsoft.com/office/drawing/2014/main" id="{4D019560-CC31-4A90-8ED4-34B3DCC4B763}"/>
                </a:ext>
              </a:extLst>
            </p:cNvPr>
            <p:cNvCxnSpPr/>
            <p:nvPr/>
          </p:nvCxnSpPr>
          <p:spPr>
            <a:xfrm>
              <a:off x="10579729" y="5062506"/>
              <a:ext cx="0" cy="521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de Seta Reta 34">
              <a:extLst>
                <a:ext uri="{FF2B5EF4-FFF2-40B4-BE49-F238E27FC236}">
                  <a16:creationId xmlns:a16="http://schemas.microsoft.com/office/drawing/2014/main" id="{C7E07948-2464-4544-AA25-79CDC2A21998}"/>
                </a:ext>
              </a:extLst>
            </p:cNvPr>
            <p:cNvCxnSpPr/>
            <p:nvPr/>
          </p:nvCxnSpPr>
          <p:spPr>
            <a:xfrm>
              <a:off x="9357758" y="5043918"/>
              <a:ext cx="0" cy="521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D2487BBB-5A48-4230-1549-734BA0FCC7BD}"/>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de Renda Fixa</a:t>
            </a:r>
          </a:p>
        </p:txBody>
      </p:sp>
    </p:spTree>
    <p:extLst>
      <p:ext uri="{BB962C8B-B14F-4D97-AF65-F5344CB8AC3E}">
        <p14:creationId xmlns:p14="http://schemas.microsoft.com/office/powerpoint/2010/main" val="184876670"/>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1326482" y="2783105"/>
            <a:ext cx="10337950" cy="4376619"/>
          </a:xfrm>
          <a:prstGeom prst="rect">
            <a:avLst/>
          </a:prstGeom>
        </p:spPr>
        <p:txBody>
          <a:bodyPr/>
          <a:lstStyle/>
          <a:p>
            <a:pPr marL="356097" indent="-356097" algn="just">
              <a:lnSpc>
                <a:spcPct val="130000"/>
              </a:lnSpc>
              <a:defRPr/>
            </a:pPr>
            <a:r>
              <a:rPr lang="pt-BR" sz="2000" dirty="0">
                <a:solidFill>
                  <a:srgbClr val="30435F"/>
                </a:solidFill>
                <a:latin typeface="+mn-lt"/>
                <a:ea typeface="Arial Unicode MS" pitchFamily="34" charset="-128"/>
                <a:cs typeface="Arial Unicode MS" pitchFamily="34" charset="-128"/>
              </a:rPr>
              <a:t>Expressões de Preço:</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Preço de Mercado (PU): É o preço que equilibra a demanda e a oferta por um título específico, quer para transações no mercado primário, quer no secundário. É o preço que reflete com mais fidelidade o verdadeiro valor de um título. Este preço é utilizado nos proce­dimentos de marcação a mercado (</a:t>
            </a:r>
            <a:r>
              <a:rPr lang="pt-BR" sz="2000" dirty="0" err="1">
                <a:solidFill>
                  <a:srgbClr val="30435F"/>
                </a:solidFill>
                <a:latin typeface="+mn-lt"/>
                <a:ea typeface="ＭＳ Ｐゴシック" pitchFamily="-107" charset="-128"/>
              </a:rPr>
              <a:t>marked</a:t>
            </a:r>
            <a:r>
              <a:rPr lang="pt-BR" sz="2000" dirty="0">
                <a:solidFill>
                  <a:srgbClr val="30435F"/>
                </a:solidFill>
                <a:latin typeface="+mn-lt"/>
                <a:ea typeface="ＭＳ Ｐゴシック" pitchFamily="-107" charset="-128"/>
              </a:rPr>
              <a:t> </a:t>
            </a:r>
            <a:r>
              <a:rPr lang="pt-BR" sz="2000" dirty="0" err="1">
                <a:solidFill>
                  <a:srgbClr val="30435F"/>
                </a:solidFill>
                <a:latin typeface="+mn-lt"/>
                <a:ea typeface="ＭＳ Ｐゴシック" pitchFamily="-107" charset="-128"/>
              </a:rPr>
              <a:t>to</a:t>
            </a:r>
            <a:r>
              <a:rPr lang="pt-BR" sz="2000" dirty="0">
                <a:solidFill>
                  <a:srgbClr val="30435F"/>
                </a:solidFill>
                <a:latin typeface="+mn-lt"/>
                <a:ea typeface="ＭＳ Ｐゴシック" pitchFamily="-107" charset="-128"/>
              </a:rPr>
              <a:t> </a:t>
            </a:r>
            <a:r>
              <a:rPr lang="pt-BR" sz="2000" dirty="0" err="1">
                <a:solidFill>
                  <a:srgbClr val="30435F"/>
                </a:solidFill>
                <a:latin typeface="+mn-lt"/>
                <a:ea typeface="ＭＳ Ｐゴシック" pitchFamily="-107" charset="-128"/>
              </a:rPr>
              <a:t>market</a:t>
            </a:r>
            <a:r>
              <a:rPr lang="pt-BR" sz="2000" dirty="0">
                <a:solidFill>
                  <a:srgbClr val="30435F"/>
                </a:solidFill>
                <a:latin typeface="+mn-lt"/>
                <a:ea typeface="ＭＳ Ｐゴシック" pitchFamily="-107" charset="-128"/>
              </a:rPr>
              <a:t>) das carteiras das instituições detentoras de títulos de renda fixa.</a:t>
            </a:r>
          </a:p>
          <a:p>
            <a:pPr indent="-385763" algn="just" eaLnBrk="0" hangingPunct="0">
              <a:lnSpc>
                <a:spcPct val="130000"/>
              </a:lnSpc>
              <a:spcAft>
                <a:spcPct val="60000"/>
              </a:spcAft>
              <a:buClr>
                <a:srgbClr val="CC0000"/>
              </a:buClr>
              <a:buFont typeface="Marlett" pitchFamily="2" charset="2"/>
              <a:buChar char="4"/>
              <a:defRPr/>
            </a:pPr>
            <a:r>
              <a:rPr lang="pt-BR" sz="2000" dirty="0">
                <a:solidFill>
                  <a:srgbClr val="30435F"/>
                </a:solidFill>
                <a:latin typeface="+mn-lt"/>
                <a:ea typeface="ＭＳ Ｐゴシック" pitchFamily="-107" charset="-128"/>
              </a:rPr>
              <a:t>Preço na curva:  É o preço, calculado em qualquer data, a partir da taxa de juros utilizada na compra de um ativo. Antes da regra da marcação a mercado, os administradores de carteiras utilizavam esse conceito na avaliação dos portfólios de renda fixa. Para calcular esse preço, a qualquer dia, devemos descontar o fluxo do ativo à taxa de compra como mostra o esquema a seguir.</a:t>
            </a:r>
          </a:p>
        </p:txBody>
      </p:sp>
      <p:sp>
        <p:nvSpPr>
          <p:cNvPr id="3" name="Título 1">
            <a:extLst>
              <a:ext uri="{FF2B5EF4-FFF2-40B4-BE49-F238E27FC236}">
                <a16:creationId xmlns:a16="http://schemas.microsoft.com/office/drawing/2014/main" id="{622B2DAC-2AFC-4D99-8DA5-D4386F28C9AD}"/>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de Renda Fixa</a:t>
            </a:r>
          </a:p>
        </p:txBody>
      </p:sp>
      <p:pic>
        <p:nvPicPr>
          <p:cNvPr id="4" name="Imagem 3">
            <a:extLst>
              <a:ext uri="{FF2B5EF4-FFF2-40B4-BE49-F238E27FC236}">
                <a16:creationId xmlns:a16="http://schemas.microsoft.com/office/drawing/2014/main" id="{64C84A94-1782-4326-B08C-A3DEBBB62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172" y="7159724"/>
            <a:ext cx="7212569" cy="1425741"/>
          </a:xfrm>
          <a:prstGeom prst="rect">
            <a:avLst/>
          </a:prstGeom>
        </p:spPr>
      </p:pic>
    </p:spTree>
    <p:extLst>
      <p:ext uri="{BB962C8B-B14F-4D97-AF65-F5344CB8AC3E}">
        <p14:creationId xmlns:p14="http://schemas.microsoft.com/office/powerpoint/2010/main" val="329826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1954785" y="2547078"/>
            <a:ext cx="9151687" cy="4324614"/>
          </a:xfrm>
        </p:spPr>
        <p:txBody>
          <a:bodyPr>
            <a:normAutofit/>
          </a:bodyPr>
          <a:lstStyle/>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O valor do dinheiro no tempo refere-se ao fato de que $1 hoje vale mais que $1 em uma da futura. </a:t>
            </a:r>
          </a:p>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O entendimento desta afirmação é o que vamos estudar ao longo deste curso.</a:t>
            </a:r>
          </a:p>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Se perguntarmos a uma pessoa qualquer se ela prefere $1 hoje ou daqui a um ano, a resposta certamente será hoje.</a:t>
            </a:r>
          </a:p>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Conceito subjetivo da preferência pela liquidez. </a:t>
            </a:r>
          </a:p>
        </p:txBody>
      </p:sp>
      <p:graphicFrame>
        <p:nvGraphicFramePr>
          <p:cNvPr id="3" name="Object 5"/>
          <p:cNvGraphicFramePr>
            <a:graphicFrameLocks noChangeAspect="1"/>
          </p:cNvGraphicFramePr>
          <p:nvPr>
            <p:extLst>
              <p:ext uri="{D42A27DB-BD31-4B8C-83A1-F6EECF244321}">
                <p14:modId xmlns:p14="http://schemas.microsoft.com/office/powerpoint/2010/main" val="1827966370"/>
              </p:ext>
            </p:extLst>
          </p:nvPr>
        </p:nvGraphicFramePr>
        <p:xfrm>
          <a:off x="4538673" y="7447756"/>
          <a:ext cx="4638653" cy="1300919"/>
        </p:xfrm>
        <a:graphic>
          <a:graphicData uri="http://schemas.openxmlformats.org/presentationml/2006/ole">
            <mc:AlternateContent xmlns:mc="http://schemas.openxmlformats.org/markup-compatibility/2006">
              <mc:Choice xmlns:v="urn:schemas-microsoft-com:vml" Requires="v">
                <p:oleObj name="Image" r:id="rId3" imgW="2808330" imgH="1054340" progId="Photoshop.Image.4">
                  <p:embed/>
                </p:oleObj>
              </mc:Choice>
              <mc:Fallback>
                <p:oleObj name="Image" r:id="rId3" imgW="2808330" imgH="1054340" progId="Photoshop.Image.4">
                  <p:embed/>
                  <p:pic>
                    <p:nvPicPr>
                      <p:cNvPr id="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673" y="7447756"/>
                        <a:ext cx="4638653" cy="1300919"/>
                      </a:xfrm>
                      <a:prstGeom prst="rect">
                        <a:avLst/>
                      </a:prstGeom>
                      <a:noFill/>
                      <a:ln>
                        <a:noFill/>
                      </a:ln>
                      <a:effec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4" name="Tinta 23">
                <a:extLst>
                  <a:ext uri="{FF2B5EF4-FFF2-40B4-BE49-F238E27FC236}">
                    <a16:creationId xmlns:a16="http://schemas.microsoft.com/office/drawing/2014/main" id="{C52E916D-FD4E-4838-8C02-64B186A42676}"/>
                  </a:ext>
                </a:extLst>
              </p14:cNvPr>
              <p14:cNvContentPartPr/>
              <p14:nvPr/>
            </p14:nvContentPartPr>
            <p14:xfrm>
              <a:off x="532319" y="7266659"/>
              <a:ext cx="405" cy="405"/>
            </p14:xfrm>
          </p:contentPart>
        </mc:Choice>
        <mc:Fallback xmlns="">
          <p:pic>
            <p:nvPicPr>
              <p:cNvPr id="24" name="Tinta 23">
                <a:extLst>
                  <a:ext uri="{FF2B5EF4-FFF2-40B4-BE49-F238E27FC236}">
                    <a16:creationId xmlns:a16="http://schemas.microsoft.com/office/drawing/2014/main" id="{C52E916D-FD4E-4838-8C02-64B186A42676}"/>
                  </a:ext>
                </a:extLst>
              </p:cNvPr>
              <p:cNvPicPr/>
              <p:nvPr/>
            </p:nvPicPr>
            <p:blipFill>
              <a:blip r:embed="rId6"/>
              <a:stretch>
                <a:fillRect/>
              </a:stretch>
            </p:blipFill>
            <p:spPr>
              <a:xfrm>
                <a:off x="522194" y="7256534"/>
                <a:ext cx="20250" cy="2025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8" name="Tinta 117">
                <a:extLst>
                  <a:ext uri="{FF2B5EF4-FFF2-40B4-BE49-F238E27FC236}">
                    <a16:creationId xmlns:a16="http://schemas.microsoft.com/office/drawing/2014/main" id="{036A8B83-CDEB-4EEE-AB21-348C9476C4B2}"/>
                  </a:ext>
                </a:extLst>
              </p14:cNvPr>
              <p14:cNvContentPartPr/>
              <p14:nvPr/>
            </p14:nvContentPartPr>
            <p14:xfrm>
              <a:off x="1982219" y="4642664"/>
              <a:ext cx="405" cy="405"/>
            </p14:xfrm>
          </p:contentPart>
        </mc:Choice>
        <mc:Fallback xmlns="">
          <p:pic>
            <p:nvPicPr>
              <p:cNvPr id="118" name="Tinta 117">
                <a:extLst>
                  <a:ext uri="{FF2B5EF4-FFF2-40B4-BE49-F238E27FC236}">
                    <a16:creationId xmlns:a16="http://schemas.microsoft.com/office/drawing/2014/main" id="{036A8B83-CDEB-4EEE-AB21-348C9476C4B2}"/>
                  </a:ext>
                </a:extLst>
              </p:cNvPr>
              <p:cNvPicPr/>
              <p:nvPr/>
            </p:nvPicPr>
            <p:blipFill>
              <a:blip r:embed="rId6"/>
              <a:stretch>
                <a:fillRect/>
              </a:stretch>
            </p:blipFill>
            <p:spPr>
              <a:xfrm>
                <a:off x="1972094" y="4632539"/>
                <a:ext cx="20250" cy="20250"/>
              </a:xfrm>
              <a:prstGeom prst="rect">
                <a:avLst/>
              </a:prstGeom>
            </p:spPr>
          </p:pic>
        </mc:Fallback>
      </mc:AlternateContent>
      <p:sp>
        <p:nvSpPr>
          <p:cNvPr id="7" name="Título 1">
            <a:extLst>
              <a:ext uri="{FF2B5EF4-FFF2-40B4-BE49-F238E27FC236}">
                <a16:creationId xmlns:a16="http://schemas.microsoft.com/office/drawing/2014/main" id="{5E247543-FB2E-D9BD-C1E4-7F85BC484FED}"/>
              </a:ext>
            </a:extLst>
          </p:cNvPr>
          <p:cNvSpPr txBox="1">
            <a:spLocks/>
          </p:cNvSpPr>
          <p:nvPr/>
        </p:nvSpPr>
        <p:spPr>
          <a:xfrm>
            <a:off x="1025352"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Valor do dinheiro no tempo</a:t>
            </a:r>
          </a:p>
        </p:txBody>
      </p:sp>
    </p:spTree>
    <p:extLst>
      <p:ext uri="{BB962C8B-B14F-4D97-AF65-F5344CB8AC3E}">
        <p14:creationId xmlns:p14="http://schemas.microsoft.com/office/powerpoint/2010/main" val="102062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Tela de celular com texto preto sobre fundo branco&#10;&#10;Descrição gerada automaticamente">
            <a:extLst>
              <a:ext uri="{FF2B5EF4-FFF2-40B4-BE49-F238E27FC236}">
                <a16:creationId xmlns:a16="http://schemas.microsoft.com/office/drawing/2014/main" id="{66981AFA-047D-4F0C-861D-FA7F56BD55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617" y="5987937"/>
            <a:ext cx="3396840" cy="1571039"/>
          </a:xfrm>
          <a:prstGeom prst="rect">
            <a:avLst/>
          </a:prstGeom>
        </p:spPr>
      </p:pic>
      <p:sp>
        <p:nvSpPr>
          <p:cNvPr id="9" name="Rectangle 3"/>
          <p:cNvSpPr txBox="1">
            <a:spLocks noChangeArrowheads="1"/>
          </p:cNvSpPr>
          <p:nvPr/>
        </p:nvSpPr>
        <p:spPr>
          <a:xfrm>
            <a:off x="4913784" y="3343300"/>
            <a:ext cx="7128792" cy="5846584"/>
          </a:xfrm>
          <a:prstGeom prst="rect">
            <a:avLst/>
          </a:prstGeom>
        </p:spPr>
        <p:txBody>
          <a:bodyPr vert="horz" lIns="102870" tIns="51435" rIns="102870" bIns="51435" rtlCol="0">
            <a:noAutofit/>
          </a:bodyPr>
          <a:lstStyle/>
          <a:p>
            <a:pPr indent="-385763" algn="just" eaLnBrk="0" hangingPunct="0">
              <a:lnSpc>
                <a:spcPct val="130000"/>
              </a:lnSpc>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Valor Nominal (VN): o valor do título na sua emissão ou na data base (valor de face). Os títulos com taxa de rentabilidade prefixada têm valor nominal constante, confundindo-se com o preço de resgate.</a:t>
            </a:r>
          </a:p>
          <a:p>
            <a:pPr indent="-385763" algn="just" eaLnBrk="0" hangingPunct="0">
              <a:lnSpc>
                <a:spcPct val="130000"/>
              </a:lnSpc>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Valor Nominal Atualizado (VNA): Os títulos pós-fixados têm a atualização dos seus valores de face desde a data de emissão (ou data base) pelo índice correspondente, que pode ser mensal ou diário. Exemplo: O valor nominal da LFT é atualizado diariamente pela taxa Selic; da NTN-D pela variação da taxa de câmbio; por sua vez, o VN da NTN-B é atualizado mensalmente pelo IPCA (Índice de Preços ao Consumidor Amplo), medido mensalmente pelo IBGE (Instituto Brasileiro de Geografia e Estatística). </a:t>
            </a:r>
          </a:p>
        </p:txBody>
      </p:sp>
      <p:pic>
        <p:nvPicPr>
          <p:cNvPr id="4" name="Imagem 3" descr="Tela de celular com texto preto sobre fundo branco&#10;&#10;Descrição gerada automaticamente">
            <a:extLst>
              <a:ext uri="{FF2B5EF4-FFF2-40B4-BE49-F238E27FC236}">
                <a16:creationId xmlns:a16="http://schemas.microsoft.com/office/drawing/2014/main" id="{B5F87496-03FA-4F53-9625-A63FCC1C17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743" y="3837310"/>
            <a:ext cx="3481714" cy="1383982"/>
          </a:xfrm>
          <a:prstGeom prst="rect">
            <a:avLst/>
          </a:prstGeom>
        </p:spPr>
      </p:pic>
      <p:sp>
        <p:nvSpPr>
          <p:cNvPr id="40" name="Título 1">
            <a:extLst>
              <a:ext uri="{FF2B5EF4-FFF2-40B4-BE49-F238E27FC236}">
                <a16:creationId xmlns:a16="http://schemas.microsoft.com/office/drawing/2014/main" id="{00287530-526D-40E1-9521-D1A9C7628433}"/>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de Renda Fixa</a:t>
            </a:r>
          </a:p>
        </p:txBody>
      </p:sp>
      <p:sp>
        <p:nvSpPr>
          <p:cNvPr id="7" name="Retângulo 6">
            <a:extLst>
              <a:ext uri="{FF2B5EF4-FFF2-40B4-BE49-F238E27FC236}">
                <a16:creationId xmlns:a16="http://schemas.microsoft.com/office/drawing/2014/main" id="{9C14B0E1-1D7A-42D6-BDBF-824AA76A4882}"/>
              </a:ext>
            </a:extLst>
          </p:cNvPr>
          <p:cNvSpPr/>
          <p:nvPr/>
        </p:nvSpPr>
        <p:spPr>
          <a:xfrm>
            <a:off x="1392752" y="2861606"/>
            <a:ext cx="2114810" cy="341632"/>
          </a:xfrm>
          <a:prstGeom prst="rect">
            <a:avLst/>
          </a:prstGeom>
        </p:spPr>
        <p:txBody>
          <a:bodyPr wrap="none">
            <a:spAutoFit/>
          </a:bodyPr>
          <a:lstStyle/>
          <a:p>
            <a:pPr>
              <a:lnSpc>
                <a:spcPct val="90000"/>
              </a:lnSpc>
              <a:spcBef>
                <a:spcPts val="1125"/>
              </a:spcBef>
              <a:buClr>
                <a:schemeClr val="accent1"/>
              </a:buClr>
              <a:buSzPct val="80000"/>
              <a:defRPr/>
            </a:pPr>
            <a:r>
              <a:rPr lang="pt-BR" dirty="0">
                <a:solidFill>
                  <a:schemeClr val="tx1">
                    <a:lumMod val="75000"/>
                    <a:lumOff val="25000"/>
                  </a:schemeClr>
                </a:solidFill>
                <a:latin typeface="+mn-lt"/>
              </a:rPr>
              <a:t>Expressões de Preço</a:t>
            </a:r>
          </a:p>
        </p:txBody>
      </p:sp>
    </p:spTree>
    <p:extLst>
      <p:ext uri="{BB962C8B-B14F-4D97-AF65-F5344CB8AC3E}">
        <p14:creationId xmlns:p14="http://schemas.microsoft.com/office/powerpoint/2010/main" val="711574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1093674" y="3355411"/>
            <a:ext cx="10084806" cy="2652185"/>
          </a:xfrm>
          <a:prstGeom prst="rect">
            <a:avLst/>
          </a:prstGeom>
        </p:spPr>
        <p:txBody>
          <a:bodyPr vert="horz" lIns="102870" tIns="51435" rIns="102870" bIns="51435" rtlCol="0">
            <a:normAutofit/>
          </a:bodyPr>
          <a:lstStyle/>
          <a:p>
            <a:pPr indent="-385763" algn="just" eaLnBrk="0" hangingPunct="0">
              <a:lnSpc>
                <a:spcPct val="130000"/>
              </a:lnSpc>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A data-base foi criada pelo Tesouro na intenção de dar fungibilidade aos títulos públicos federais pós-fixados. É a data em que o ativo de renda fixa pós-fixado tem seu valor nominal definido. Nesses casos os títulos, mesmo nas emissões primárias, possuirão um VNA. </a:t>
            </a:r>
          </a:p>
          <a:p>
            <a:pPr indent="-385763" algn="just" eaLnBrk="0" hangingPunct="0">
              <a:lnSpc>
                <a:spcPct val="130000"/>
              </a:lnSpc>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Veremos com detalhes as características dos Títulos Público Federais no Módulo 2 deste curso.</a:t>
            </a:r>
          </a:p>
        </p:txBody>
      </p:sp>
      <p:sp>
        <p:nvSpPr>
          <p:cNvPr id="40" name="Título 1">
            <a:extLst>
              <a:ext uri="{FF2B5EF4-FFF2-40B4-BE49-F238E27FC236}">
                <a16:creationId xmlns:a16="http://schemas.microsoft.com/office/drawing/2014/main" id="{00287530-526D-40E1-9521-D1A9C7628433}"/>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de Renda Fixa</a:t>
            </a:r>
          </a:p>
        </p:txBody>
      </p:sp>
      <p:sp>
        <p:nvSpPr>
          <p:cNvPr id="7" name="Retângulo 6">
            <a:extLst>
              <a:ext uri="{FF2B5EF4-FFF2-40B4-BE49-F238E27FC236}">
                <a16:creationId xmlns:a16="http://schemas.microsoft.com/office/drawing/2014/main" id="{9C14B0E1-1D7A-42D6-BDBF-824AA76A4882}"/>
              </a:ext>
            </a:extLst>
          </p:cNvPr>
          <p:cNvSpPr/>
          <p:nvPr/>
        </p:nvSpPr>
        <p:spPr>
          <a:xfrm>
            <a:off x="969917" y="2790606"/>
            <a:ext cx="6673365" cy="369332"/>
          </a:xfrm>
          <a:prstGeom prst="rect">
            <a:avLst/>
          </a:prstGeom>
        </p:spPr>
        <p:txBody>
          <a:bodyPr wrap="none">
            <a:spAutoFit/>
          </a:bodyPr>
          <a:lstStyle/>
          <a:p>
            <a:pPr>
              <a:lnSpc>
                <a:spcPct val="90000"/>
              </a:lnSpc>
              <a:spcBef>
                <a:spcPts val="1125"/>
              </a:spcBef>
              <a:buClr>
                <a:schemeClr val="accent1"/>
              </a:buClr>
              <a:buSzPct val="80000"/>
              <a:defRPr/>
            </a:pPr>
            <a:r>
              <a:rPr lang="pt-BR" sz="2000" dirty="0">
                <a:solidFill>
                  <a:schemeClr val="tx1">
                    <a:lumMod val="75000"/>
                    <a:lumOff val="25000"/>
                  </a:schemeClr>
                </a:solidFill>
                <a:latin typeface="+mn-lt"/>
              </a:rPr>
              <a:t>Expressões de Preço de Títulos Públicos Federais Pós-fixados:</a:t>
            </a:r>
          </a:p>
        </p:txBody>
      </p:sp>
      <p:pic>
        <p:nvPicPr>
          <p:cNvPr id="3" name="Imagem 2" descr="Tela de celular com texto preto sobre fundo branco&#10;&#10;Descrição gerada automaticamente">
            <a:extLst>
              <a:ext uri="{FF2B5EF4-FFF2-40B4-BE49-F238E27FC236}">
                <a16:creationId xmlns:a16="http://schemas.microsoft.com/office/drawing/2014/main" id="{0AFF02D6-7F3E-4A45-A395-F9FFE43E1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600" y="6367636"/>
            <a:ext cx="6756921" cy="2271191"/>
          </a:xfrm>
          <a:prstGeom prst="rect">
            <a:avLst/>
          </a:prstGeom>
        </p:spPr>
      </p:pic>
    </p:spTree>
    <p:extLst>
      <p:ext uri="{BB962C8B-B14F-4D97-AF65-F5344CB8AC3E}">
        <p14:creationId xmlns:p14="http://schemas.microsoft.com/office/powerpoint/2010/main" val="918830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593304" y="2662725"/>
            <a:ext cx="12025336" cy="4961550"/>
          </a:xfrm>
          <a:prstGeom prst="rect">
            <a:avLst/>
          </a:prstGeom>
        </p:spPr>
        <p:txBody>
          <a:bodyPr vert="horz" lIns="102870" tIns="51435" rIns="102870" bIns="51435" rtlCol="0">
            <a:noAutofit/>
          </a:bodyPr>
          <a:lstStyle/>
          <a:p>
            <a:pPr>
              <a:lnSpc>
                <a:spcPct val="90000"/>
              </a:lnSpc>
              <a:spcBef>
                <a:spcPts val="1125"/>
              </a:spcBef>
              <a:buClr>
                <a:schemeClr val="accent1"/>
              </a:buClr>
              <a:buSzPct val="80000"/>
              <a:defRPr/>
            </a:pPr>
            <a:r>
              <a:rPr lang="pt-BR" sz="2000" dirty="0">
                <a:solidFill>
                  <a:schemeClr val="tx1">
                    <a:lumMod val="75000"/>
                    <a:lumOff val="25000"/>
                  </a:schemeClr>
                </a:solidFill>
                <a:latin typeface="+mn-lt"/>
              </a:rPr>
              <a:t>Expressões de Preço de Títulos Pós-fixados</a:t>
            </a:r>
          </a:p>
          <a:p>
            <a:pPr indent="-385763" algn="just" eaLnBrk="0" hangingPunct="0">
              <a:lnSpc>
                <a:spcPct val="130000"/>
              </a:lnSpc>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Par: preço indicativo de um rendimento exatamente igual ao ofertado pelo emissor de um determinado título. Para os títulos sem pagamento de juros, preço par significa ganhar exatamente a variação do indexador do papel, e para os que pagam cupom de juros, a rentabilidade será a do indexador mais o valor do referido cupom. </a:t>
            </a:r>
          </a:p>
          <a:p>
            <a:pPr indent="-385763" algn="just" eaLnBrk="0" hangingPunct="0">
              <a:lnSpc>
                <a:spcPct val="130000"/>
              </a:lnSpc>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Deságio: preço indicativo de um rendimento maior que o ofertado pelo emissor de um determinado título. Para os títulos sem pagamento de juros, deságio significa ganhar a variação do indexador do papel mais uma taxa de juros, e para os que pagam cupom de juros, a rentabilidade será a do indexador mais um valor maior que a taxa do referido cupom.</a:t>
            </a:r>
          </a:p>
          <a:p>
            <a:pPr indent="-385763" algn="just" eaLnBrk="0" hangingPunct="0">
              <a:lnSpc>
                <a:spcPct val="130000"/>
              </a:lnSpc>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Ágio: preço indicativo de um rendimento menor que o ofertado pelo emissor de um determinado título. Para os títulos sem pagamento de juros, ágio significa ganhar a variação do indexador do papel menos uma taxa de juros, e, para os que pagam o cupom de juros, a rentabilidade será a do indexador mais um valor menor que a taxa do referido cupom.</a:t>
            </a:r>
          </a:p>
        </p:txBody>
      </p:sp>
      <p:pic>
        <p:nvPicPr>
          <p:cNvPr id="7" name="Imagem 6" descr="Tela de celular com texto preto sobre fundo branco&#10;&#10;Descrição gerada automaticamente">
            <a:extLst>
              <a:ext uri="{FF2B5EF4-FFF2-40B4-BE49-F238E27FC236}">
                <a16:creationId xmlns:a16="http://schemas.microsoft.com/office/drawing/2014/main" id="{6EFD1C62-F9D1-4309-B29D-51D910ADE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5672" y="8239844"/>
            <a:ext cx="6102126" cy="1174659"/>
          </a:xfrm>
          <a:prstGeom prst="rect">
            <a:avLst/>
          </a:prstGeom>
        </p:spPr>
      </p:pic>
      <p:sp>
        <p:nvSpPr>
          <p:cNvPr id="2" name="Título 1">
            <a:extLst>
              <a:ext uri="{FF2B5EF4-FFF2-40B4-BE49-F238E27FC236}">
                <a16:creationId xmlns:a16="http://schemas.microsoft.com/office/drawing/2014/main" id="{1F5C9F05-77F0-5BD2-9EB8-D6F0C8B98016}"/>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de Renda Fixa</a:t>
            </a:r>
          </a:p>
        </p:txBody>
      </p:sp>
    </p:spTree>
    <p:extLst>
      <p:ext uri="{BB962C8B-B14F-4D97-AF65-F5344CB8AC3E}">
        <p14:creationId xmlns:p14="http://schemas.microsoft.com/office/powerpoint/2010/main" val="3780413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1234426" y="3261370"/>
            <a:ext cx="10732878" cy="2636858"/>
          </a:xfrm>
          <a:prstGeom prst="rect">
            <a:avLst/>
          </a:prstGeom>
        </p:spPr>
        <p:txBody>
          <a:bodyPr vert="horz" lIns="102870" tIns="51435" rIns="102870" bIns="51435" rtlCol="0">
            <a:noAutofit/>
          </a:bodyPr>
          <a:lstStyle/>
          <a:p>
            <a:pPr indent="-385763" algn="just" eaLnBrk="0" hangingPunct="0">
              <a:lnSpc>
                <a:spcPct val="120000"/>
              </a:lnSpc>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Juros </a:t>
            </a:r>
            <a:r>
              <a:rPr lang="pt-BR" sz="2000" dirty="0" err="1">
                <a:solidFill>
                  <a:srgbClr val="30435F"/>
                </a:solidFill>
                <a:latin typeface="+mn-lt"/>
                <a:ea typeface="ＭＳ Ｐゴシック" pitchFamily="-107" charset="-128"/>
              </a:rPr>
              <a:t>acruados</a:t>
            </a:r>
            <a:r>
              <a:rPr lang="pt-BR" sz="2000" dirty="0">
                <a:solidFill>
                  <a:srgbClr val="30435F"/>
                </a:solidFill>
                <a:latin typeface="+mn-lt"/>
                <a:ea typeface="ＭＳ Ｐゴシック" pitchFamily="-107" charset="-128"/>
              </a:rPr>
              <a:t>: Quando um título paga juros e é negociado fora de uma data de aniversário, o juro </a:t>
            </a:r>
            <a:r>
              <a:rPr lang="pt-BR" sz="2000" dirty="0" err="1">
                <a:solidFill>
                  <a:srgbClr val="30435F"/>
                </a:solidFill>
                <a:latin typeface="+mn-lt"/>
                <a:ea typeface="ＭＳ Ｐゴシック" pitchFamily="-107" charset="-128"/>
              </a:rPr>
              <a:t>acruado</a:t>
            </a:r>
            <a:r>
              <a:rPr lang="pt-BR" sz="2000" dirty="0">
                <a:solidFill>
                  <a:srgbClr val="30435F"/>
                </a:solidFill>
                <a:latin typeface="+mn-lt"/>
                <a:ea typeface="ＭＳ Ｐゴシック" pitchFamily="-107" charset="-128"/>
              </a:rPr>
              <a:t> será a parcela do próximo cupom, devida ao vendedor, pelo carregamento do ativo entre o dia do último pagamento de juros e a data considerada. </a:t>
            </a:r>
          </a:p>
          <a:p>
            <a:pPr indent="-385763" algn="just" eaLnBrk="0" hangingPunct="0">
              <a:lnSpc>
                <a:spcPct val="120000"/>
              </a:lnSpc>
              <a:spcBef>
                <a:spcPts val="1125"/>
              </a:spcBef>
              <a:spcAft>
                <a:spcPct val="60000"/>
              </a:spcAft>
              <a:buClr>
                <a:srgbClr val="CC0000"/>
              </a:buClr>
              <a:buSzPct val="80000"/>
              <a:buFont typeface="Marlett" pitchFamily="2" charset="2"/>
              <a:buChar char="4"/>
              <a:defRPr/>
            </a:pPr>
            <a:r>
              <a:rPr lang="pt-BR" sz="2000" dirty="0">
                <a:solidFill>
                  <a:srgbClr val="30435F"/>
                </a:solidFill>
                <a:latin typeface="+mn-lt"/>
                <a:ea typeface="ＭＳ Ｐゴシック" pitchFamily="-107" charset="-128"/>
              </a:rPr>
              <a:t>Em vários países o juro </a:t>
            </a:r>
            <a:r>
              <a:rPr lang="pt-BR" sz="2000" dirty="0" err="1">
                <a:solidFill>
                  <a:srgbClr val="30435F"/>
                </a:solidFill>
                <a:latin typeface="+mn-lt"/>
                <a:ea typeface="ＭＳ Ｐゴシック" pitchFamily="-107" charset="-128"/>
              </a:rPr>
              <a:t>acruado</a:t>
            </a:r>
            <a:r>
              <a:rPr lang="pt-BR" sz="2000" dirty="0">
                <a:solidFill>
                  <a:srgbClr val="30435F"/>
                </a:solidFill>
                <a:latin typeface="+mn-lt"/>
                <a:ea typeface="ＭＳ Ｐゴシック" pitchFamily="-107" charset="-128"/>
              </a:rPr>
              <a:t> fica destacado do preço de negócio e é chamado de “preço limpo”. O “preço total” (juros </a:t>
            </a:r>
            <a:r>
              <a:rPr lang="pt-BR" sz="2000" dirty="0" err="1">
                <a:solidFill>
                  <a:srgbClr val="30435F"/>
                </a:solidFill>
                <a:latin typeface="+mn-lt"/>
                <a:ea typeface="ＭＳ Ｐゴシック" pitchFamily="-107" charset="-128"/>
              </a:rPr>
              <a:t>acruados</a:t>
            </a:r>
            <a:r>
              <a:rPr lang="pt-BR" sz="2000" dirty="0">
                <a:solidFill>
                  <a:srgbClr val="30435F"/>
                </a:solidFill>
                <a:latin typeface="+mn-lt"/>
                <a:ea typeface="ＭＳ Ｐゴシック" pitchFamily="-107" charset="-128"/>
              </a:rPr>
              <a:t> + preço limpo) é chamado de “preço sujo”. </a:t>
            </a:r>
          </a:p>
        </p:txBody>
      </p:sp>
      <p:sp>
        <p:nvSpPr>
          <p:cNvPr id="40" name="Título 1">
            <a:extLst>
              <a:ext uri="{FF2B5EF4-FFF2-40B4-BE49-F238E27FC236}">
                <a16:creationId xmlns:a16="http://schemas.microsoft.com/office/drawing/2014/main" id="{00287530-526D-40E1-9521-D1A9C7628433}"/>
              </a:ext>
            </a:extLst>
          </p:cNvPr>
          <p:cNvSpPr txBox="1">
            <a:spLocks/>
          </p:cNvSpPr>
          <p:nvPr/>
        </p:nvSpPr>
        <p:spPr>
          <a:xfrm>
            <a:off x="809328" y="197514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Instrumentos de Renda Fixa</a:t>
            </a:r>
          </a:p>
        </p:txBody>
      </p:sp>
      <p:sp>
        <p:nvSpPr>
          <p:cNvPr id="7" name="Retângulo 6">
            <a:extLst>
              <a:ext uri="{FF2B5EF4-FFF2-40B4-BE49-F238E27FC236}">
                <a16:creationId xmlns:a16="http://schemas.microsoft.com/office/drawing/2014/main" id="{9C14B0E1-1D7A-42D6-BDBF-824AA76A4882}"/>
              </a:ext>
            </a:extLst>
          </p:cNvPr>
          <p:cNvSpPr/>
          <p:nvPr/>
        </p:nvSpPr>
        <p:spPr>
          <a:xfrm>
            <a:off x="969914" y="2790606"/>
            <a:ext cx="2412199" cy="369332"/>
          </a:xfrm>
          <a:prstGeom prst="rect">
            <a:avLst/>
          </a:prstGeom>
        </p:spPr>
        <p:txBody>
          <a:bodyPr wrap="none">
            <a:spAutoFit/>
          </a:bodyPr>
          <a:lstStyle/>
          <a:p>
            <a:pPr>
              <a:lnSpc>
                <a:spcPct val="90000"/>
              </a:lnSpc>
              <a:spcBef>
                <a:spcPts val="1125"/>
              </a:spcBef>
              <a:buClr>
                <a:schemeClr val="accent1"/>
              </a:buClr>
              <a:buSzPct val="80000"/>
              <a:defRPr/>
            </a:pPr>
            <a:r>
              <a:rPr lang="pt-BR" sz="2000" dirty="0">
                <a:solidFill>
                  <a:schemeClr val="tx1">
                    <a:lumMod val="75000"/>
                    <a:lumOff val="25000"/>
                  </a:schemeClr>
                </a:solidFill>
                <a:latin typeface="+mn-lt"/>
              </a:rPr>
              <a:t>Expressões de Preço:</a:t>
            </a:r>
          </a:p>
        </p:txBody>
      </p:sp>
      <p:grpSp>
        <p:nvGrpSpPr>
          <p:cNvPr id="2" name="Agrupar 1">
            <a:extLst>
              <a:ext uri="{FF2B5EF4-FFF2-40B4-BE49-F238E27FC236}">
                <a16:creationId xmlns:a16="http://schemas.microsoft.com/office/drawing/2014/main" id="{AF2ECF3F-6FBE-BF34-C5A0-900C1AFB1F2F}"/>
              </a:ext>
            </a:extLst>
          </p:cNvPr>
          <p:cNvGrpSpPr/>
          <p:nvPr/>
        </p:nvGrpSpPr>
        <p:grpSpPr>
          <a:xfrm>
            <a:off x="3041576" y="6044034"/>
            <a:ext cx="6658399" cy="3611089"/>
            <a:chOff x="2764149" y="5632293"/>
            <a:chExt cx="6658399" cy="3611089"/>
          </a:xfrm>
        </p:grpSpPr>
        <p:grpSp>
          <p:nvGrpSpPr>
            <p:cNvPr id="12" name="Agrupar 11">
              <a:extLst>
                <a:ext uri="{FF2B5EF4-FFF2-40B4-BE49-F238E27FC236}">
                  <a16:creationId xmlns:a16="http://schemas.microsoft.com/office/drawing/2014/main" id="{ECD001E3-DA62-4EA0-92D9-31E8A50DFEB0}"/>
                </a:ext>
              </a:extLst>
            </p:cNvPr>
            <p:cNvGrpSpPr/>
            <p:nvPr/>
          </p:nvGrpSpPr>
          <p:grpSpPr>
            <a:xfrm>
              <a:off x="5201325" y="5632293"/>
              <a:ext cx="3313350" cy="2542124"/>
              <a:chOff x="3305223" y="3392751"/>
              <a:chExt cx="2945200" cy="2259666"/>
            </a:xfrm>
          </p:grpSpPr>
          <p:pic>
            <p:nvPicPr>
              <p:cNvPr id="4" name="Imagem 3" descr="Mapa com linhas pretas em fundo branco&#10;&#10;Descrição gerada automaticamente">
                <a:extLst>
                  <a:ext uri="{FF2B5EF4-FFF2-40B4-BE49-F238E27FC236}">
                    <a16:creationId xmlns:a16="http://schemas.microsoft.com/office/drawing/2014/main" id="{F1DA68AB-8B60-4D04-A026-75B477E83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1740" y="3392751"/>
                <a:ext cx="2778683" cy="2259666"/>
              </a:xfrm>
              <a:prstGeom prst="rect">
                <a:avLst/>
              </a:prstGeom>
            </p:spPr>
          </p:pic>
          <p:sp>
            <p:nvSpPr>
              <p:cNvPr id="11" name="CaixaDeTexto 10">
                <a:extLst>
                  <a:ext uri="{FF2B5EF4-FFF2-40B4-BE49-F238E27FC236}">
                    <a16:creationId xmlns:a16="http://schemas.microsoft.com/office/drawing/2014/main" id="{9EAA5E36-BACD-4435-9CAC-00E38B0C1A13}"/>
                  </a:ext>
                </a:extLst>
              </p:cNvPr>
              <p:cNvSpPr txBox="1"/>
              <p:nvPr/>
            </p:nvSpPr>
            <p:spPr>
              <a:xfrm>
                <a:off x="3305223" y="4236035"/>
                <a:ext cx="564542" cy="251408"/>
              </a:xfrm>
              <a:prstGeom prst="rect">
                <a:avLst/>
              </a:prstGeom>
              <a:noFill/>
            </p:spPr>
            <p:txBody>
              <a:bodyPr wrap="none" rtlCol="0">
                <a:spAutoFit/>
              </a:bodyPr>
              <a:lstStyle/>
              <a:p>
                <a:r>
                  <a:rPr lang="pt-BR" sz="1238" dirty="0"/>
                  <a:t>C(n-1)</a:t>
                </a:r>
              </a:p>
            </p:txBody>
          </p:sp>
          <p:sp>
            <p:nvSpPr>
              <p:cNvPr id="24" name="CaixaDeTexto 23">
                <a:extLst>
                  <a:ext uri="{FF2B5EF4-FFF2-40B4-BE49-F238E27FC236}">
                    <a16:creationId xmlns:a16="http://schemas.microsoft.com/office/drawing/2014/main" id="{C9FF909D-AAE4-4DF0-9BC7-C5CD3B6F4AB3}"/>
                  </a:ext>
                </a:extLst>
              </p:cNvPr>
              <p:cNvSpPr txBox="1"/>
              <p:nvPr/>
            </p:nvSpPr>
            <p:spPr>
              <a:xfrm>
                <a:off x="4696121" y="4224239"/>
                <a:ext cx="439152" cy="251408"/>
              </a:xfrm>
              <a:prstGeom prst="rect">
                <a:avLst/>
              </a:prstGeom>
              <a:noFill/>
            </p:spPr>
            <p:txBody>
              <a:bodyPr wrap="none" rtlCol="0">
                <a:spAutoFit/>
              </a:bodyPr>
              <a:lstStyle/>
              <a:p>
                <a:r>
                  <a:rPr lang="pt-BR" sz="1238" dirty="0"/>
                  <a:t>C(n)</a:t>
                </a:r>
              </a:p>
            </p:txBody>
          </p:sp>
        </p:grpSp>
        <p:sp>
          <p:nvSpPr>
            <p:cNvPr id="8" name="Balão de Fala: Retângulo com Cantos Arredondados 7">
              <a:extLst>
                <a:ext uri="{FF2B5EF4-FFF2-40B4-BE49-F238E27FC236}">
                  <a16:creationId xmlns:a16="http://schemas.microsoft.com/office/drawing/2014/main" id="{24E5BB87-4E4E-481B-83EF-F3717743F677}"/>
                </a:ext>
              </a:extLst>
            </p:cNvPr>
            <p:cNvSpPr/>
            <p:nvPr/>
          </p:nvSpPr>
          <p:spPr>
            <a:xfrm>
              <a:off x="2764149" y="5823158"/>
              <a:ext cx="1895909" cy="1451709"/>
            </a:xfrm>
            <a:prstGeom prst="wedgeRoundRectCallout">
              <a:avLst>
                <a:gd name="adj1" fmla="val 118021"/>
                <a:gd name="adj2" fmla="val 592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238" dirty="0">
                  <a:latin typeface="IowanOldStyleBT-Roman"/>
                </a:rPr>
                <a:t>JA = Juro </a:t>
              </a:r>
              <a:r>
                <a:rPr lang="pt-BR" sz="1238" dirty="0" err="1">
                  <a:latin typeface="IowanOldStyleBT-Roman"/>
                </a:rPr>
                <a:t>acruado</a:t>
              </a:r>
              <a:r>
                <a:rPr lang="pt-BR" sz="1238" dirty="0">
                  <a:latin typeface="IowanOldStyleBT-Roman"/>
                </a:rPr>
                <a:t> devido ao investidor “A” pelo carregamento do título entre a data do pagamento do último cupom até hoje.</a:t>
              </a:r>
            </a:p>
          </p:txBody>
        </p:sp>
        <p:sp>
          <p:nvSpPr>
            <p:cNvPr id="10" name="Balão de Fala: Retângulo com Cantos Arredondados 9">
              <a:extLst>
                <a:ext uri="{FF2B5EF4-FFF2-40B4-BE49-F238E27FC236}">
                  <a16:creationId xmlns:a16="http://schemas.microsoft.com/office/drawing/2014/main" id="{7606B9F2-C9C2-4E33-BAEB-EBA794BFA792}"/>
                </a:ext>
              </a:extLst>
            </p:cNvPr>
            <p:cNvSpPr/>
            <p:nvPr/>
          </p:nvSpPr>
          <p:spPr>
            <a:xfrm>
              <a:off x="7742923" y="7692373"/>
              <a:ext cx="1679625" cy="1551009"/>
            </a:xfrm>
            <a:prstGeom prst="wedgeRoundRectCallout">
              <a:avLst>
                <a:gd name="adj1" fmla="val -123281"/>
                <a:gd name="adj2" fmla="val -472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350" dirty="0">
                  <a:latin typeface="IowanOldStyleBT-Roman"/>
                </a:rPr>
                <a:t>JB = Juro devido ao investidor “B”, incluído no preço (valor presente do título) após a compra.</a:t>
              </a:r>
              <a:endParaRPr lang="pt-BR" sz="1350" dirty="0"/>
            </a:p>
          </p:txBody>
        </p:sp>
        <p:sp>
          <p:nvSpPr>
            <p:cNvPr id="13" name="Fluxograma: Processo 12">
              <a:extLst>
                <a:ext uri="{FF2B5EF4-FFF2-40B4-BE49-F238E27FC236}">
                  <a16:creationId xmlns:a16="http://schemas.microsoft.com/office/drawing/2014/main" id="{36E0BD25-31BB-4A14-8AD3-E89FEC4F8119}"/>
                </a:ext>
              </a:extLst>
            </p:cNvPr>
            <p:cNvSpPr/>
            <p:nvPr/>
          </p:nvSpPr>
          <p:spPr>
            <a:xfrm>
              <a:off x="5375484" y="8396238"/>
              <a:ext cx="1895909" cy="4021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50" dirty="0" err="1"/>
                <a:t>Ja+Jb</a:t>
              </a:r>
              <a:r>
                <a:rPr lang="pt-BR" sz="1350" dirty="0"/>
                <a:t> = VP(cupom(n)</a:t>
              </a:r>
            </a:p>
          </p:txBody>
        </p:sp>
      </p:grpSp>
    </p:spTree>
    <p:extLst>
      <p:ext uri="{BB962C8B-B14F-4D97-AF65-F5344CB8AC3E}">
        <p14:creationId xmlns:p14="http://schemas.microsoft.com/office/powerpoint/2010/main" val="2690888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3698649" y="3685340"/>
            <a:ext cx="6318702" cy="1687710"/>
          </a:xfrm>
        </p:spPr>
        <p:txBody>
          <a:bodyPr/>
          <a:lstStyle/>
          <a:p>
            <a:r>
              <a:rPr lang="pt-BR" dirty="0"/>
              <a:t>Formação de Taxas</a:t>
            </a:r>
          </a:p>
        </p:txBody>
      </p:sp>
    </p:spTree>
    <p:extLst>
      <p:ext uri="{BB962C8B-B14F-4D97-AF65-F5344CB8AC3E}">
        <p14:creationId xmlns:p14="http://schemas.microsoft.com/office/powerpoint/2010/main" val="458893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107" name="Conector reto 16"/>
          <p:cNvCxnSpPr>
            <a:cxnSpLocks noChangeShapeType="1"/>
          </p:cNvCxnSpPr>
          <p:nvPr/>
        </p:nvCxnSpPr>
        <p:spPr bwMode="auto">
          <a:xfrm>
            <a:off x="5193516" y="5334732"/>
            <a:ext cx="949722" cy="9495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pSp>
        <p:nvGrpSpPr>
          <p:cNvPr id="47108" name="Grupo 45"/>
          <p:cNvGrpSpPr>
            <a:grpSpLocks/>
          </p:cNvGrpSpPr>
          <p:nvPr/>
        </p:nvGrpSpPr>
        <p:grpSpPr bwMode="auto">
          <a:xfrm>
            <a:off x="4863455" y="5435093"/>
            <a:ext cx="3546615" cy="1897941"/>
            <a:chOff x="2021978" y="1330569"/>
            <a:chExt cx="3414600" cy="1827892"/>
          </a:xfrm>
        </p:grpSpPr>
        <p:cxnSp>
          <p:nvCxnSpPr>
            <p:cNvPr id="47110" name="Conector de seta reta 10"/>
            <p:cNvCxnSpPr>
              <a:cxnSpLocks noChangeShapeType="1"/>
            </p:cNvCxnSpPr>
            <p:nvPr/>
          </p:nvCxnSpPr>
          <p:spPr bwMode="auto">
            <a:xfrm>
              <a:off x="5158582" y="1487279"/>
              <a:ext cx="62095" cy="141556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29" name="Conector reto 28"/>
            <p:cNvCxnSpPr/>
            <p:nvPr/>
          </p:nvCxnSpPr>
          <p:spPr bwMode="auto">
            <a:xfrm>
              <a:off x="2021978" y="1379788"/>
              <a:ext cx="9525" cy="1732194"/>
            </a:xfrm>
            <a:prstGeom prst="line">
              <a:avLst/>
            </a:prstGeom>
            <a:noFill/>
            <a:ln w="41275" cap="flat" cmpd="sng" algn="ctr">
              <a:solidFill>
                <a:schemeClr val="accent6">
                  <a:lumMod val="50000"/>
                </a:schemeClr>
              </a:solidFill>
              <a:prstDash val="dash"/>
              <a:round/>
              <a:headEnd type="none" w="med" len="med"/>
              <a:tailEnd type="none" w="med" len="med"/>
            </a:ln>
            <a:effectLst/>
          </p:spPr>
        </p:cxnSp>
        <p:cxnSp>
          <p:nvCxnSpPr>
            <p:cNvPr id="30" name="Conector reto 29"/>
            <p:cNvCxnSpPr/>
            <p:nvPr/>
          </p:nvCxnSpPr>
          <p:spPr bwMode="auto">
            <a:xfrm flipH="1">
              <a:off x="3649112" y="1365499"/>
              <a:ext cx="20636" cy="1790939"/>
            </a:xfrm>
            <a:prstGeom prst="line">
              <a:avLst/>
            </a:prstGeom>
            <a:noFill/>
            <a:ln w="41275" cap="flat" cmpd="sng" algn="ctr">
              <a:solidFill>
                <a:schemeClr val="accent6">
                  <a:lumMod val="50000"/>
                </a:schemeClr>
              </a:solidFill>
              <a:prstDash val="solid"/>
              <a:round/>
              <a:headEnd type="none" w="med" len="med"/>
              <a:tailEnd type="none" w="med" len="med"/>
            </a:ln>
            <a:effectLst/>
          </p:spPr>
        </p:cxnSp>
        <p:cxnSp>
          <p:nvCxnSpPr>
            <p:cNvPr id="31" name="Conector reto 30"/>
            <p:cNvCxnSpPr/>
            <p:nvPr/>
          </p:nvCxnSpPr>
          <p:spPr bwMode="auto">
            <a:xfrm flipH="1">
              <a:off x="5427053" y="1330569"/>
              <a:ext cx="9525" cy="1257468"/>
            </a:xfrm>
            <a:prstGeom prst="line">
              <a:avLst/>
            </a:prstGeom>
            <a:noFill/>
            <a:ln w="41275" cap="flat" cmpd="sng" algn="ctr">
              <a:solidFill>
                <a:schemeClr val="accent6">
                  <a:lumMod val="50000"/>
                </a:schemeClr>
              </a:solidFill>
              <a:prstDash val="solid"/>
              <a:round/>
              <a:headEnd type="none" w="med" len="med"/>
              <a:tailEnd type="none" w="med" len="med"/>
            </a:ln>
            <a:effectLst/>
          </p:spPr>
        </p:cxnSp>
        <p:cxnSp>
          <p:nvCxnSpPr>
            <p:cNvPr id="47114" name="Conector de seta reta 32"/>
            <p:cNvCxnSpPr>
              <a:cxnSpLocks noChangeShapeType="1"/>
            </p:cNvCxnSpPr>
            <p:nvPr/>
          </p:nvCxnSpPr>
          <p:spPr bwMode="auto">
            <a:xfrm>
              <a:off x="2048608" y="1820008"/>
              <a:ext cx="1591407" cy="0"/>
            </a:xfrm>
            <a:prstGeom prst="straightConnector1">
              <a:avLst/>
            </a:prstGeom>
            <a:noFill/>
            <a:ln w="158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7115" name="Conector de seta reta 34"/>
            <p:cNvCxnSpPr>
              <a:cxnSpLocks noChangeShapeType="1"/>
            </p:cNvCxnSpPr>
            <p:nvPr/>
          </p:nvCxnSpPr>
          <p:spPr bwMode="auto">
            <a:xfrm>
              <a:off x="3678116" y="2280139"/>
              <a:ext cx="1729153" cy="14653"/>
            </a:xfrm>
            <a:prstGeom prst="straightConnector1">
              <a:avLst/>
            </a:prstGeom>
            <a:noFill/>
            <a:ln w="158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7116" name="Conector de seta reta 36"/>
            <p:cNvCxnSpPr>
              <a:cxnSpLocks noChangeShapeType="1"/>
            </p:cNvCxnSpPr>
            <p:nvPr/>
          </p:nvCxnSpPr>
          <p:spPr bwMode="auto">
            <a:xfrm>
              <a:off x="2060331" y="2280138"/>
              <a:ext cx="1591407" cy="0"/>
            </a:xfrm>
            <a:prstGeom prst="straightConnector1">
              <a:avLst/>
            </a:prstGeom>
            <a:noFill/>
            <a:ln w="9525" algn="ctr">
              <a:solidFill>
                <a:srgbClr val="FF0000"/>
              </a:solidFill>
              <a:prstDash val="sysDash"/>
              <a:round/>
              <a:headEnd/>
              <a:tailEnd/>
            </a:ln>
            <a:extLst>
              <a:ext uri="{909E8E84-426E-40DD-AFC4-6F175D3DCCD1}">
                <a14:hiddenFill xmlns:a14="http://schemas.microsoft.com/office/drawing/2010/main">
                  <a:noFill/>
                </a14:hiddenFill>
              </a:ext>
            </a:extLst>
          </p:spPr>
        </p:cxnSp>
        <p:sp>
          <p:nvSpPr>
            <p:cNvPr id="47117" name="CaixaDeTexto 37"/>
            <p:cNvSpPr txBox="1">
              <a:spLocks noChangeArrowheads="1"/>
            </p:cNvSpPr>
            <p:nvPr/>
          </p:nvSpPr>
          <p:spPr bwMode="auto">
            <a:xfrm>
              <a:off x="2725614" y="1565031"/>
              <a:ext cx="467939" cy="27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rPr>
                <a:t>spot</a:t>
              </a:r>
            </a:p>
          </p:txBody>
        </p:sp>
        <p:sp>
          <p:nvSpPr>
            <p:cNvPr id="47118" name="CaixaDeTexto 38"/>
            <p:cNvSpPr txBox="1">
              <a:spLocks noChangeArrowheads="1"/>
            </p:cNvSpPr>
            <p:nvPr/>
          </p:nvSpPr>
          <p:spPr bwMode="auto">
            <a:xfrm>
              <a:off x="4378571" y="1995853"/>
              <a:ext cx="569799" cy="27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rPr>
                <a:t>termo</a:t>
              </a:r>
            </a:p>
          </p:txBody>
        </p:sp>
        <p:sp>
          <p:nvSpPr>
            <p:cNvPr id="47119" name="CaixaDeTexto 39"/>
            <p:cNvSpPr txBox="1">
              <a:spLocks noChangeArrowheads="1"/>
            </p:cNvSpPr>
            <p:nvPr/>
          </p:nvSpPr>
          <p:spPr bwMode="auto">
            <a:xfrm>
              <a:off x="2040965" y="2884707"/>
              <a:ext cx="466396" cy="27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rPr>
                <a:t>hoje</a:t>
              </a:r>
            </a:p>
          </p:txBody>
        </p:sp>
      </p:grpSp>
      <p:sp>
        <p:nvSpPr>
          <p:cNvPr id="48" name="Rectangle 2"/>
          <p:cNvSpPr txBox="1">
            <a:spLocks noChangeArrowheads="1"/>
          </p:cNvSpPr>
          <p:nvPr/>
        </p:nvSpPr>
        <p:spPr bwMode="auto">
          <a:xfrm>
            <a:off x="2726543" y="3346573"/>
            <a:ext cx="8025184" cy="1798576"/>
          </a:xfrm>
          <a:prstGeom prst="rect">
            <a:avLst/>
          </a:prstGeom>
          <a:noFill/>
          <a:ln w="9525">
            <a:noFill/>
            <a:miter lim="800000"/>
            <a:headEnd/>
            <a:tailEnd/>
          </a:ln>
        </p:spPr>
        <p:txBody>
          <a:bodyPr/>
          <a:lstStyle/>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Taxas spot =&gt; O período de cálculo começa hoje</a:t>
            </a:r>
          </a:p>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endParaRPr lang="pt-BR" sz="2000" dirty="0">
              <a:solidFill>
                <a:srgbClr val="30435F"/>
              </a:solidFill>
              <a:latin typeface="+mn-lt"/>
              <a:ea typeface="ＭＳ Ｐゴシック" pitchFamily="-107" charset="-128"/>
            </a:endParaRPr>
          </a:p>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Taxas a termo =&gt; O período de cálculo começa no futuro</a:t>
            </a:r>
            <a:endParaRPr lang="pt-BR" sz="2000" kern="0" dirty="0">
              <a:solidFill>
                <a:srgbClr val="4D4D4F"/>
              </a:solidFill>
              <a:latin typeface="+mn-lt"/>
            </a:endParaRPr>
          </a:p>
        </p:txBody>
      </p:sp>
      <p:sp>
        <p:nvSpPr>
          <p:cNvPr id="15" name="Rectangle 2">
            <a:extLst>
              <a:ext uri="{FF2B5EF4-FFF2-40B4-BE49-F238E27FC236}">
                <a16:creationId xmlns:a16="http://schemas.microsoft.com/office/drawing/2014/main" id="{85A3DEE8-EC97-4852-818B-41C70A798376}"/>
              </a:ext>
            </a:extLst>
          </p:cNvPr>
          <p:cNvSpPr>
            <a:spLocks noGrp="1" noChangeArrowheads="1"/>
          </p:cNvSpPr>
          <p:nvPr>
            <p:ph type="title"/>
          </p:nvPr>
        </p:nvSpPr>
        <p:spPr>
          <a:xfrm>
            <a:off x="3377729" y="2276485"/>
            <a:ext cx="6960542" cy="658469"/>
          </a:xfrm>
          <a:noFill/>
        </p:spPr>
        <p:txBody>
          <a:bodyPr vert="horz" lIns="95616" tIns="47809" rIns="95616" bIns="47809" rtlCol="0" anchor="ctr">
            <a:normAutofit/>
          </a:bodyPr>
          <a:lstStyle/>
          <a:p>
            <a:r>
              <a:rPr lang="pt-BR" altLang="pt-BR" sz="2077" dirty="0"/>
              <a:t>Taxa Implícita no Mercado Futuro</a:t>
            </a:r>
          </a:p>
        </p:txBody>
      </p:sp>
    </p:spTree>
    <p:extLst>
      <p:ext uri="{BB962C8B-B14F-4D97-AF65-F5344CB8AC3E}">
        <p14:creationId xmlns:p14="http://schemas.microsoft.com/office/powerpoint/2010/main" val="28952588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2"/>
          <p:cNvSpPr txBox="1">
            <a:spLocks noChangeArrowheads="1"/>
          </p:cNvSpPr>
          <p:nvPr/>
        </p:nvSpPr>
        <p:spPr bwMode="auto">
          <a:xfrm>
            <a:off x="2118462" y="2762985"/>
            <a:ext cx="4210210" cy="4985238"/>
          </a:xfrm>
          <a:prstGeom prst="rect">
            <a:avLst/>
          </a:prstGeom>
          <a:noFill/>
          <a:ln w="9525">
            <a:noFill/>
            <a:miter lim="800000"/>
            <a:headEnd/>
            <a:tailEnd/>
          </a:ln>
        </p:spPr>
        <p:txBody>
          <a:bodyPr/>
          <a:lstStyle/>
          <a:p>
            <a:pPr marL="608334" lvl="1" indent="-189590">
              <a:lnSpc>
                <a:spcPct val="130000"/>
              </a:lnSpc>
              <a:buClr>
                <a:srgbClr val="0095D9"/>
              </a:buClr>
              <a:buSzPct val="70000"/>
              <a:buFont typeface="Marlett" pitchFamily="2" charset="2"/>
              <a:buChar char="h"/>
              <a:defRPr/>
            </a:pPr>
            <a:endParaRPr lang="pt-BR" sz="2000" kern="0" dirty="0">
              <a:solidFill>
                <a:srgbClr val="4D4D4F"/>
              </a:solidFill>
              <a:latin typeface="+mn-lt"/>
            </a:endParaRPr>
          </a:p>
          <a:p>
            <a:pPr marL="0" lvl="2" indent="-385763" algn="just" eaLnBrk="0" hangingPunct="0">
              <a:lnSpc>
                <a:spcPct val="14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Quem é o custo de oportunidade?</a:t>
            </a:r>
          </a:p>
          <a:p>
            <a:pPr marL="0" lvl="2" indent="-385763" algn="just" eaLnBrk="0" hangingPunct="0">
              <a:lnSpc>
                <a:spcPct val="14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Quais sãos outros riscos?</a:t>
            </a:r>
          </a:p>
          <a:p>
            <a:pPr marL="608334" lvl="1" indent="-189590">
              <a:lnSpc>
                <a:spcPct val="130000"/>
              </a:lnSpc>
              <a:buClr>
                <a:srgbClr val="0095D9"/>
              </a:buClr>
              <a:buSzPct val="70000"/>
              <a:buFont typeface="Marlett" pitchFamily="2" charset="2"/>
              <a:buChar char="h"/>
              <a:defRPr/>
            </a:pPr>
            <a:endParaRPr lang="pt-BR" sz="2000" kern="0" dirty="0">
              <a:solidFill>
                <a:srgbClr val="4D4D4F"/>
              </a:solidFill>
              <a:latin typeface="+mn-lt"/>
            </a:endParaRPr>
          </a:p>
          <a:p>
            <a:pPr marL="608334" lvl="1" indent="-189590">
              <a:lnSpc>
                <a:spcPct val="130000"/>
              </a:lnSpc>
              <a:buClr>
                <a:srgbClr val="0095D9"/>
              </a:buClr>
              <a:buSzPct val="70000"/>
              <a:buFont typeface="Marlett" pitchFamily="2" charset="2"/>
              <a:buChar char="h"/>
              <a:defRPr/>
            </a:pPr>
            <a:endParaRPr lang="pt-BR" sz="2000" dirty="0">
              <a:solidFill>
                <a:srgbClr val="30435F"/>
              </a:solidFill>
              <a:latin typeface="+mn-lt"/>
              <a:ea typeface="ＭＳ Ｐゴシック" pitchFamily="-107" charset="-128"/>
            </a:endParaRPr>
          </a:p>
          <a:p>
            <a:pPr marL="0" lvl="2" algn="just" eaLnBrk="0" hangingPunct="0">
              <a:lnSpc>
                <a:spcPct val="140000"/>
              </a:lnSpc>
              <a:spcBef>
                <a:spcPct val="20000"/>
              </a:spcBef>
              <a:spcAft>
                <a:spcPct val="60000"/>
              </a:spcAft>
              <a:buClr>
                <a:srgbClr val="CC0000"/>
              </a:buClr>
              <a:buSzPct val="70000"/>
              <a:defRPr/>
            </a:pPr>
            <a:r>
              <a:rPr lang="pt-BR" sz="2000" dirty="0">
                <a:solidFill>
                  <a:srgbClr val="30435F"/>
                </a:solidFill>
                <a:latin typeface="+mn-lt"/>
                <a:ea typeface="ＭＳ Ｐゴシック" pitchFamily="-107" charset="-128"/>
              </a:rPr>
              <a:t>Exercício 3.4.1</a:t>
            </a:r>
            <a:endParaRPr lang="pt-BR" sz="2000" kern="0" dirty="0">
              <a:solidFill>
                <a:srgbClr val="4D4D4F"/>
              </a:solidFill>
              <a:latin typeface="+mn-lt"/>
            </a:endParaRPr>
          </a:p>
        </p:txBody>
      </p:sp>
      <p:sp>
        <p:nvSpPr>
          <p:cNvPr id="20" name="Arco 19"/>
          <p:cNvSpPr/>
          <p:nvPr/>
        </p:nvSpPr>
        <p:spPr bwMode="auto">
          <a:xfrm>
            <a:off x="3513366" y="2934434"/>
            <a:ext cx="831006" cy="755062"/>
          </a:xfrm>
          <a:prstGeom prst="arc">
            <a:avLst/>
          </a:prstGeom>
          <a:noFill/>
          <a:ln w="9525" cap="flat" cmpd="sng" algn="ctr">
            <a:noFill/>
            <a:prstDash val="solid"/>
            <a:round/>
            <a:headEnd type="none" w="med" len="med"/>
            <a:tailEnd type="none" w="med" len="med"/>
          </a:ln>
          <a:effectLst/>
        </p:spPr>
        <p:txBody>
          <a:bodyPr>
            <a:spAutoFit/>
          </a:bodyPr>
          <a:lstStyle/>
          <a:p>
            <a:pPr>
              <a:defRPr/>
            </a:pPr>
            <a:endParaRPr lang="pt-BR" sz="1870" dirty="0">
              <a:latin typeface="Arial" charset="0"/>
            </a:endParaRPr>
          </a:p>
        </p:txBody>
      </p:sp>
      <p:grpSp>
        <p:nvGrpSpPr>
          <p:cNvPr id="49157" name="Grupo 60"/>
          <p:cNvGrpSpPr>
            <a:grpSpLocks/>
          </p:cNvGrpSpPr>
          <p:nvPr/>
        </p:nvGrpSpPr>
        <p:grpSpPr bwMode="auto">
          <a:xfrm>
            <a:off x="6350828" y="3680314"/>
            <a:ext cx="4522922" cy="4418361"/>
            <a:chOff x="1362557" y="1487279"/>
            <a:chExt cx="4353538" cy="4255836"/>
          </a:xfrm>
        </p:grpSpPr>
        <p:sp>
          <p:nvSpPr>
            <p:cNvPr id="57" name="Nuvem 56"/>
            <p:cNvSpPr/>
            <p:nvPr/>
          </p:nvSpPr>
          <p:spPr bwMode="auto">
            <a:xfrm>
              <a:off x="2865515" y="4167683"/>
              <a:ext cx="1688645" cy="557327"/>
            </a:xfrm>
            <a:prstGeom prst="cloud">
              <a:avLst/>
            </a:prstGeom>
            <a:gradFill>
              <a:gsLst>
                <a:gs pos="0">
                  <a:srgbClr val="FFFFFF"/>
                </a:gs>
                <a:gs pos="7001">
                  <a:srgbClr val="E6E6E6"/>
                </a:gs>
                <a:gs pos="32001">
                  <a:srgbClr val="7D8496"/>
                </a:gs>
                <a:gs pos="47000">
                  <a:srgbClr val="E6E6E6"/>
                </a:gs>
                <a:gs pos="85001">
                  <a:srgbClr val="7D8496"/>
                </a:gs>
                <a:gs pos="100000">
                  <a:srgbClr val="E6E6E6"/>
                </a:gs>
              </a:gsLst>
              <a:lin ang="16200000" scaled="0"/>
            </a:gradFill>
            <a:ln w="9525" cap="flat" cmpd="sng" algn="ctr">
              <a:noFill/>
              <a:prstDash val="solid"/>
              <a:round/>
              <a:headEnd type="none" w="med" len="med"/>
              <a:tailEnd type="none" w="med" len="med"/>
            </a:ln>
            <a:effectLst>
              <a:outerShdw blurRad="50800" dist="50800" dir="5400000" algn="ctr" rotWithShape="0">
                <a:srgbClr val="000000"/>
              </a:outerShdw>
            </a:effectLst>
          </p:spPr>
          <p:txBody>
            <a:bodyPr>
              <a:spAutoFit/>
            </a:bodyPr>
            <a:lstStyle/>
            <a:p>
              <a:pPr>
                <a:defRPr/>
              </a:pPr>
              <a:endParaRPr lang="pt-BR" sz="1870" dirty="0">
                <a:latin typeface="Arial" charset="0"/>
              </a:endParaRPr>
            </a:p>
          </p:txBody>
        </p:sp>
        <p:cxnSp>
          <p:nvCxnSpPr>
            <p:cNvPr id="49159" name="Conector de seta reta 10"/>
            <p:cNvCxnSpPr>
              <a:cxnSpLocks noChangeShapeType="1"/>
            </p:cNvCxnSpPr>
            <p:nvPr/>
          </p:nvCxnSpPr>
          <p:spPr bwMode="auto">
            <a:xfrm>
              <a:off x="5158582" y="1487279"/>
              <a:ext cx="62095" cy="141556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14" name="Conector de seta reta 13"/>
            <p:cNvCxnSpPr/>
            <p:nvPr/>
          </p:nvCxnSpPr>
          <p:spPr bwMode="auto">
            <a:xfrm flipH="1" flipV="1">
              <a:off x="5388960" y="3208581"/>
              <a:ext cx="0" cy="809838"/>
            </a:xfrm>
            <a:prstGeom prst="straightConnector1">
              <a:avLst/>
            </a:prstGeom>
            <a:noFill/>
            <a:ln w="9525" cap="flat" cmpd="sng" algn="ctr">
              <a:solidFill>
                <a:schemeClr val="accent6">
                  <a:lumMod val="50000"/>
                </a:schemeClr>
              </a:solidFill>
              <a:prstDash val="solid"/>
              <a:round/>
              <a:headEnd type="none" w="med" len="med"/>
              <a:tailEnd type="arrow"/>
            </a:ln>
            <a:effectLst/>
          </p:spPr>
        </p:cxnSp>
        <p:cxnSp>
          <p:nvCxnSpPr>
            <p:cNvPr id="49161" name="Conector reto 16"/>
            <p:cNvCxnSpPr>
              <a:cxnSpLocks noChangeShapeType="1"/>
            </p:cNvCxnSpPr>
            <p:nvPr/>
          </p:nvCxnSpPr>
          <p:spPr bwMode="auto">
            <a:xfrm>
              <a:off x="3349868" y="3613638"/>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9" name="Conector reto 18"/>
            <p:cNvCxnSpPr/>
            <p:nvPr/>
          </p:nvCxnSpPr>
          <p:spPr bwMode="auto">
            <a:xfrm flipV="1">
              <a:off x="2065631" y="4026358"/>
              <a:ext cx="3323329" cy="26995"/>
            </a:xfrm>
            <a:prstGeom prst="line">
              <a:avLst/>
            </a:prstGeom>
            <a:noFill/>
            <a:ln w="9525" cap="flat" cmpd="sng" algn="ctr">
              <a:solidFill>
                <a:schemeClr val="accent6">
                  <a:lumMod val="50000"/>
                </a:schemeClr>
              </a:solidFill>
              <a:prstDash val="solid"/>
              <a:round/>
              <a:headEnd type="none" w="med" len="med"/>
              <a:tailEnd type="none" w="med" len="med"/>
            </a:ln>
            <a:effectLst/>
          </p:spPr>
        </p:cxnSp>
        <p:cxnSp>
          <p:nvCxnSpPr>
            <p:cNvPr id="22" name="Conector de seta reta 21"/>
            <p:cNvCxnSpPr/>
            <p:nvPr/>
          </p:nvCxnSpPr>
          <p:spPr bwMode="auto">
            <a:xfrm flipH="1">
              <a:off x="2065631" y="4047001"/>
              <a:ext cx="3174" cy="463672"/>
            </a:xfrm>
            <a:prstGeom prst="straightConnector1">
              <a:avLst/>
            </a:prstGeom>
            <a:noFill/>
            <a:ln w="9525" cap="flat" cmpd="sng" algn="ctr">
              <a:solidFill>
                <a:schemeClr val="accent6">
                  <a:lumMod val="50000"/>
                </a:schemeClr>
              </a:solidFill>
              <a:prstDash val="solid"/>
              <a:round/>
              <a:headEnd type="none" w="med" len="med"/>
              <a:tailEnd type="arrow"/>
            </a:ln>
            <a:effectLst/>
          </p:spPr>
        </p:cxnSp>
        <p:cxnSp>
          <p:nvCxnSpPr>
            <p:cNvPr id="29" name="Conector reto 28"/>
            <p:cNvCxnSpPr/>
            <p:nvPr/>
          </p:nvCxnSpPr>
          <p:spPr bwMode="auto">
            <a:xfrm flipH="1">
              <a:off x="2022780" y="3059317"/>
              <a:ext cx="25393" cy="1873742"/>
            </a:xfrm>
            <a:prstGeom prst="line">
              <a:avLst/>
            </a:prstGeom>
            <a:noFill/>
            <a:ln w="41275" cap="flat" cmpd="sng" algn="ctr">
              <a:solidFill>
                <a:schemeClr val="accent6">
                  <a:lumMod val="50000"/>
                </a:schemeClr>
              </a:solidFill>
              <a:prstDash val="dash"/>
              <a:round/>
              <a:headEnd type="none" w="med" len="med"/>
              <a:tailEnd type="none" w="med" len="med"/>
            </a:ln>
            <a:effectLst/>
          </p:spPr>
        </p:cxnSp>
        <p:sp>
          <p:nvSpPr>
            <p:cNvPr id="49165" name="CaixaDeTexto 39"/>
            <p:cNvSpPr txBox="1">
              <a:spLocks noChangeArrowheads="1"/>
            </p:cNvSpPr>
            <p:nvPr/>
          </p:nvSpPr>
          <p:spPr bwMode="auto">
            <a:xfrm>
              <a:off x="1758462" y="2725615"/>
              <a:ext cx="466286" cy="27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rPr>
                <a:t>hoje</a:t>
              </a:r>
            </a:p>
          </p:txBody>
        </p:sp>
        <p:grpSp>
          <p:nvGrpSpPr>
            <p:cNvPr id="49166" name="Grupo 26"/>
            <p:cNvGrpSpPr>
              <a:grpSpLocks/>
            </p:cNvGrpSpPr>
            <p:nvPr/>
          </p:nvGrpSpPr>
          <p:grpSpPr bwMode="auto">
            <a:xfrm rot="1305006">
              <a:off x="1362557" y="2255833"/>
              <a:ext cx="1116007" cy="607040"/>
              <a:chOff x="778730" y="744306"/>
              <a:chExt cx="4311153" cy="1584683"/>
            </a:xfrm>
          </p:grpSpPr>
          <p:sp>
            <p:nvSpPr>
              <p:cNvPr id="21" name="Arco 20"/>
              <p:cNvSpPr/>
              <p:nvPr/>
            </p:nvSpPr>
            <p:spPr bwMode="auto">
              <a:xfrm rot="3027412">
                <a:off x="2428584" y="-360713"/>
                <a:ext cx="1011445" cy="4311153"/>
              </a:xfrm>
              <a:prstGeom prst="arc">
                <a:avLst>
                  <a:gd name="adj1" fmla="val 16200000"/>
                  <a:gd name="adj2" fmla="val 18776269"/>
                </a:avLst>
              </a:prstGeom>
              <a:solidFill>
                <a:schemeClr val="accent1">
                  <a:lumMod val="75000"/>
                </a:schemeClr>
              </a:solidFill>
              <a:ln w="9525" cap="flat" cmpd="sng" algn="ctr">
                <a:noFill/>
                <a:prstDash val="solid"/>
                <a:round/>
                <a:headEnd type="none" w="med" len="med"/>
                <a:tailEnd type="none" w="med" len="med"/>
              </a:ln>
              <a:effectLst/>
            </p:spPr>
            <p:txBody>
              <a:bodyPr>
                <a:spAutoFit/>
              </a:bodyPr>
              <a:lstStyle/>
              <a:p>
                <a:pPr>
                  <a:defRPr/>
                </a:pPr>
                <a:endParaRPr lang="pt-BR" sz="1870" dirty="0">
                  <a:latin typeface="Arial" charset="0"/>
                </a:endParaRPr>
              </a:p>
            </p:txBody>
          </p:sp>
          <p:sp>
            <p:nvSpPr>
              <p:cNvPr id="24" name="Forma livre 23"/>
              <p:cNvSpPr/>
              <p:nvPr/>
            </p:nvSpPr>
            <p:spPr bwMode="auto">
              <a:xfrm>
                <a:off x="3436768" y="744306"/>
                <a:ext cx="312672" cy="955764"/>
              </a:xfrm>
              <a:custGeom>
                <a:avLst/>
                <a:gdLst>
                  <a:gd name="connsiteX0" fmla="*/ 0 w 79131"/>
                  <a:gd name="connsiteY0" fmla="*/ 175846 h 175846"/>
                  <a:gd name="connsiteX1" fmla="*/ 70339 w 79131"/>
                  <a:gd name="connsiteY1" fmla="*/ 43961 h 175846"/>
                  <a:gd name="connsiteX2" fmla="*/ 52754 w 79131"/>
                  <a:gd name="connsiteY2" fmla="*/ 0 h 175846"/>
                </a:gdLst>
                <a:ahLst/>
                <a:cxnLst>
                  <a:cxn ang="0">
                    <a:pos x="connsiteX0" y="connsiteY0"/>
                  </a:cxn>
                  <a:cxn ang="0">
                    <a:pos x="connsiteX1" y="connsiteY1"/>
                  </a:cxn>
                  <a:cxn ang="0">
                    <a:pos x="connsiteX2" y="connsiteY2"/>
                  </a:cxn>
                </a:cxnLst>
                <a:rect l="l" t="t" r="r" b="b"/>
                <a:pathLst>
                  <a:path w="79131" h="175846">
                    <a:moveTo>
                      <a:pt x="0" y="175846"/>
                    </a:moveTo>
                    <a:cubicBezTo>
                      <a:pt x="30773" y="124557"/>
                      <a:pt x="61547" y="73269"/>
                      <a:pt x="70339" y="43961"/>
                    </a:cubicBezTo>
                    <a:cubicBezTo>
                      <a:pt x="79131" y="14653"/>
                      <a:pt x="65942" y="7326"/>
                      <a:pt x="52754" y="0"/>
                    </a:cubicBezTo>
                  </a:path>
                </a:pathLst>
              </a:custGeom>
              <a:solidFill>
                <a:schemeClr val="accent6">
                  <a:lumMod val="50000"/>
                </a:schemeClr>
              </a:solidFill>
              <a:ln w="9525" cap="flat" cmpd="sng" algn="ctr">
                <a:noFill/>
                <a:prstDash val="solid"/>
                <a:round/>
                <a:headEnd type="none" w="med" len="med"/>
                <a:tailEnd type="none" w="med" len="med"/>
              </a:ln>
              <a:effectLst/>
            </p:spPr>
            <p:txBody>
              <a:bodyPr>
                <a:spAutoFit/>
              </a:bodyPr>
              <a:lstStyle/>
              <a:p>
                <a:pPr>
                  <a:defRPr/>
                </a:pPr>
                <a:endParaRPr lang="pt-BR" sz="1870" dirty="0">
                  <a:latin typeface="Arial" charset="0"/>
                </a:endParaRPr>
              </a:p>
            </p:txBody>
          </p:sp>
          <p:sp>
            <p:nvSpPr>
              <p:cNvPr id="25" name="Forma livre 24"/>
              <p:cNvSpPr/>
              <p:nvPr/>
            </p:nvSpPr>
            <p:spPr bwMode="auto">
              <a:xfrm rot="9119582" flipH="1">
                <a:off x="3515322" y="1373225"/>
                <a:ext cx="257495" cy="955764"/>
              </a:xfrm>
              <a:custGeom>
                <a:avLst/>
                <a:gdLst>
                  <a:gd name="connsiteX0" fmla="*/ 0 w 79131"/>
                  <a:gd name="connsiteY0" fmla="*/ 175846 h 175846"/>
                  <a:gd name="connsiteX1" fmla="*/ 70339 w 79131"/>
                  <a:gd name="connsiteY1" fmla="*/ 43961 h 175846"/>
                  <a:gd name="connsiteX2" fmla="*/ 52754 w 79131"/>
                  <a:gd name="connsiteY2" fmla="*/ 0 h 175846"/>
                </a:gdLst>
                <a:ahLst/>
                <a:cxnLst>
                  <a:cxn ang="0">
                    <a:pos x="connsiteX0" y="connsiteY0"/>
                  </a:cxn>
                  <a:cxn ang="0">
                    <a:pos x="connsiteX1" y="connsiteY1"/>
                  </a:cxn>
                  <a:cxn ang="0">
                    <a:pos x="connsiteX2" y="connsiteY2"/>
                  </a:cxn>
                </a:cxnLst>
                <a:rect l="l" t="t" r="r" b="b"/>
                <a:pathLst>
                  <a:path w="79131" h="175846">
                    <a:moveTo>
                      <a:pt x="0" y="175846"/>
                    </a:moveTo>
                    <a:cubicBezTo>
                      <a:pt x="30773" y="124557"/>
                      <a:pt x="61547" y="73269"/>
                      <a:pt x="70339" y="43961"/>
                    </a:cubicBezTo>
                    <a:cubicBezTo>
                      <a:pt x="79131" y="14653"/>
                      <a:pt x="65942" y="7326"/>
                      <a:pt x="52754" y="0"/>
                    </a:cubicBezTo>
                  </a:path>
                </a:pathLst>
              </a:custGeom>
              <a:solidFill>
                <a:schemeClr val="accent6">
                  <a:lumMod val="50000"/>
                </a:schemeClr>
              </a:solidFill>
              <a:ln w="9525" cap="flat" cmpd="sng" algn="ctr">
                <a:noFill/>
                <a:prstDash val="solid"/>
                <a:round/>
                <a:headEnd type="none" w="med" len="med"/>
                <a:tailEnd type="none" w="med" len="med"/>
              </a:ln>
              <a:effectLst/>
            </p:spPr>
            <p:txBody>
              <a:bodyPr>
                <a:spAutoFit/>
              </a:bodyPr>
              <a:lstStyle/>
              <a:p>
                <a:pPr>
                  <a:defRPr/>
                </a:pPr>
                <a:endParaRPr lang="pt-BR" sz="1870" dirty="0">
                  <a:latin typeface="Arial" charset="0"/>
                </a:endParaRPr>
              </a:p>
            </p:txBody>
          </p:sp>
          <p:sp>
            <p:nvSpPr>
              <p:cNvPr id="26" name="Elipse 25"/>
              <p:cNvSpPr/>
              <p:nvPr/>
            </p:nvSpPr>
            <p:spPr bwMode="auto">
              <a:xfrm flipH="1">
                <a:off x="3459687" y="936187"/>
                <a:ext cx="134879" cy="1343986"/>
              </a:xfrm>
              <a:prstGeom prst="ellipse">
                <a:avLst/>
              </a:prstGeom>
              <a:solidFill>
                <a:schemeClr val="accent6">
                  <a:lumMod val="50000"/>
                </a:schemeClr>
              </a:solidFill>
              <a:ln w="9525" cap="flat" cmpd="sng" algn="ctr">
                <a:noFill/>
                <a:prstDash val="solid"/>
                <a:round/>
                <a:headEnd type="none" w="med" len="med"/>
                <a:tailEnd type="none" w="med" len="med"/>
              </a:ln>
              <a:effectLst/>
            </p:spPr>
            <p:txBody>
              <a:bodyPr>
                <a:spAutoFit/>
              </a:bodyPr>
              <a:lstStyle/>
              <a:p>
                <a:pPr>
                  <a:defRPr/>
                </a:pPr>
                <a:endParaRPr lang="pt-BR" sz="1870" dirty="0">
                  <a:latin typeface="Arial" charset="0"/>
                </a:endParaRPr>
              </a:p>
            </p:txBody>
          </p:sp>
        </p:grpSp>
        <p:cxnSp>
          <p:nvCxnSpPr>
            <p:cNvPr id="28" name="Conector reto 27"/>
            <p:cNvCxnSpPr/>
            <p:nvPr/>
          </p:nvCxnSpPr>
          <p:spPr bwMode="auto">
            <a:xfrm flipH="1">
              <a:off x="2013258" y="3059317"/>
              <a:ext cx="26980" cy="1873742"/>
            </a:xfrm>
            <a:prstGeom prst="line">
              <a:avLst/>
            </a:prstGeom>
            <a:noFill/>
            <a:ln w="41275" cap="flat" cmpd="sng" algn="ctr">
              <a:solidFill>
                <a:schemeClr val="accent6">
                  <a:lumMod val="50000"/>
                </a:schemeClr>
              </a:solidFill>
              <a:prstDash val="dash"/>
              <a:round/>
              <a:headEnd type="none" w="med" len="med"/>
              <a:tailEnd type="none" w="med" len="med"/>
            </a:ln>
            <a:effectLst/>
          </p:spPr>
        </p:cxnSp>
        <p:cxnSp>
          <p:nvCxnSpPr>
            <p:cNvPr id="32" name="Conector reto 31"/>
            <p:cNvCxnSpPr/>
            <p:nvPr/>
          </p:nvCxnSpPr>
          <p:spPr bwMode="auto">
            <a:xfrm>
              <a:off x="5415941" y="3130773"/>
              <a:ext cx="17457" cy="1845160"/>
            </a:xfrm>
            <a:prstGeom prst="line">
              <a:avLst/>
            </a:prstGeom>
            <a:noFill/>
            <a:ln w="41275" cap="flat" cmpd="sng" algn="ctr">
              <a:solidFill>
                <a:schemeClr val="accent6">
                  <a:lumMod val="50000"/>
                </a:schemeClr>
              </a:solidFill>
              <a:prstDash val="dash"/>
              <a:round/>
              <a:headEnd type="none" w="med" len="med"/>
              <a:tailEnd type="none" w="med" len="med"/>
            </a:ln>
            <a:effectLst/>
          </p:spPr>
        </p:cxnSp>
        <p:sp>
          <p:nvSpPr>
            <p:cNvPr id="49169" name="CaixaDeTexto 33"/>
            <p:cNvSpPr txBox="1">
              <a:spLocks noChangeArrowheads="1"/>
            </p:cNvSpPr>
            <p:nvPr/>
          </p:nvSpPr>
          <p:spPr bwMode="auto">
            <a:xfrm>
              <a:off x="5146430" y="2790092"/>
              <a:ext cx="569665" cy="27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rPr>
                <a:t>futuro</a:t>
              </a:r>
            </a:p>
          </p:txBody>
        </p:sp>
        <p:sp>
          <p:nvSpPr>
            <p:cNvPr id="49170" name="Forma livre 46"/>
            <p:cNvSpPr>
              <a:spLocks/>
            </p:cNvSpPr>
            <p:nvPr/>
          </p:nvSpPr>
          <p:spPr bwMode="auto">
            <a:xfrm>
              <a:off x="2224453" y="1995853"/>
              <a:ext cx="2919046" cy="366122"/>
            </a:xfrm>
            <a:custGeom>
              <a:avLst/>
              <a:gdLst>
                <a:gd name="T0" fmla="*/ 0 w 2919046"/>
                <a:gd name="T1" fmla="*/ 879231 h 879231"/>
                <a:gd name="T2" fmla="*/ 1301261 w 2919046"/>
                <a:gd name="T3" fmla="*/ 8792 h 879231"/>
                <a:gd name="T4" fmla="*/ 2919046 w 2919046"/>
                <a:gd name="T5" fmla="*/ 826477 h 879231"/>
                <a:gd name="T6" fmla="*/ 0 60000 65536"/>
                <a:gd name="T7" fmla="*/ 0 60000 65536"/>
                <a:gd name="T8" fmla="*/ 0 60000 65536"/>
                <a:gd name="T9" fmla="*/ 0 w 2919046"/>
                <a:gd name="T10" fmla="*/ 0 h 879231"/>
                <a:gd name="T11" fmla="*/ 2919046 w 2919046"/>
                <a:gd name="T12" fmla="*/ 879231 h 879231"/>
              </a:gdLst>
              <a:ahLst/>
              <a:cxnLst>
                <a:cxn ang="T6">
                  <a:pos x="T0" y="T1"/>
                </a:cxn>
                <a:cxn ang="T7">
                  <a:pos x="T2" y="T3"/>
                </a:cxn>
                <a:cxn ang="T8">
                  <a:pos x="T4" y="T5"/>
                </a:cxn>
              </a:cxnLst>
              <a:rect l="T9" t="T10" r="T11" b="T12"/>
              <a:pathLst>
                <a:path w="2919046" h="879231">
                  <a:moveTo>
                    <a:pt x="0" y="879231"/>
                  </a:moveTo>
                  <a:cubicBezTo>
                    <a:pt x="407376" y="448407"/>
                    <a:pt x="814753" y="17584"/>
                    <a:pt x="1301261" y="8792"/>
                  </a:cubicBezTo>
                  <a:cubicBezTo>
                    <a:pt x="1787769" y="0"/>
                    <a:pt x="2353407" y="413238"/>
                    <a:pt x="2919046" y="826477"/>
                  </a:cubicBezTo>
                </a:path>
              </a:pathLst>
            </a:custGeom>
            <a:noFill/>
            <a:ln w="9525" cap="flat" cmpd="sng" algn="ctr">
              <a:solidFill>
                <a:schemeClr val="tx1"/>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pt-BR" sz="1870" dirty="0"/>
            </a:p>
          </p:txBody>
        </p:sp>
        <p:sp>
          <p:nvSpPr>
            <p:cNvPr id="49171" name="CaixaDeTexto 47"/>
            <p:cNvSpPr txBox="1">
              <a:spLocks noChangeArrowheads="1"/>
            </p:cNvSpPr>
            <p:nvPr/>
          </p:nvSpPr>
          <p:spPr bwMode="auto">
            <a:xfrm>
              <a:off x="2628898" y="2083777"/>
              <a:ext cx="2004647" cy="6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rPr>
                <a:t>? ? ? ! !  </a:t>
              </a:r>
              <a:r>
                <a:rPr lang="pt-BR" altLang="pt-BR" sz="3738" dirty="0">
                  <a:solidFill>
                    <a:srgbClr val="000000"/>
                  </a:solidFill>
                </a:rPr>
                <a:t>!</a:t>
              </a:r>
              <a:r>
                <a:rPr lang="pt-BR" altLang="pt-BR" sz="1870" dirty="0">
                  <a:solidFill>
                    <a:srgbClr val="000000"/>
                  </a:solidFill>
                </a:rPr>
                <a:t>   ? ? ?</a:t>
              </a:r>
            </a:p>
          </p:txBody>
        </p:sp>
        <p:sp>
          <p:nvSpPr>
            <p:cNvPr id="49172" name="CaixaDeTexto 48"/>
            <p:cNvSpPr txBox="1">
              <a:spLocks noChangeArrowheads="1"/>
            </p:cNvSpPr>
            <p:nvPr/>
          </p:nvSpPr>
          <p:spPr bwMode="auto">
            <a:xfrm>
              <a:off x="2919046" y="2690445"/>
              <a:ext cx="1513962" cy="27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rPr>
                <a:t>Custo oportunidade</a:t>
              </a:r>
            </a:p>
          </p:txBody>
        </p:sp>
        <p:sp>
          <p:nvSpPr>
            <p:cNvPr id="53" name="Arco 52"/>
            <p:cNvSpPr/>
            <p:nvPr/>
          </p:nvSpPr>
          <p:spPr bwMode="auto">
            <a:xfrm>
              <a:off x="2206881" y="4510673"/>
              <a:ext cx="1767999" cy="727288"/>
            </a:xfrm>
            <a:prstGeom prst="arc">
              <a:avLst/>
            </a:prstGeom>
            <a:noFill/>
            <a:ln w="9525" cap="flat" cmpd="sng" algn="ctr">
              <a:noFill/>
              <a:prstDash val="solid"/>
              <a:round/>
              <a:headEnd type="none" w="med" len="med"/>
              <a:tailEnd type="none" w="med" len="med"/>
            </a:ln>
            <a:effectLst/>
          </p:spPr>
          <p:txBody>
            <a:bodyPr>
              <a:spAutoFit/>
            </a:bodyPr>
            <a:lstStyle/>
            <a:p>
              <a:pPr>
                <a:defRPr/>
              </a:pPr>
              <a:endParaRPr lang="pt-BR" sz="1870" dirty="0">
                <a:latin typeface="Arial" charset="0"/>
              </a:endParaRPr>
            </a:p>
          </p:txBody>
        </p:sp>
        <p:sp>
          <p:nvSpPr>
            <p:cNvPr id="49174" name="Forma livre 54"/>
            <p:cNvSpPr>
              <a:spLocks/>
            </p:cNvSpPr>
            <p:nvPr/>
          </p:nvSpPr>
          <p:spPr bwMode="auto">
            <a:xfrm>
              <a:off x="2224455" y="4413745"/>
              <a:ext cx="3050931" cy="366122"/>
            </a:xfrm>
            <a:custGeom>
              <a:avLst/>
              <a:gdLst>
                <a:gd name="T0" fmla="*/ 0 w 3050931"/>
                <a:gd name="T1" fmla="*/ 87923 h 682869"/>
                <a:gd name="T2" fmla="*/ 1345227 w 3050931"/>
                <a:gd name="T3" fmla="*/ 668215 h 682869"/>
                <a:gd name="T4" fmla="*/ 3050931 w 3050931"/>
                <a:gd name="T5" fmla="*/ 0 h 682869"/>
                <a:gd name="T6" fmla="*/ 3050931 w 3050931"/>
                <a:gd name="T7" fmla="*/ 0 h 682869"/>
                <a:gd name="T8" fmla="*/ 0 60000 65536"/>
                <a:gd name="T9" fmla="*/ 0 60000 65536"/>
                <a:gd name="T10" fmla="*/ 0 60000 65536"/>
                <a:gd name="T11" fmla="*/ 0 60000 65536"/>
                <a:gd name="T12" fmla="*/ 0 w 3050931"/>
                <a:gd name="T13" fmla="*/ 0 h 682869"/>
                <a:gd name="T14" fmla="*/ 3050931 w 3050931"/>
                <a:gd name="T15" fmla="*/ 682869 h 682869"/>
              </a:gdLst>
              <a:ahLst/>
              <a:cxnLst>
                <a:cxn ang="T8">
                  <a:pos x="T0" y="T1"/>
                </a:cxn>
                <a:cxn ang="T9">
                  <a:pos x="T2" y="T3"/>
                </a:cxn>
                <a:cxn ang="T10">
                  <a:pos x="T4" y="T5"/>
                </a:cxn>
                <a:cxn ang="T11">
                  <a:pos x="T6" y="T7"/>
                </a:cxn>
              </a:cxnLst>
              <a:rect l="T12" t="T13" r="T14" b="T15"/>
              <a:pathLst>
                <a:path w="3050931" h="682869">
                  <a:moveTo>
                    <a:pt x="0" y="87923"/>
                  </a:moveTo>
                  <a:cubicBezTo>
                    <a:pt x="418367" y="385396"/>
                    <a:pt x="836735" y="682869"/>
                    <a:pt x="1345223" y="668215"/>
                  </a:cubicBezTo>
                  <a:cubicBezTo>
                    <a:pt x="1853712" y="653561"/>
                    <a:pt x="3050931" y="0"/>
                    <a:pt x="3050931" y="0"/>
                  </a:cubicBezTo>
                </a:path>
              </a:pathLst>
            </a:custGeom>
            <a:noFill/>
            <a:ln w="9525" cap="flat" cmpd="sng" algn="ctr">
              <a:solidFill>
                <a:schemeClr val="tx1"/>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pt-BR" sz="1870" dirty="0"/>
            </a:p>
          </p:txBody>
        </p:sp>
        <p:sp>
          <p:nvSpPr>
            <p:cNvPr id="49175" name="CaixaDeTexto 55"/>
            <p:cNvSpPr txBox="1">
              <a:spLocks noChangeArrowheads="1"/>
            </p:cNvSpPr>
            <p:nvPr/>
          </p:nvSpPr>
          <p:spPr bwMode="auto">
            <a:xfrm>
              <a:off x="3130061" y="4255477"/>
              <a:ext cx="1143650" cy="27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rPr>
                <a:t>Outros Riscos</a:t>
              </a:r>
            </a:p>
          </p:txBody>
        </p:sp>
        <p:sp>
          <p:nvSpPr>
            <p:cNvPr id="59" name="Raio 58"/>
            <p:cNvSpPr/>
            <p:nvPr/>
          </p:nvSpPr>
          <p:spPr bwMode="auto">
            <a:xfrm>
              <a:off x="3481299" y="4598009"/>
              <a:ext cx="325350" cy="1145106"/>
            </a:xfrm>
            <a:prstGeom prst="lightningBolt">
              <a:avLst/>
            </a:prstGeom>
            <a:solidFill>
              <a:schemeClr val="accent5">
                <a:lumMod val="25000"/>
              </a:schemeClr>
            </a:solidFill>
            <a:ln w="9525" cap="flat" cmpd="sng" algn="ctr">
              <a:noFill/>
              <a:prstDash val="solid"/>
              <a:round/>
              <a:headEnd type="none" w="med" len="med"/>
              <a:tailEnd type="none" w="med" len="med"/>
            </a:ln>
            <a:effectLst/>
          </p:spPr>
          <p:txBody>
            <a:bodyPr>
              <a:spAutoFit/>
            </a:bodyPr>
            <a:lstStyle/>
            <a:p>
              <a:pPr>
                <a:defRPr/>
              </a:pPr>
              <a:endParaRPr lang="pt-BR" sz="1870" dirty="0">
                <a:latin typeface="Arial" charset="0"/>
              </a:endParaRPr>
            </a:p>
          </p:txBody>
        </p:sp>
        <p:sp>
          <p:nvSpPr>
            <p:cNvPr id="60" name="CaixaDeTexto 59"/>
            <p:cNvSpPr txBox="1"/>
            <p:nvPr/>
          </p:nvSpPr>
          <p:spPr>
            <a:xfrm>
              <a:off x="2909953" y="3429300"/>
              <a:ext cx="1453787" cy="335304"/>
            </a:xfrm>
            <a:prstGeom prst="rect">
              <a:avLst/>
            </a:prstGeom>
            <a:solidFill>
              <a:schemeClr val="bg1">
                <a:lumMod val="85000"/>
              </a:schemeClr>
            </a:solidFill>
          </p:spPr>
          <p:txBody>
            <a:bodyPr wrap="none">
              <a:spAutoFit/>
            </a:bodyPr>
            <a:lstStyle/>
            <a:p>
              <a:pPr>
                <a:defRPr/>
              </a:pPr>
              <a:r>
                <a:rPr lang="pt-BR" sz="1662" dirty="0">
                  <a:latin typeface="Arial" charset="0"/>
                </a:rPr>
                <a:t>I = co + riscos</a:t>
              </a:r>
            </a:p>
          </p:txBody>
        </p:sp>
      </p:grpSp>
      <p:sp>
        <p:nvSpPr>
          <p:cNvPr id="30" name="Rectangle 2">
            <a:extLst>
              <a:ext uri="{FF2B5EF4-FFF2-40B4-BE49-F238E27FC236}">
                <a16:creationId xmlns:a16="http://schemas.microsoft.com/office/drawing/2014/main" id="{4D35768F-B1E5-423B-BBC2-355ACC22D41B}"/>
              </a:ext>
            </a:extLst>
          </p:cNvPr>
          <p:cNvSpPr>
            <a:spLocks noGrp="1" noChangeArrowheads="1"/>
          </p:cNvSpPr>
          <p:nvPr>
            <p:ph type="title"/>
          </p:nvPr>
        </p:nvSpPr>
        <p:spPr>
          <a:xfrm>
            <a:off x="3377729" y="2227178"/>
            <a:ext cx="6960542" cy="658469"/>
          </a:xfrm>
          <a:noFill/>
        </p:spPr>
        <p:txBody>
          <a:bodyPr vert="horz" lIns="95616" tIns="47809" rIns="95616" bIns="47809" rtlCol="0" anchor="ctr">
            <a:normAutofit/>
          </a:bodyPr>
          <a:lstStyle/>
          <a:p>
            <a:r>
              <a:rPr lang="pt-BR" altLang="pt-BR" sz="3200" dirty="0">
                <a:latin typeface="+mn-lt"/>
              </a:rPr>
              <a:t>Formação de Taxas</a:t>
            </a:r>
          </a:p>
        </p:txBody>
      </p:sp>
    </p:spTree>
    <p:extLst>
      <p:ext uri="{BB962C8B-B14F-4D97-AF65-F5344CB8AC3E}">
        <p14:creationId xmlns:p14="http://schemas.microsoft.com/office/powerpoint/2010/main" val="209172300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F590F8-9218-4AF3-B5B0-674FCC931EAB}"/>
              </a:ext>
            </a:extLst>
          </p:cNvPr>
          <p:cNvSpPr>
            <a:spLocks noChangeArrowheads="1"/>
          </p:cNvSpPr>
          <p:nvPr/>
        </p:nvSpPr>
        <p:spPr bwMode="auto">
          <a:xfrm>
            <a:off x="1908371" y="3048976"/>
            <a:ext cx="9421970" cy="43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57" tIns="47478" rIns="94957" bIns="47478" numCol="1" anchor="ctr" anchorCtr="0" compatLnSpc="1">
            <a:prstTxWarp prst="textNoShape">
              <a:avLst/>
            </a:prstTxWarp>
            <a:spAutoFit/>
          </a:bodyPr>
          <a:lstStyle>
            <a:lvl1pPr indent="288925" eaLnBrk="0" fontAlgn="base" hangingPunct="0">
              <a:spcBef>
                <a:spcPct val="0"/>
              </a:spcBef>
              <a:spcAft>
                <a:spcPct val="0"/>
              </a:spcAft>
              <a:tabLst>
                <a:tab pos="431800" algn="l"/>
              </a:tabLst>
              <a:defRPr>
                <a:solidFill>
                  <a:schemeClr val="tx1"/>
                </a:solidFill>
                <a:latin typeface="Arial" panose="020B0604020202020204" pitchFamily="34" charset="0"/>
              </a:defRPr>
            </a:lvl1pPr>
            <a:lvl2pPr eaLnBrk="0" fontAlgn="base" hangingPunct="0">
              <a:spcBef>
                <a:spcPct val="0"/>
              </a:spcBef>
              <a:spcAft>
                <a:spcPct val="0"/>
              </a:spcAft>
              <a:tabLst>
                <a:tab pos="431800" algn="l"/>
              </a:tabLst>
              <a:defRPr>
                <a:solidFill>
                  <a:schemeClr val="tx1"/>
                </a:solidFill>
                <a:latin typeface="Arial" panose="020B0604020202020204" pitchFamily="34" charset="0"/>
              </a:defRPr>
            </a:lvl2pPr>
            <a:lvl3pPr eaLnBrk="0" fontAlgn="base" hangingPunct="0">
              <a:spcBef>
                <a:spcPct val="0"/>
              </a:spcBef>
              <a:spcAft>
                <a:spcPct val="0"/>
              </a:spcAft>
              <a:tabLst>
                <a:tab pos="431800" algn="l"/>
              </a:tabLst>
              <a:defRPr>
                <a:solidFill>
                  <a:schemeClr val="tx1"/>
                </a:solidFill>
                <a:latin typeface="Arial" panose="020B0604020202020204" pitchFamily="34" charset="0"/>
              </a:defRPr>
            </a:lvl3pPr>
            <a:lvl4pPr eaLnBrk="0" fontAlgn="base" hangingPunct="0">
              <a:spcBef>
                <a:spcPct val="0"/>
              </a:spcBef>
              <a:spcAft>
                <a:spcPct val="0"/>
              </a:spcAft>
              <a:tabLst>
                <a:tab pos="431800" algn="l"/>
              </a:tabLst>
              <a:defRPr>
                <a:solidFill>
                  <a:schemeClr val="tx1"/>
                </a:solidFill>
                <a:latin typeface="Arial" panose="020B0604020202020204" pitchFamily="34" charset="0"/>
              </a:defRPr>
            </a:lvl4pPr>
            <a:lvl5pPr eaLnBrk="0" fontAlgn="base" hangingPunct="0">
              <a:spcBef>
                <a:spcPct val="0"/>
              </a:spcBef>
              <a:spcAft>
                <a:spcPct val="0"/>
              </a:spcAft>
              <a:tabLst>
                <a:tab pos="431800" algn="l"/>
              </a:tabLst>
              <a:defRPr>
                <a:solidFill>
                  <a:schemeClr val="tx1"/>
                </a:solidFill>
                <a:latin typeface="Arial" panose="020B0604020202020204" pitchFamily="34" charset="0"/>
              </a:defRPr>
            </a:lvl5pPr>
            <a:lvl6pPr eaLnBrk="0" fontAlgn="base" hangingPunct="0">
              <a:spcBef>
                <a:spcPct val="0"/>
              </a:spcBef>
              <a:spcAft>
                <a:spcPct val="0"/>
              </a:spcAft>
              <a:tabLst>
                <a:tab pos="431800" algn="l"/>
              </a:tabLst>
              <a:defRPr>
                <a:solidFill>
                  <a:schemeClr val="tx1"/>
                </a:solidFill>
                <a:latin typeface="Arial" panose="020B0604020202020204" pitchFamily="34" charset="0"/>
              </a:defRPr>
            </a:lvl6pPr>
            <a:lvl7pPr eaLnBrk="0" fontAlgn="base" hangingPunct="0">
              <a:spcBef>
                <a:spcPct val="0"/>
              </a:spcBef>
              <a:spcAft>
                <a:spcPct val="0"/>
              </a:spcAft>
              <a:tabLst>
                <a:tab pos="431800" algn="l"/>
              </a:tabLst>
              <a:defRPr>
                <a:solidFill>
                  <a:schemeClr val="tx1"/>
                </a:solidFill>
                <a:latin typeface="Arial" panose="020B0604020202020204" pitchFamily="34" charset="0"/>
              </a:defRPr>
            </a:lvl7pPr>
            <a:lvl8pPr eaLnBrk="0" fontAlgn="base" hangingPunct="0">
              <a:spcBef>
                <a:spcPct val="0"/>
              </a:spcBef>
              <a:spcAft>
                <a:spcPct val="0"/>
              </a:spcAft>
              <a:tabLst>
                <a:tab pos="431800" algn="l"/>
              </a:tabLst>
              <a:defRPr>
                <a:solidFill>
                  <a:schemeClr val="tx1"/>
                </a:solidFill>
                <a:latin typeface="Arial" panose="020B0604020202020204" pitchFamily="34" charset="0"/>
              </a:defRPr>
            </a:lvl8pPr>
            <a:lvl9pPr eaLnBrk="0" fontAlgn="base" hangingPunct="0">
              <a:spcBef>
                <a:spcPct val="0"/>
              </a:spcBef>
              <a:spcAft>
                <a:spcPct val="0"/>
              </a:spcAft>
              <a:tabLst>
                <a:tab pos="431800" algn="l"/>
              </a:tabLst>
              <a:defRPr>
                <a:solidFill>
                  <a:schemeClr val="tx1"/>
                </a:solidFill>
                <a:latin typeface="Arial" panose="020B0604020202020204" pitchFamily="34" charset="0"/>
              </a:defRPr>
            </a:lvl9pPr>
          </a:lstStyle>
          <a:p>
            <a:pPr marL="0" lvl="2" indent="-385763" algn="just" fontAlgn="ctr">
              <a:spcBef>
                <a:spcPct val="20000"/>
              </a:spcBef>
              <a:spcAft>
                <a:spcPct val="60000"/>
              </a:spcAft>
              <a:buClr>
                <a:srgbClr val="CC0000"/>
              </a:buClr>
              <a:buSzPct val="70000"/>
              <a:buFont typeface="Marlett" pitchFamily="2" charset="2"/>
              <a:buChar char="4"/>
              <a:tabLst>
                <a:tab pos="448419" algn="l"/>
              </a:tabLst>
              <a:defRPr/>
            </a:pPr>
            <a:r>
              <a:rPr lang="pt-BR" altLang="pt-BR" sz="2000" dirty="0">
                <a:solidFill>
                  <a:srgbClr val="30435F"/>
                </a:solidFill>
                <a:latin typeface="+mn-lt"/>
                <a:ea typeface="ＭＳ Ｐゴシック" pitchFamily="-107" charset="-128"/>
              </a:rPr>
              <a:t>Exercício 3.4.1 - Em 25/05/2011, um investidor pediu cotações para três diferentes ativos de renda fixa com vencimentos em 03/10/2011. Compare as rentabilidades das aplicações comentando o resultado obtido. As características de cada um dos ativos são respectivamente: </a:t>
            </a:r>
          </a:p>
          <a:p>
            <a:pPr marL="1028700" lvl="4" indent="-385763" algn="just" fontAlgn="ctr">
              <a:spcBef>
                <a:spcPct val="20000"/>
              </a:spcBef>
              <a:spcAft>
                <a:spcPct val="60000"/>
              </a:spcAft>
              <a:buClr>
                <a:srgbClr val="CC0000"/>
              </a:buClr>
              <a:buSzPct val="70000"/>
              <a:buFont typeface="Marlett" pitchFamily="2" charset="2"/>
              <a:buChar char="4"/>
              <a:tabLst>
                <a:tab pos="448419" algn="l"/>
              </a:tabLst>
              <a:defRPr/>
            </a:pPr>
            <a:r>
              <a:rPr lang="pt-BR" altLang="pt-BR" sz="2000" dirty="0">
                <a:solidFill>
                  <a:srgbClr val="30435F"/>
                </a:solidFill>
                <a:latin typeface="+mn-lt"/>
                <a:ea typeface="ＭＳ Ｐゴシック" pitchFamily="-107" charset="-128"/>
              </a:rPr>
              <a:t>Ativo A =&gt; 12,00% a.a., 91du;</a:t>
            </a:r>
          </a:p>
          <a:p>
            <a:pPr marL="1028700" lvl="4" indent="-385763" algn="just" fontAlgn="ctr">
              <a:spcBef>
                <a:spcPct val="20000"/>
              </a:spcBef>
              <a:spcAft>
                <a:spcPct val="60000"/>
              </a:spcAft>
              <a:buClr>
                <a:srgbClr val="CC0000"/>
              </a:buClr>
              <a:buSzPct val="70000"/>
              <a:buFont typeface="Marlett" pitchFamily="2" charset="2"/>
              <a:buChar char="4"/>
              <a:tabLst>
                <a:tab pos="448419" algn="l"/>
              </a:tabLst>
              <a:defRPr/>
            </a:pPr>
            <a:r>
              <a:rPr lang="pt-BR" altLang="pt-BR" sz="2000" dirty="0">
                <a:solidFill>
                  <a:srgbClr val="30435F"/>
                </a:solidFill>
                <a:latin typeface="+mn-lt"/>
                <a:ea typeface="ＭＳ Ｐゴシック" pitchFamily="-107" charset="-128"/>
              </a:rPr>
              <a:t>Ativo B =&gt; 11,95% a.a., 131 dc, ano 360 dc; </a:t>
            </a:r>
          </a:p>
          <a:p>
            <a:pPr marL="1028700" lvl="4" indent="-385763" algn="just" fontAlgn="ctr">
              <a:spcBef>
                <a:spcPct val="20000"/>
              </a:spcBef>
              <a:spcAft>
                <a:spcPct val="60000"/>
              </a:spcAft>
              <a:buClr>
                <a:srgbClr val="CC0000"/>
              </a:buClr>
              <a:buSzPct val="70000"/>
              <a:buFont typeface="Marlett" pitchFamily="2" charset="2"/>
              <a:buChar char="4"/>
              <a:tabLst>
                <a:tab pos="448419" algn="l"/>
              </a:tabLst>
              <a:defRPr/>
            </a:pPr>
            <a:r>
              <a:rPr lang="pt-BR" altLang="pt-BR" sz="2000" dirty="0">
                <a:solidFill>
                  <a:srgbClr val="30435F"/>
                </a:solidFill>
                <a:latin typeface="+mn-lt"/>
                <a:ea typeface="ＭＳ Ｐゴシック" pitchFamily="-107" charset="-128"/>
              </a:rPr>
              <a:t>Ativo C =&gt; 11,90% a.a., nominal c/cap. semestral, 128 dc (30/360).</a:t>
            </a:r>
          </a:p>
          <a:p>
            <a:pPr marL="0" lvl="2" indent="-385763" algn="just" fontAlgn="ctr">
              <a:spcBef>
                <a:spcPct val="20000"/>
              </a:spcBef>
              <a:spcAft>
                <a:spcPct val="60000"/>
              </a:spcAft>
              <a:buClr>
                <a:srgbClr val="CC0000"/>
              </a:buClr>
              <a:buSzPct val="70000"/>
              <a:buFont typeface="Marlett" pitchFamily="2" charset="2"/>
              <a:buChar char="4"/>
              <a:tabLst>
                <a:tab pos="448419" algn="l"/>
              </a:tabLst>
              <a:defRPr/>
            </a:pPr>
            <a:r>
              <a:rPr lang="pt-BR" altLang="pt-BR" sz="2000" dirty="0">
                <a:solidFill>
                  <a:srgbClr val="30435F"/>
                </a:solidFill>
                <a:latin typeface="+mn-lt"/>
                <a:ea typeface="ＭＳ Ｐゴシック" pitchFamily="-107" charset="-128"/>
              </a:rPr>
              <a:t>Solução:  Vamos comparar as taxas efetivas de cada aplicação no período considerado:</a:t>
            </a:r>
          </a:p>
          <a:p>
            <a:pPr indent="300045" defTabSz="949593">
              <a:tabLst>
                <a:tab pos="448419" algn="l"/>
              </a:tabLst>
            </a:pPr>
            <a:endParaRPr lang="pt-BR" altLang="pt-BR" sz="2000" dirty="0">
              <a:latin typeface="+mn-lt"/>
            </a:endParaRPr>
          </a:p>
        </p:txBody>
      </p:sp>
      <p:graphicFrame>
        <p:nvGraphicFramePr>
          <p:cNvPr id="6" name="Objeto 5">
            <a:extLst>
              <a:ext uri="{FF2B5EF4-FFF2-40B4-BE49-F238E27FC236}">
                <a16:creationId xmlns:a16="http://schemas.microsoft.com/office/drawing/2014/main" id="{3DFC2B5E-E33B-444F-AB75-CEC14AE353F2}"/>
              </a:ext>
            </a:extLst>
          </p:cNvPr>
          <p:cNvGraphicFramePr>
            <a:graphicFrameLocks noChangeAspect="1"/>
          </p:cNvGraphicFramePr>
          <p:nvPr>
            <p:extLst>
              <p:ext uri="{D42A27DB-BD31-4B8C-83A1-F6EECF244321}">
                <p14:modId xmlns:p14="http://schemas.microsoft.com/office/powerpoint/2010/main" val="2335358192"/>
              </p:ext>
            </p:extLst>
          </p:nvPr>
        </p:nvGraphicFramePr>
        <p:xfrm>
          <a:off x="4985792" y="6943700"/>
          <a:ext cx="3666117" cy="858253"/>
        </p:xfrm>
        <a:graphic>
          <a:graphicData uri="http://schemas.openxmlformats.org/presentationml/2006/ole">
            <mc:AlternateContent xmlns:mc="http://schemas.openxmlformats.org/markup-compatibility/2006">
              <mc:Choice xmlns:v="urn:schemas-microsoft-com:vml" Requires="v">
                <p:oleObj r:id="rId4" imgW="2641600" imgH="609600" progId="Equation.DSMT4">
                  <p:embed/>
                </p:oleObj>
              </mc:Choice>
              <mc:Fallback>
                <p:oleObj r:id="rId4" imgW="2641600" imgH="609600" progId="Equation.DSMT4">
                  <p:embed/>
                  <p:pic>
                    <p:nvPicPr>
                      <p:cNvPr id="6" name="Objeto 5">
                        <a:extLst>
                          <a:ext uri="{FF2B5EF4-FFF2-40B4-BE49-F238E27FC236}">
                            <a16:creationId xmlns:a16="http://schemas.microsoft.com/office/drawing/2014/main" id="{3DFC2B5E-E33B-444F-AB75-CEC14AE353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5792" y="6943700"/>
                        <a:ext cx="3666117" cy="858253"/>
                      </a:xfrm>
                      <a:prstGeom prst="rect">
                        <a:avLst/>
                      </a:prstGeom>
                      <a:noFill/>
                    </p:spPr>
                  </p:pic>
                </p:oleObj>
              </mc:Fallback>
            </mc:AlternateContent>
          </a:graphicData>
        </a:graphic>
      </p:graphicFrame>
      <p:graphicFrame>
        <p:nvGraphicFramePr>
          <p:cNvPr id="7" name="Objeto 6">
            <a:extLst>
              <a:ext uri="{FF2B5EF4-FFF2-40B4-BE49-F238E27FC236}">
                <a16:creationId xmlns:a16="http://schemas.microsoft.com/office/drawing/2014/main" id="{11DCCAB8-1B98-495E-9180-2FAF5326D398}"/>
              </a:ext>
            </a:extLst>
          </p:cNvPr>
          <p:cNvGraphicFramePr>
            <a:graphicFrameLocks noChangeAspect="1"/>
          </p:cNvGraphicFramePr>
          <p:nvPr>
            <p:extLst>
              <p:ext uri="{D42A27DB-BD31-4B8C-83A1-F6EECF244321}">
                <p14:modId xmlns:p14="http://schemas.microsoft.com/office/powerpoint/2010/main" val="3746134945"/>
              </p:ext>
            </p:extLst>
          </p:nvPr>
        </p:nvGraphicFramePr>
        <p:xfrm>
          <a:off x="4941282" y="7744900"/>
          <a:ext cx="3761480" cy="858253"/>
        </p:xfrm>
        <a:graphic>
          <a:graphicData uri="http://schemas.openxmlformats.org/presentationml/2006/ole">
            <mc:AlternateContent xmlns:mc="http://schemas.openxmlformats.org/markup-compatibility/2006">
              <mc:Choice xmlns:v="urn:schemas-microsoft-com:vml" Requires="v">
                <p:oleObj r:id="rId6" imgW="2705100" imgH="609600" progId="Equation.DSMT4">
                  <p:embed/>
                </p:oleObj>
              </mc:Choice>
              <mc:Fallback>
                <p:oleObj r:id="rId6" imgW="2705100" imgH="609600" progId="Equation.DSMT4">
                  <p:embed/>
                  <p:pic>
                    <p:nvPicPr>
                      <p:cNvPr id="7" name="Objeto 6">
                        <a:extLst>
                          <a:ext uri="{FF2B5EF4-FFF2-40B4-BE49-F238E27FC236}">
                            <a16:creationId xmlns:a16="http://schemas.microsoft.com/office/drawing/2014/main" id="{11DCCAB8-1B98-495E-9180-2FAF5326D3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1282" y="7744900"/>
                        <a:ext cx="3761480" cy="858253"/>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6F743A63-B627-43A6-8234-1DCD66FF7D81}"/>
              </a:ext>
            </a:extLst>
          </p:cNvPr>
          <p:cNvGraphicFramePr>
            <a:graphicFrameLocks noChangeAspect="1"/>
          </p:cNvGraphicFramePr>
          <p:nvPr>
            <p:extLst>
              <p:ext uri="{D42A27DB-BD31-4B8C-83A1-F6EECF244321}">
                <p14:modId xmlns:p14="http://schemas.microsoft.com/office/powerpoint/2010/main" val="2975918046"/>
              </p:ext>
            </p:extLst>
          </p:nvPr>
        </p:nvGraphicFramePr>
        <p:xfrm>
          <a:off x="5007067" y="8546099"/>
          <a:ext cx="3454204" cy="858253"/>
        </p:xfrm>
        <a:graphic>
          <a:graphicData uri="http://schemas.openxmlformats.org/presentationml/2006/ole">
            <mc:AlternateContent xmlns:mc="http://schemas.openxmlformats.org/markup-compatibility/2006">
              <mc:Choice xmlns:v="urn:schemas-microsoft-com:vml" Requires="v">
                <p:oleObj r:id="rId8" imgW="2489200" imgH="609600" progId="Equation.DSMT4">
                  <p:embed/>
                </p:oleObj>
              </mc:Choice>
              <mc:Fallback>
                <p:oleObj r:id="rId8" imgW="2489200" imgH="609600" progId="Equation.DSMT4">
                  <p:embed/>
                  <p:pic>
                    <p:nvPicPr>
                      <p:cNvPr id="8" name="Objeto 7">
                        <a:extLst>
                          <a:ext uri="{FF2B5EF4-FFF2-40B4-BE49-F238E27FC236}">
                            <a16:creationId xmlns:a16="http://schemas.microsoft.com/office/drawing/2014/main" id="{6F743A63-B627-43A6-8234-1DCD66FF7D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7067" y="8546099"/>
                        <a:ext cx="3454204" cy="858253"/>
                      </a:xfrm>
                      <a:prstGeom prst="rect">
                        <a:avLst/>
                      </a:prstGeom>
                      <a:noFill/>
                    </p:spPr>
                  </p:pic>
                </p:oleObj>
              </mc:Fallback>
            </mc:AlternateContent>
          </a:graphicData>
        </a:graphic>
      </p:graphicFrame>
      <p:sp>
        <p:nvSpPr>
          <p:cNvPr id="2" name="Rectangle 2">
            <a:extLst>
              <a:ext uri="{FF2B5EF4-FFF2-40B4-BE49-F238E27FC236}">
                <a16:creationId xmlns:a16="http://schemas.microsoft.com/office/drawing/2014/main" id="{11460263-ED78-2099-832E-82E36400ECFA}"/>
              </a:ext>
            </a:extLst>
          </p:cNvPr>
          <p:cNvSpPr>
            <a:spLocks noGrp="1" noChangeArrowheads="1"/>
          </p:cNvSpPr>
          <p:nvPr>
            <p:ph type="title"/>
          </p:nvPr>
        </p:nvSpPr>
        <p:spPr>
          <a:xfrm>
            <a:off x="3377729" y="2227178"/>
            <a:ext cx="6960542" cy="658469"/>
          </a:xfrm>
          <a:noFill/>
        </p:spPr>
        <p:txBody>
          <a:bodyPr vert="horz" lIns="95616" tIns="47809" rIns="95616" bIns="47809" rtlCol="0" anchor="ctr">
            <a:normAutofit/>
          </a:bodyPr>
          <a:lstStyle/>
          <a:p>
            <a:r>
              <a:rPr lang="pt-BR" altLang="pt-BR" sz="3200" dirty="0">
                <a:latin typeface="+mn-lt"/>
              </a:rPr>
              <a:t>Formação de Taxas</a:t>
            </a:r>
          </a:p>
        </p:txBody>
      </p:sp>
    </p:spTree>
    <p:custDataLst>
      <p:tags r:id="rId1"/>
    </p:custDataLst>
    <p:extLst>
      <p:ext uri="{BB962C8B-B14F-4D97-AF65-F5344CB8AC3E}">
        <p14:creationId xmlns:p14="http://schemas.microsoft.com/office/powerpoint/2010/main" val="1478009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sz="quarter" idx="13"/>
          </p:nvPr>
        </p:nvSpPr>
        <p:spPr>
          <a:xfrm>
            <a:off x="2033464" y="3415308"/>
            <a:ext cx="9433048" cy="4985238"/>
          </a:xfrm>
          <a:prstGeom prst="rect">
            <a:avLst/>
          </a:prstGeom>
        </p:spPr>
        <p:txBody>
          <a:bodyPr>
            <a:normAutofit/>
          </a:bodyPr>
          <a:lstStyle/>
          <a:p>
            <a:pPr marL="0" lvl="2" indent="-385763" algn="just" eaLnBrk="0" hangingPunct="0">
              <a:lnSpc>
                <a:spcPct val="14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Mercado futuro de taxa de juros permite a transferência de parte do risco das posições em ativos prefixados.</a:t>
            </a:r>
          </a:p>
          <a:p>
            <a:pPr marL="0" lvl="2" indent="-385763" algn="just" eaLnBrk="0" hangingPunct="0">
              <a:lnSpc>
                <a:spcPct val="14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Reflete a oscilação das operações de troca de liquidez entre papéis no curtíssimo prazo</a:t>
            </a:r>
          </a:p>
          <a:p>
            <a:pPr marL="0" lvl="2" indent="-385763" algn="just" eaLnBrk="0" hangingPunct="0">
              <a:lnSpc>
                <a:spcPct val="14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A flutuação do PU reflete a cada instante a variação da taxa de juros esperada para um determinado período futuro</a:t>
            </a:r>
          </a:p>
          <a:p>
            <a:pPr marL="0" lvl="2" indent="-385763" algn="just" eaLnBrk="0" hangingPunct="0">
              <a:lnSpc>
                <a:spcPct val="14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As taxas calculadas no mercado futuro formam a base para o cálculo dos preços das aplicações prefixadas tais como CDBs e  LTNs</a:t>
            </a:r>
          </a:p>
        </p:txBody>
      </p:sp>
      <p:sp>
        <p:nvSpPr>
          <p:cNvPr id="2" name="Rectangle 2">
            <a:extLst>
              <a:ext uri="{FF2B5EF4-FFF2-40B4-BE49-F238E27FC236}">
                <a16:creationId xmlns:a16="http://schemas.microsoft.com/office/drawing/2014/main" id="{9552A413-B8ED-A052-9ED8-2A77FBEF166A}"/>
              </a:ext>
            </a:extLst>
          </p:cNvPr>
          <p:cNvSpPr txBox="1">
            <a:spLocks noChangeArrowheads="1"/>
          </p:cNvSpPr>
          <p:nvPr/>
        </p:nvSpPr>
        <p:spPr>
          <a:xfrm>
            <a:off x="3530129" y="2379578"/>
            <a:ext cx="6960542" cy="658469"/>
          </a:xfrm>
          <a:prstGeom prst="rect">
            <a:avLst/>
          </a:prstGeom>
          <a:noFill/>
        </p:spPr>
        <p:txBody>
          <a:bodyPr vert="horz" lIns="95616" tIns="47809" rIns="95616" bIns="47809" rtlCol="0" anchor="ctr">
            <a:normAutofit/>
          </a:bodyPr>
          <a:lstStyle>
            <a:lvl1pPr algn="ctr" rtl="0" eaLnBrk="1" fontAlgn="base" hangingPunct="1">
              <a:spcBef>
                <a:spcPct val="0"/>
              </a:spcBef>
              <a:spcAft>
                <a:spcPct val="0"/>
              </a:spcAft>
              <a:defRPr sz="4951" kern="1200">
                <a:solidFill>
                  <a:schemeClr val="tx2"/>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951">
                <a:solidFill>
                  <a:schemeClr val="tx1"/>
                </a:solidFill>
                <a:latin typeface="Calibri" pitchFamily="34" charset="0"/>
              </a:defRPr>
            </a:lvl2pPr>
            <a:lvl3pPr algn="ctr" rtl="0" eaLnBrk="1" fontAlgn="base" hangingPunct="1">
              <a:spcBef>
                <a:spcPct val="0"/>
              </a:spcBef>
              <a:spcAft>
                <a:spcPct val="0"/>
              </a:spcAft>
              <a:defRPr sz="4951">
                <a:solidFill>
                  <a:schemeClr val="tx1"/>
                </a:solidFill>
                <a:latin typeface="Calibri" pitchFamily="34" charset="0"/>
              </a:defRPr>
            </a:lvl3pPr>
            <a:lvl4pPr algn="ctr" rtl="0" eaLnBrk="1" fontAlgn="base" hangingPunct="1">
              <a:spcBef>
                <a:spcPct val="0"/>
              </a:spcBef>
              <a:spcAft>
                <a:spcPct val="0"/>
              </a:spcAft>
              <a:defRPr sz="4951">
                <a:solidFill>
                  <a:schemeClr val="tx1"/>
                </a:solidFill>
                <a:latin typeface="Calibri" pitchFamily="34" charset="0"/>
              </a:defRPr>
            </a:lvl4pPr>
            <a:lvl5pPr algn="ctr" rtl="0" eaLnBrk="1" fontAlgn="base" hangingPunct="1">
              <a:spcBef>
                <a:spcPct val="0"/>
              </a:spcBef>
              <a:spcAft>
                <a:spcPct val="0"/>
              </a:spcAft>
              <a:defRPr sz="4951">
                <a:solidFill>
                  <a:schemeClr val="tx1"/>
                </a:solidFill>
                <a:latin typeface="Calibri" pitchFamily="34" charset="0"/>
              </a:defRPr>
            </a:lvl5pPr>
            <a:lvl6pPr marL="514287" algn="ctr" rtl="0" eaLnBrk="1" fontAlgn="base" hangingPunct="1">
              <a:spcBef>
                <a:spcPct val="0"/>
              </a:spcBef>
              <a:spcAft>
                <a:spcPct val="0"/>
              </a:spcAft>
              <a:defRPr sz="4951">
                <a:solidFill>
                  <a:schemeClr val="tx1"/>
                </a:solidFill>
                <a:latin typeface="Calibri" pitchFamily="34" charset="0"/>
              </a:defRPr>
            </a:lvl6pPr>
            <a:lvl7pPr marL="1028573" algn="ctr" rtl="0" eaLnBrk="1" fontAlgn="base" hangingPunct="1">
              <a:spcBef>
                <a:spcPct val="0"/>
              </a:spcBef>
              <a:spcAft>
                <a:spcPct val="0"/>
              </a:spcAft>
              <a:defRPr sz="4951">
                <a:solidFill>
                  <a:schemeClr val="tx1"/>
                </a:solidFill>
                <a:latin typeface="Calibri" pitchFamily="34" charset="0"/>
              </a:defRPr>
            </a:lvl7pPr>
            <a:lvl8pPr marL="1542859" algn="ctr" rtl="0" eaLnBrk="1" fontAlgn="base" hangingPunct="1">
              <a:spcBef>
                <a:spcPct val="0"/>
              </a:spcBef>
              <a:spcAft>
                <a:spcPct val="0"/>
              </a:spcAft>
              <a:defRPr sz="4951">
                <a:solidFill>
                  <a:schemeClr val="tx1"/>
                </a:solidFill>
                <a:latin typeface="Calibri" pitchFamily="34" charset="0"/>
              </a:defRPr>
            </a:lvl8pPr>
            <a:lvl9pPr marL="2057144" algn="ctr" rtl="0" eaLnBrk="1" fontAlgn="base" hangingPunct="1">
              <a:spcBef>
                <a:spcPct val="0"/>
              </a:spcBef>
              <a:spcAft>
                <a:spcPct val="0"/>
              </a:spcAft>
              <a:defRPr sz="4951">
                <a:solidFill>
                  <a:schemeClr val="tx1"/>
                </a:solidFill>
                <a:latin typeface="Calibri" pitchFamily="34" charset="0"/>
              </a:defRPr>
            </a:lvl9pPr>
          </a:lstStyle>
          <a:p>
            <a:r>
              <a:rPr lang="pt-BR" altLang="pt-BR" sz="3200" dirty="0">
                <a:latin typeface="+mn-lt"/>
              </a:rPr>
              <a:t>Formação de Taxas</a:t>
            </a:r>
          </a:p>
        </p:txBody>
      </p:sp>
    </p:spTree>
    <p:extLst>
      <p:ext uri="{BB962C8B-B14F-4D97-AF65-F5344CB8AC3E}">
        <p14:creationId xmlns:p14="http://schemas.microsoft.com/office/powerpoint/2010/main" val="3242805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sz="quarter" idx="13"/>
          </p:nvPr>
        </p:nvSpPr>
        <p:spPr>
          <a:xfrm>
            <a:off x="1958271" y="3877508"/>
            <a:ext cx="5931712" cy="4362336"/>
          </a:xfrm>
          <a:prstGeom prst="rect">
            <a:avLst/>
          </a:prstGeom>
        </p:spPr>
        <p:txBody>
          <a:bodyPr>
            <a:noAutofit/>
          </a:bodyPr>
          <a:lstStyle/>
          <a:p>
            <a:pPr marL="0" lvl="2" indent="-385763" algn="just" eaLnBrk="0" hangingPunct="0">
              <a:lnSpc>
                <a:spcPct val="14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O preço à vista e o futuro tendem a mover-se na mesma direção</a:t>
            </a:r>
          </a:p>
          <a:p>
            <a:pPr marL="0" lvl="2" indent="-385763" algn="just" eaLnBrk="0" hangingPunct="0">
              <a:lnSpc>
                <a:spcPct val="14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A diferença entre o preço à vista e o futuro  tende a zero a medida que nos aproximamos de um vencimento futuro</a:t>
            </a:r>
          </a:p>
          <a:p>
            <a:pPr marL="0" lvl="2" indent="-385763" algn="just" eaLnBrk="0" hangingPunct="0">
              <a:lnSpc>
                <a:spcPct val="14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Di Futuro ~ Custo de oportunidade</a:t>
            </a:r>
          </a:p>
          <a:p>
            <a:pPr marL="0" lvl="2" indent="-385763" algn="just" eaLnBrk="0" hangingPunct="0">
              <a:lnSpc>
                <a:spcPct val="14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Taxas dos ativos = DI Futuro + prêmio de risco</a:t>
            </a:r>
          </a:p>
        </p:txBody>
      </p:sp>
      <p:grpSp>
        <p:nvGrpSpPr>
          <p:cNvPr id="51204" name="Grupo 3"/>
          <p:cNvGrpSpPr>
            <a:grpSpLocks/>
          </p:cNvGrpSpPr>
          <p:nvPr/>
        </p:nvGrpSpPr>
        <p:grpSpPr bwMode="auto">
          <a:xfrm>
            <a:off x="8298160" y="4063380"/>
            <a:ext cx="3706315" cy="3798501"/>
            <a:chOff x="1233569" y="1487279"/>
            <a:chExt cx="4656403" cy="4527165"/>
          </a:xfrm>
        </p:grpSpPr>
        <p:sp>
          <p:nvSpPr>
            <p:cNvPr id="5" name="Nuvem 4"/>
            <p:cNvSpPr/>
            <p:nvPr/>
          </p:nvSpPr>
          <p:spPr bwMode="auto">
            <a:xfrm>
              <a:off x="2867250" y="4167264"/>
              <a:ext cx="1686190" cy="689606"/>
            </a:xfrm>
            <a:prstGeom prst="cloud">
              <a:avLst/>
            </a:prstGeom>
            <a:gradFill>
              <a:gsLst>
                <a:gs pos="0">
                  <a:srgbClr val="FFFFFF"/>
                </a:gs>
                <a:gs pos="7001">
                  <a:srgbClr val="E6E6E6"/>
                </a:gs>
                <a:gs pos="32001">
                  <a:srgbClr val="7D8496"/>
                </a:gs>
                <a:gs pos="47000">
                  <a:srgbClr val="E6E6E6"/>
                </a:gs>
                <a:gs pos="85001">
                  <a:srgbClr val="7D8496"/>
                </a:gs>
                <a:gs pos="100000">
                  <a:srgbClr val="E6E6E6"/>
                </a:gs>
              </a:gsLst>
              <a:lin ang="16200000" scaled="0"/>
            </a:gradFill>
            <a:ln w="9525" cap="flat" cmpd="sng" algn="ctr">
              <a:noFill/>
              <a:prstDash val="solid"/>
              <a:round/>
              <a:headEnd type="none" w="med" len="med"/>
              <a:tailEnd type="none" w="med" len="med"/>
            </a:ln>
            <a:effectLst>
              <a:outerShdw blurRad="50800" dist="50800" dir="5400000" algn="ctr" rotWithShape="0">
                <a:srgbClr val="000000"/>
              </a:outerShdw>
            </a:effectLst>
          </p:spPr>
          <p:txBody>
            <a:bodyPr>
              <a:spAutoFit/>
            </a:bodyPr>
            <a:lstStyle/>
            <a:p>
              <a:pPr>
                <a:defRPr/>
              </a:pPr>
              <a:endParaRPr lang="pt-BR" sz="1870" dirty="0">
                <a:latin typeface="Arial" charset="0"/>
              </a:endParaRPr>
            </a:p>
          </p:txBody>
        </p:sp>
        <p:cxnSp>
          <p:nvCxnSpPr>
            <p:cNvPr id="51206" name="Conector de seta reta 5"/>
            <p:cNvCxnSpPr>
              <a:cxnSpLocks noChangeShapeType="1"/>
            </p:cNvCxnSpPr>
            <p:nvPr/>
          </p:nvCxnSpPr>
          <p:spPr bwMode="auto">
            <a:xfrm>
              <a:off x="5158582" y="1487279"/>
              <a:ext cx="62095" cy="141556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7" name="Conector de seta reta 6"/>
            <p:cNvCxnSpPr/>
            <p:nvPr/>
          </p:nvCxnSpPr>
          <p:spPr bwMode="auto">
            <a:xfrm flipH="1" flipV="1">
              <a:off x="5390323" y="3208443"/>
              <a:ext cx="0" cy="809497"/>
            </a:xfrm>
            <a:prstGeom prst="straightConnector1">
              <a:avLst/>
            </a:prstGeom>
            <a:noFill/>
            <a:ln w="9525" cap="flat" cmpd="sng" algn="ctr">
              <a:solidFill>
                <a:schemeClr val="accent6">
                  <a:lumMod val="50000"/>
                </a:schemeClr>
              </a:solidFill>
              <a:prstDash val="solid"/>
              <a:round/>
              <a:headEnd type="none" w="med" len="med"/>
              <a:tailEnd type="arrow"/>
            </a:ln>
            <a:effectLst/>
          </p:spPr>
        </p:cxnSp>
        <p:cxnSp>
          <p:nvCxnSpPr>
            <p:cNvPr id="51208" name="Conector reto 7"/>
            <p:cNvCxnSpPr>
              <a:cxnSpLocks noChangeShapeType="1"/>
            </p:cNvCxnSpPr>
            <p:nvPr/>
          </p:nvCxnSpPr>
          <p:spPr bwMode="auto">
            <a:xfrm>
              <a:off x="3349868" y="3613638"/>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9" name="Conector reto 8"/>
            <p:cNvCxnSpPr/>
            <p:nvPr/>
          </p:nvCxnSpPr>
          <p:spPr bwMode="auto">
            <a:xfrm flipV="1">
              <a:off x="2065588" y="4027763"/>
              <a:ext cx="3324735" cy="25543"/>
            </a:xfrm>
            <a:prstGeom prst="line">
              <a:avLst/>
            </a:prstGeom>
            <a:noFill/>
            <a:ln w="9525" cap="flat" cmpd="sng" algn="ctr">
              <a:solidFill>
                <a:schemeClr val="accent6">
                  <a:lumMod val="50000"/>
                </a:schemeClr>
              </a:solidFill>
              <a:prstDash val="solid"/>
              <a:round/>
              <a:headEnd type="none" w="med" len="med"/>
              <a:tailEnd type="none" w="med" len="med"/>
            </a:ln>
            <a:effectLst/>
          </p:spPr>
        </p:cxnSp>
        <p:cxnSp>
          <p:nvCxnSpPr>
            <p:cNvPr id="10" name="Conector de seta reta 9"/>
            <p:cNvCxnSpPr/>
            <p:nvPr/>
          </p:nvCxnSpPr>
          <p:spPr bwMode="auto">
            <a:xfrm flipH="1">
              <a:off x="2065588" y="4047411"/>
              <a:ext cx="4143" cy="463693"/>
            </a:xfrm>
            <a:prstGeom prst="straightConnector1">
              <a:avLst/>
            </a:prstGeom>
            <a:noFill/>
            <a:ln w="9525" cap="flat" cmpd="sng" algn="ctr">
              <a:solidFill>
                <a:schemeClr val="accent6">
                  <a:lumMod val="50000"/>
                </a:schemeClr>
              </a:solidFill>
              <a:prstDash val="solid"/>
              <a:round/>
              <a:headEnd type="none" w="med" len="med"/>
              <a:tailEnd type="arrow"/>
            </a:ln>
            <a:effectLst/>
          </p:spPr>
        </p:cxnSp>
        <p:cxnSp>
          <p:nvCxnSpPr>
            <p:cNvPr id="11" name="Conector reto 10"/>
            <p:cNvCxnSpPr/>
            <p:nvPr/>
          </p:nvCxnSpPr>
          <p:spPr bwMode="auto">
            <a:xfrm flipH="1">
              <a:off x="2022086" y="3059118"/>
              <a:ext cx="26930" cy="1872453"/>
            </a:xfrm>
            <a:prstGeom prst="line">
              <a:avLst/>
            </a:prstGeom>
            <a:noFill/>
            <a:ln w="41275" cap="flat" cmpd="sng" algn="ctr">
              <a:solidFill>
                <a:schemeClr val="accent6">
                  <a:lumMod val="50000"/>
                </a:schemeClr>
              </a:solidFill>
              <a:prstDash val="dash"/>
              <a:round/>
              <a:headEnd type="none" w="med" len="med"/>
              <a:tailEnd type="none" w="med" len="med"/>
            </a:ln>
            <a:effectLst/>
          </p:spPr>
        </p:cxnSp>
        <p:sp>
          <p:nvSpPr>
            <p:cNvPr id="51212" name="CaixaDeTexto 11"/>
            <p:cNvSpPr txBox="1">
              <a:spLocks noChangeArrowheads="1"/>
            </p:cNvSpPr>
            <p:nvPr/>
          </p:nvSpPr>
          <p:spPr bwMode="auto">
            <a:xfrm>
              <a:off x="1758461" y="2725614"/>
              <a:ext cx="608608" cy="33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rPr>
                <a:t>hoje</a:t>
              </a:r>
            </a:p>
          </p:txBody>
        </p:sp>
        <p:grpSp>
          <p:nvGrpSpPr>
            <p:cNvPr id="51213" name="Grupo 26"/>
            <p:cNvGrpSpPr>
              <a:grpSpLocks/>
            </p:cNvGrpSpPr>
            <p:nvPr/>
          </p:nvGrpSpPr>
          <p:grpSpPr bwMode="auto">
            <a:xfrm rot="1305006">
              <a:off x="1233569" y="2209855"/>
              <a:ext cx="1364272" cy="701318"/>
              <a:chOff x="283447" y="628754"/>
              <a:chExt cx="5270203" cy="1830788"/>
            </a:xfrm>
          </p:grpSpPr>
          <p:sp>
            <p:nvSpPr>
              <p:cNvPr id="25" name="Arco 24"/>
              <p:cNvSpPr/>
              <p:nvPr/>
            </p:nvSpPr>
            <p:spPr bwMode="auto">
              <a:xfrm rot="3027412">
                <a:off x="2413332" y="-859209"/>
                <a:ext cx="1010434" cy="5270203"/>
              </a:xfrm>
              <a:prstGeom prst="arc">
                <a:avLst>
                  <a:gd name="adj1" fmla="val 16200000"/>
                  <a:gd name="adj2" fmla="val 18776269"/>
                </a:avLst>
              </a:prstGeom>
              <a:solidFill>
                <a:schemeClr val="accent1">
                  <a:lumMod val="75000"/>
                </a:schemeClr>
              </a:solidFill>
              <a:ln w="9525" cap="flat" cmpd="sng" algn="ctr">
                <a:noFill/>
                <a:prstDash val="solid"/>
                <a:round/>
                <a:headEnd type="none" w="med" len="med"/>
                <a:tailEnd type="none" w="med" len="med"/>
              </a:ln>
              <a:effectLst/>
            </p:spPr>
            <p:txBody>
              <a:bodyPr>
                <a:spAutoFit/>
              </a:bodyPr>
              <a:lstStyle/>
              <a:p>
                <a:pPr>
                  <a:defRPr/>
                </a:pPr>
                <a:endParaRPr lang="pt-BR" sz="1870" dirty="0">
                  <a:latin typeface="Arial" charset="0"/>
                </a:endParaRPr>
              </a:p>
            </p:txBody>
          </p:sp>
          <p:sp>
            <p:nvSpPr>
              <p:cNvPr id="26" name="Forma livre 25"/>
              <p:cNvSpPr/>
              <p:nvPr/>
            </p:nvSpPr>
            <p:spPr bwMode="auto">
              <a:xfrm>
                <a:off x="3451620" y="628754"/>
                <a:ext cx="344092" cy="1182605"/>
              </a:xfrm>
              <a:custGeom>
                <a:avLst/>
                <a:gdLst>
                  <a:gd name="connsiteX0" fmla="*/ 0 w 79131"/>
                  <a:gd name="connsiteY0" fmla="*/ 175846 h 175846"/>
                  <a:gd name="connsiteX1" fmla="*/ 70339 w 79131"/>
                  <a:gd name="connsiteY1" fmla="*/ 43961 h 175846"/>
                  <a:gd name="connsiteX2" fmla="*/ 52754 w 79131"/>
                  <a:gd name="connsiteY2" fmla="*/ 0 h 175846"/>
                </a:gdLst>
                <a:ahLst/>
                <a:cxnLst>
                  <a:cxn ang="0">
                    <a:pos x="connsiteX0" y="connsiteY0"/>
                  </a:cxn>
                  <a:cxn ang="0">
                    <a:pos x="connsiteX1" y="connsiteY1"/>
                  </a:cxn>
                  <a:cxn ang="0">
                    <a:pos x="connsiteX2" y="connsiteY2"/>
                  </a:cxn>
                </a:cxnLst>
                <a:rect l="l" t="t" r="r" b="b"/>
                <a:pathLst>
                  <a:path w="79131" h="175846">
                    <a:moveTo>
                      <a:pt x="0" y="175846"/>
                    </a:moveTo>
                    <a:cubicBezTo>
                      <a:pt x="30773" y="124557"/>
                      <a:pt x="61547" y="73269"/>
                      <a:pt x="70339" y="43961"/>
                    </a:cubicBezTo>
                    <a:cubicBezTo>
                      <a:pt x="79131" y="14653"/>
                      <a:pt x="65942" y="7326"/>
                      <a:pt x="52754" y="0"/>
                    </a:cubicBezTo>
                  </a:path>
                </a:pathLst>
              </a:custGeom>
              <a:solidFill>
                <a:schemeClr val="accent6">
                  <a:lumMod val="50000"/>
                </a:schemeClr>
              </a:solidFill>
              <a:ln w="9525" cap="flat" cmpd="sng" algn="ctr">
                <a:noFill/>
                <a:prstDash val="solid"/>
                <a:round/>
                <a:headEnd type="none" w="med" len="med"/>
                <a:tailEnd type="none" w="med" len="med"/>
              </a:ln>
              <a:effectLst/>
            </p:spPr>
            <p:txBody>
              <a:bodyPr>
                <a:spAutoFit/>
              </a:bodyPr>
              <a:lstStyle/>
              <a:p>
                <a:pPr>
                  <a:defRPr/>
                </a:pPr>
                <a:endParaRPr lang="pt-BR" sz="1870" dirty="0">
                  <a:latin typeface="Arial" charset="0"/>
                </a:endParaRPr>
              </a:p>
            </p:txBody>
          </p:sp>
          <p:sp>
            <p:nvSpPr>
              <p:cNvPr id="27" name="Forma livre 26"/>
              <p:cNvSpPr/>
              <p:nvPr/>
            </p:nvSpPr>
            <p:spPr bwMode="auto">
              <a:xfrm rot="9119582" flipH="1">
                <a:off x="3559092" y="1276938"/>
                <a:ext cx="264071" cy="1182604"/>
              </a:xfrm>
              <a:custGeom>
                <a:avLst/>
                <a:gdLst>
                  <a:gd name="connsiteX0" fmla="*/ 0 w 79131"/>
                  <a:gd name="connsiteY0" fmla="*/ 175846 h 175846"/>
                  <a:gd name="connsiteX1" fmla="*/ 70339 w 79131"/>
                  <a:gd name="connsiteY1" fmla="*/ 43961 h 175846"/>
                  <a:gd name="connsiteX2" fmla="*/ 52754 w 79131"/>
                  <a:gd name="connsiteY2" fmla="*/ 0 h 175846"/>
                </a:gdLst>
                <a:ahLst/>
                <a:cxnLst>
                  <a:cxn ang="0">
                    <a:pos x="connsiteX0" y="connsiteY0"/>
                  </a:cxn>
                  <a:cxn ang="0">
                    <a:pos x="connsiteX1" y="connsiteY1"/>
                  </a:cxn>
                  <a:cxn ang="0">
                    <a:pos x="connsiteX2" y="connsiteY2"/>
                  </a:cxn>
                </a:cxnLst>
                <a:rect l="l" t="t" r="r" b="b"/>
                <a:pathLst>
                  <a:path w="79131" h="175846">
                    <a:moveTo>
                      <a:pt x="0" y="175846"/>
                    </a:moveTo>
                    <a:cubicBezTo>
                      <a:pt x="30773" y="124557"/>
                      <a:pt x="61547" y="73269"/>
                      <a:pt x="70339" y="43961"/>
                    </a:cubicBezTo>
                    <a:cubicBezTo>
                      <a:pt x="79131" y="14653"/>
                      <a:pt x="65942" y="7326"/>
                      <a:pt x="52754" y="0"/>
                    </a:cubicBezTo>
                  </a:path>
                </a:pathLst>
              </a:custGeom>
              <a:solidFill>
                <a:schemeClr val="accent6">
                  <a:lumMod val="50000"/>
                </a:schemeClr>
              </a:solidFill>
              <a:ln w="9525" cap="flat" cmpd="sng" algn="ctr">
                <a:noFill/>
                <a:prstDash val="solid"/>
                <a:round/>
                <a:headEnd type="none" w="med" len="med"/>
                <a:tailEnd type="none" w="med" len="med"/>
              </a:ln>
              <a:effectLst/>
            </p:spPr>
            <p:txBody>
              <a:bodyPr>
                <a:spAutoFit/>
              </a:bodyPr>
              <a:lstStyle/>
              <a:p>
                <a:pPr>
                  <a:defRPr/>
                </a:pPr>
                <a:endParaRPr lang="pt-BR" sz="1870" dirty="0">
                  <a:latin typeface="Arial" charset="0"/>
                </a:endParaRPr>
              </a:p>
            </p:txBody>
          </p:sp>
          <p:sp>
            <p:nvSpPr>
              <p:cNvPr id="28" name="Elipse 27"/>
              <p:cNvSpPr/>
              <p:nvPr/>
            </p:nvSpPr>
            <p:spPr bwMode="auto">
              <a:xfrm flipH="1">
                <a:off x="3446346" y="779972"/>
                <a:ext cx="144040" cy="1662965"/>
              </a:xfrm>
              <a:prstGeom prst="ellipse">
                <a:avLst/>
              </a:prstGeom>
              <a:solidFill>
                <a:schemeClr val="accent6">
                  <a:lumMod val="50000"/>
                </a:schemeClr>
              </a:solidFill>
              <a:ln w="9525" cap="flat" cmpd="sng" algn="ctr">
                <a:noFill/>
                <a:prstDash val="solid"/>
                <a:round/>
                <a:headEnd type="none" w="med" len="med"/>
                <a:tailEnd type="none" w="med" len="med"/>
              </a:ln>
              <a:effectLst/>
            </p:spPr>
            <p:txBody>
              <a:bodyPr>
                <a:spAutoFit/>
              </a:bodyPr>
              <a:lstStyle/>
              <a:p>
                <a:pPr>
                  <a:defRPr/>
                </a:pPr>
                <a:endParaRPr lang="pt-BR" sz="1870" dirty="0">
                  <a:latin typeface="Arial" charset="0"/>
                </a:endParaRPr>
              </a:p>
            </p:txBody>
          </p:sp>
        </p:grpSp>
        <p:cxnSp>
          <p:nvCxnSpPr>
            <p:cNvPr id="14" name="Conector reto 13"/>
            <p:cNvCxnSpPr/>
            <p:nvPr/>
          </p:nvCxnSpPr>
          <p:spPr bwMode="auto">
            <a:xfrm flipH="1">
              <a:off x="2013800" y="3059118"/>
              <a:ext cx="26930" cy="1872453"/>
            </a:xfrm>
            <a:prstGeom prst="line">
              <a:avLst/>
            </a:prstGeom>
            <a:noFill/>
            <a:ln w="41275" cap="flat" cmpd="sng" algn="ctr">
              <a:solidFill>
                <a:schemeClr val="accent6">
                  <a:lumMod val="50000"/>
                </a:schemeClr>
              </a:solidFill>
              <a:prstDash val="dash"/>
              <a:round/>
              <a:headEnd type="none" w="med" len="med"/>
              <a:tailEnd type="none" w="med" len="med"/>
            </a:ln>
            <a:effectLst/>
          </p:spPr>
        </p:cxnSp>
        <p:cxnSp>
          <p:nvCxnSpPr>
            <p:cNvPr id="15" name="Conector reto 14"/>
            <p:cNvCxnSpPr/>
            <p:nvPr/>
          </p:nvCxnSpPr>
          <p:spPr bwMode="auto">
            <a:xfrm>
              <a:off x="5415181" y="3129851"/>
              <a:ext cx="18644" cy="1846911"/>
            </a:xfrm>
            <a:prstGeom prst="line">
              <a:avLst/>
            </a:prstGeom>
            <a:noFill/>
            <a:ln w="41275" cap="flat" cmpd="sng" algn="ctr">
              <a:solidFill>
                <a:schemeClr val="accent6">
                  <a:lumMod val="50000"/>
                </a:schemeClr>
              </a:solidFill>
              <a:prstDash val="dash"/>
              <a:round/>
              <a:headEnd type="none" w="med" len="med"/>
              <a:tailEnd type="none" w="med" len="med"/>
            </a:ln>
            <a:effectLst/>
          </p:spPr>
        </p:cxnSp>
        <p:sp>
          <p:nvSpPr>
            <p:cNvPr id="51216" name="CaixaDeTexto 15"/>
            <p:cNvSpPr txBox="1">
              <a:spLocks noChangeArrowheads="1"/>
            </p:cNvSpPr>
            <p:nvPr/>
          </p:nvSpPr>
          <p:spPr bwMode="auto">
            <a:xfrm>
              <a:off x="5146432" y="2790092"/>
              <a:ext cx="743540" cy="33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rPr>
                <a:t>futuro</a:t>
              </a:r>
            </a:p>
          </p:txBody>
        </p:sp>
        <p:sp>
          <p:nvSpPr>
            <p:cNvPr id="51217" name="Forma livre 16"/>
            <p:cNvSpPr>
              <a:spLocks/>
            </p:cNvSpPr>
            <p:nvPr/>
          </p:nvSpPr>
          <p:spPr bwMode="auto">
            <a:xfrm>
              <a:off x="2224453" y="1995854"/>
              <a:ext cx="2919046" cy="453019"/>
            </a:xfrm>
            <a:custGeom>
              <a:avLst/>
              <a:gdLst>
                <a:gd name="T0" fmla="*/ 0 w 2919046"/>
                <a:gd name="T1" fmla="*/ 879231 h 879231"/>
                <a:gd name="T2" fmla="*/ 1301261 w 2919046"/>
                <a:gd name="T3" fmla="*/ 8792 h 879231"/>
                <a:gd name="T4" fmla="*/ 2919046 w 2919046"/>
                <a:gd name="T5" fmla="*/ 826477 h 879231"/>
                <a:gd name="T6" fmla="*/ 0 60000 65536"/>
                <a:gd name="T7" fmla="*/ 0 60000 65536"/>
                <a:gd name="T8" fmla="*/ 0 60000 65536"/>
                <a:gd name="T9" fmla="*/ 0 w 2919046"/>
                <a:gd name="T10" fmla="*/ 0 h 879231"/>
                <a:gd name="T11" fmla="*/ 2919046 w 2919046"/>
                <a:gd name="T12" fmla="*/ 879231 h 879231"/>
              </a:gdLst>
              <a:ahLst/>
              <a:cxnLst>
                <a:cxn ang="T6">
                  <a:pos x="T0" y="T1"/>
                </a:cxn>
                <a:cxn ang="T7">
                  <a:pos x="T2" y="T3"/>
                </a:cxn>
                <a:cxn ang="T8">
                  <a:pos x="T4" y="T5"/>
                </a:cxn>
              </a:cxnLst>
              <a:rect l="T9" t="T10" r="T11" b="T12"/>
              <a:pathLst>
                <a:path w="2919046" h="879231">
                  <a:moveTo>
                    <a:pt x="0" y="879231"/>
                  </a:moveTo>
                  <a:cubicBezTo>
                    <a:pt x="407376" y="448407"/>
                    <a:pt x="814753" y="17584"/>
                    <a:pt x="1301261" y="8792"/>
                  </a:cubicBezTo>
                  <a:cubicBezTo>
                    <a:pt x="1787769" y="0"/>
                    <a:pt x="2353407" y="413238"/>
                    <a:pt x="2919046" y="826477"/>
                  </a:cubicBezTo>
                </a:path>
              </a:pathLst>
            </a:custGeom>
            <a:noFill/>
            <a:ln w="9525" cap="flat" cmpd="sng" algn="ctr">
              <a:solidFill>
                <a:schemeClr val="tx1"/>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pt-BR" sz="1870" dirty="0"/>
            </a:p>
          </p:txBody>
        </p:sp>
        <p:sp>
          <p:nvSpPr>
            <p:cNvPr id="51218" name="CaixaDeTexto 17"/>
            <p:cNvSpPr txBox="1">
              <a:spLocks noChangeArrowheads="1"/>
            </p:cNvSpPr>
            <p:nvPr/>
          </p:nvSpPr>
          <p:spPr bwMode="auto">
            <a:xfrm>
              <a:off x="2628899" y="2083777"/>
              <a:ext cx="2004647" cy="64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rgbClr val="000000"/>
                  </a:solidFill>
                </a:rPr>
                <a:t>? ? ? ! !  </a:t>
              </a:r>
              <a:r>
                <a:rPr lang="pt-BR" altLang="pt-BR" sz="2908" dirty="0">
                  <a:solidFill>
                    <a:srgbClr val="000000"/>
                  </a:solidFill>
                </a:rPr>
                <a:t>!</a:t>
              </a:r>
              <a:r>
                <a:rPr lang="pt-BR" altLang="pt-BR" sz="1454" dirty="0">
                  <a:solidFill>
                    <a:srgbClr val="000000"/>
                  </a:solidFill>
                </a:rPr>
                <a:t>   ? ? ?</a:t>
              </a:r>
            </a:p>
          </p:txBody>
        </p:sp>
        <p:sp>
          <p:nvSpPr>
            <p:cNvPr id="51219" name="CaixaDeTexto 18"/>
            <p:cNvSpPr txBox="1">
              <a:spLocks noChangeArrowheads="1"/>
            </p:cNvSpPr>
            <p:nvPr/>
          </p:nvSpPr>
          <p:spPr bwMode="auto">
            <a:xfrm>
              <a:off x="2919046" y="2690445"/>
              <a:ext cx="1976059" cy="33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rPr>
                <a:t>Custo oportunidade</a:t>
              </a:r>
            </a:p>
          </p:txBody>
        </p:sp>
        <p:sp>
          <p:nvSpPr>
            <p:cNvPr id="20" name="Arco 19"/>
            <p:cNvSpPr/>
            <p:nvPr/>
          </p:nvSpPr>
          <p:spPr bwMode="auto">
            <a:xfrm>
              <a:off x="2206448" y="4511104"/>
              <a:ext cx="1766979" cy="899905"/>
            </a:xfrm>
            <a:prstGeom prst="arc">
              <a:avLst/>
            </a:prstGeom>
            <a:noFill/>
            <a:ln w="9525" cap="flat" cmpd="sng" algn="ctr">
              <a:noFill/>
              <a:prstDash val="solid"/>
              <a:round/>
              <a:headEnd type="none" w="med" len="med"/>
              <a:tailEnd type="none" w="med" len="med"/>
            </a:ln>
            <a:effectLst/>
          </p:spPr>
          <p:txBody>
            <a:bodyPr>
              <a:spAutoFit/>
            </a:bodyPr>
            <a:lstStyle/>
            <a:p>
              <a:pPr>
                <a:defRPr/>
              </a:pPr>
              <a:endParaRPr lang="pt-BR" sz="1870" dirty="0">
                <a:latin typeface="Arial" charset="0"/>
              </a:endParaRPr>
            </a:p>
          </p:txBody>
        </p:sp>
        <p:sp>
          <p:nvSpPr>
            <p:cNvPr id="51221" name="Forma livre 20"/>
            <p:cNvSpPr>
              <a:spLocks/>
            </p:cNvSpPr>
            <p:nvPr/>
          </p:nvSpPr>
          <p:spPr bwMode="auto">
            <a:xfrm>
              <a:off x="2224456" y="4413745"/>
              <a:ext cx="3050930" cy="453019"/>
            </a:xfrm>
            <a:custGeom>
              <a:avLst/>
              <a:gdLst>
                <a:gd name="T0" fmla="*/ 0 w 3050931"/>
                <a:gd name="T1" fmla="*/ 87923 h 682869"/>
                <a:gd name="T2" fmla="*/ 1345227 w 3050931"/>
                <a:gd name="T3" fmla="*/ 668215 h 682869"/>
                <a:gd name="T4" fmla="*/ 3050931 w 3050931"/>
                <a:gd name="T5" fmla="*/ 0 h 682869"/>
                <a:gd name="T6" fmla="*/ 3050931 w 3050931"/>
                <a:gd name="T7" fmla="*/ 0 h 682869"/>
                <a:gd name="T8" fmla="*/ 0 60000 65536"/>
                <a:gd name="T9" fmla="*/ 0 60000 65536"/>
                <a:gd name="T10" fmla="*/ 0 60000 65536"/>
                <a:gd name="T11" fmla="*/ 0 60000 65536"/>
                <a:gd name="T12" fmla="*/ 0 w 3050931"/>
                <a:gd name="T13" fmla="*/ 0 h 682869"/>
                <a:gd name="T14" fmla="*/ 3050931 w 3050931"/>
                <a:gd name="T15" fmla="*/ 682869 h 682869"/>
              </a:gdLst>
              <a:ahLst/>
              <a:cxnLst>
                <a:cxn ang="T8">
                  <a:pos x="T0" y="T1"/>
                </a:cxn>
                <a:cxn ang="T9">
                  <a:pos x="T2" y="T3"/>
                </a:cxn>
                <a:cxn ang="T10">
                  <a:pos x="T4" y="T5"/>
                </a:cxn>
                <a:cxn ang="T11">
                  <a:pos x="T6" y="T7"/>
                </a:cxn>
              </a:cxnLst>
              <a:rect l="T12" t="T13" r="T14" b="T15"/>
              <a:pathLst>
                <a:path w="3050931" h="682869">
                  <a:moveTo>
                    <a:pt x="0" y="87923"/>
                  </a:moveTo>
                  <a:cubicBezTo>
                    <a:pt x="418367" y="385396"/>
                    <a:pt x="836735" y="682869"/>
                    <a:pt x="1345223" y="668215"/>
                  </a:cubicBezTo>
                  <a:cubicBezTo>
                    <a:pt x="1853712" y="653561"/>
                    <a:pt x="3050931" y="0"/>
                    <a:pt x="3050931" y="0"/>
                  </a:cubicBezTo>
                </a:path>
              </a:pathLst>
            </a:custGeom>
            <a:noFill/>
            <a:ln w="9525" cap="flat" cmpd="sng" algn="ctr">
              <a:solidFill>
                <a:schemeClr val="tx1"/>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pt-BR" sz="1870" dirty="0"/>
            </a:p>
          </p:txBody>
        </p:sp>
        <p:sp>
          <p:nvSpPr>
            <p:cNvPr id="22" name="CaixaDeTexto 21"/>
            <p:cNvSpPr txBox="1"/>
            <p:nvPr/>
          </p:nvSpPr>
          <p:spPr>
            <a:xfrm>
              <a:off x="3072330" y="4212454"/>
              <a:ext cx="1333619" cy="309960"/>
            </a:xfrm>
            <a:prstGeom prst="rect">
              <a:avLst/>
            </a:prstGeom>
            <a:noFill/>
          </p:spPr>
          <p:txBody>
            <a:bodyPr wrap="none">
              <a:spAutoFit/>
            </a:bodyPr>
            <a:lstStyle/>
            <a:p>
              <a:pPr>
                <a:defRPr/>
              </a:pPr>
              <a:r>
                <a:rPr lang="pt-BR" sz="1090" dirty="0">
                  <a:latin typeface="Arial" charset="0"/>
                </a:rPr>
                <a:t>Outros Riscos</a:t>
              </a:r>
            </a:p>
          </p:txBody>
        </p:sp>
        <p:sp>
          <p:nvSpPr>
            <p:cNvPr id="23" name="Raio 22"/>
            <p:cNvSpPr/>
            <p:nvPr/>
          </p:nvSpPr>
          <p:spPr bwMode="auto">
            <a:xfrm>
              <a:off x="3482485" y="4597554"/>
              <a:ext cx="325223" cy="1416890"/>
            </a:xfrm>
            <a:prstGeom prst="lightningBolt">
              <a:avLst/>
            </a:prstGeom>
            <a:solidFill>
              <a:schemeClr val="accent5">
                <a:lumMod val="25000"/>
              </a:schemeClr>
            </a:solidFill>
            <a:ln w="9525" cap="flat" cmpd="sng" algn="ctr">
              <a:noFill/>
              <a:prstDash val="solid"/>
              <a:round/>
              <a:headEnd type="none" w="med" len="med"/>
              <a:tailEnd type="none" w="med" len="med"/>
            </a:ln>
            <a:effectLst/>
          </p:spPr>
          <p:txBody>
            <a:bodyPr>
              <a:spAutoFit/>
            </a:bodyPr>
            <a:lstStyle/>
            <a:p>
              <a:pPr>
                <a:defRPr/>
              </a:pPr>
              <a:endParaRPr lang="pt-BR" sz="1870" dirty="0">
                <a:latin typeface="Arial" charset="0"/>
              </a:endParaRPr>
            </a:p>
          </p:txBody>
        </p:sp>
        <p:sp>
          <p:nvSpPr>
            <p:cNvPr id="24" name="CaixaDeTexto 23"/>
            <p:cNvSpPr txBox="1"/>
            <p:nvPr/>
          </p:nvSpPr>
          <p:spPr>
            <a:xfrm>
              <a:off x="2910753" y="3428498"/>
              <a:ext cx="1673972" cy="376752"/>
            </a:xfrm>
            <a:prstGeom prst="rect">
              <a:avLst/>
            </a:prstGeom>
            <a:solidFill>
              <a:schemeClr val="bg1">
                <a:lumMod val="85000"/>
              </a:schemeClr>
            </a:solidFill>
          </p:spPr>
          <p:txBody>
            <a:bodyPr wrap="none">
              <a:spAutoFit/>
            </a:bodyPr>
            <a:lstStyle/>
            <a:p>
              <a:pPr>
                <a:defRPr/>
              </a:pPr>
              <a:r>
                <a:rPr lang="pt-BR" sz="1454" dirty="0">
                  <a:latin typeface="Arial" charset="0"/>
                </a:rPr>
                <a:t>I = DI + riscos</a:t>
              </a:r>
            </a:p>
          </p:txBody>
        </p:sp>
      </p:grpSp>
      <p:sp>
        <p:nvSpPr>
          <p:cNvPr id="2" name="Retângulo 1">
            <a:extLst>
              <a:ext uri="{FF2B5EF4-FFF2-40B4-BE49-F238E27FC236}">
                <a16:creationId xmlns:a16="http://schemas.microsoft.com/office/drawing/2014/main" id="{38300024-334D-4786-8F8B-5EAF3B27028A}"/>
              </a:ext>
            </a:extLst>
          </p:cNvPr>
          <p:cNvSpPr/>
          <p:nvPr/>
        </p:nvSpPr>
        <p:spPr>
          <a:xfrm>
            <a:off x="2228487" y="1337473"/>
            <a:ext cx="8873567" cy="1493358"/>
          </a:xfrm>
          <a:prstGeom prst="rect">
            <a:avLst/>
          </a:prstGeom>
        </p:spPr>
        <p:txBody>
          <a:bodyPr wrap="square">
            <a:spAutoFit/>
          </a:bodyPr>
          <a:lstStyle/>
          <a:p>
            <a:pPr marL="0" lvl="1" algn="ctr" eaLnBrk="0" hangingPunct="0">
              <a:lnSpc>
                <a:spcPct val="150000"/>
              </a:lnSpc>
              <a:defRPr/>
            </a:pPr>
            <a:r>
              <a:rPr lang="pt-BR" altLang="pt-BR" sz="3200" dirty="0">
                <a:solidFill>
                  <a:srgbClr val="30435F"/>
                </a:solidFill>
                <a:latin typeface="+mj-lt"/>
                <a:ea typeface="ＭＳ Ｐゴシック" pitchFamily="-107" charset="-128"/>
              </a:rPr>
              <a:t>Formação de taxas a partir da taxa Selic e das expectativas do DI futuro.</a:t>
            </a:r>
          </a:p>
        </p:txBody>
      </p:sp>
    </p:spTree>
    <p:extLst>
      <p:ext uri="{BB962C8B-B14F-4D97-AF65-F5344CB8AC3E}">
        <p14:creationId xmlns:p14="http://schemas.microsoft.com/office/powerpoint/2010/main" val="35062900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1965404" y="2323928"/>
            <a:ext cx="8997051" cy="4197173"/>
          </a:xfrm>
        </p:spPr>
        <p:txBody>
          <a:bodyPr>
            <a:normAutofit/>
          </a:bodyPr>
          <a:lstStyle/>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Conceito de juros: Remuneração pelo uso do dinheiro. Remuneração de uma unidade de capital ao longo de um período de tempo. São geralmente expressos em taxa de juros por unidade de tempo. Ex.: 10% a.a.</a:t>
            </a:r>
          </a:p>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Calculado em função do valor do capital e do período de tempo utilizado.</a:t>
            </a:r>
          </a:p>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A determinação da taxa e juros está condicionada a diversos fatores que veremos a seguir. </a:t>
            </a:r>
          </a:p>
        </p:txBody>
      </p:sp>
      <p:sp>
        <p:nvSpPr>
          <p:cNvPr id="5" name="Título 1">
            <a:extLst>
              <a:ext uri="{FF2B5EF4-FFF2-40B4-BE49-F238E27FC236}">
                <a16:creationId xmlns:a16="http://schemas.microsoft.com/office/drawing/2014/main" id="{E245DB81-CC9D-45A8-BD37-03504EDB6345}"/>
              </a:ext>
            </a:extLst>
          </p:cNvPr>
          <p:cNvSpPr txBox="1">
            <a:spLocks/>
          </p:cNvSpPr>
          <p:nvPr/>
        </p:nvSpPr>
        <p:spPr>
          <a:xfrm>
            <a:off x="762001" y="1927759"/>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Valor do dinheiro no tempo</a:t>
            </a:r>
          </a:p>
        </p:txBody>
      </p:sp>
      <p:graphicFrame>
        <p:nvGraphicFramePr>
          <p:cNvPr id="2" name="Object 5">
            <a:extLst>
              <a:ext uri="{FF2B5EF4-FFF2-40B4-BE49-F238E27FC236}">
                <a16:creationId xmlns:a16="http://schemas.microsoft.com/office/drawing/2014/main" id="{D62B8041-695D-EB91-3ED3-9C47144B4AFB}"/>
              </a:ext>
            </a:extLst>
          </p:cNvPr>
          <p:cNvGraphicFramePr>
            <a:graphicFrameLocks noChangeAspect="1"/>
          </p:cNvGraphicFramePr>
          <p:nvPr>
            <p:extLst>
              <p:ext uri="{D42A27DB-BD31-4B8C-83A1-F6EECF244321}">
                <p14:modId xmlns:p14="http://schemas.microsoft.com/office/powerpoint/2010/main" val="4087578939"/>
              </p:ext>
            </p:extLst>
          </p:nvPr>
        </p:nvGraphicFramePr>
        <p:xfrm>
          <a:off x="4538673" y="7447756"/>
          <a:ext cx="4638653" cy="1300919"/>
        </p:xfrm>
        <a:graphic>
          <a:graphicData uri="http://schemas.openxmlformats.org/presentationml/2006/ole">
            <mc:AlternateContent xmlns:mc="http://schemas.openxmlformats.org/markup-compatibility/2006">
              <mc:Choice xmlns:v="urn:schemas-microsoft-com:vml" Requires="v">
                <p:oleObj name="Image" r:id="rId3" imgW="2808330" imgH="1054340" progId="Photoshop.Image.4">
                  <p:embed/>
                </p:oleObj>
              </mc:Choice>
              <mc:Fallback>
                <p:oleObj name="Image" r:id="rId3" imgW="2808330" imgH="1054340" progId="Photoshop.Image.4">
                  <p:embed/>
                  <p:pic>
                    <p:nvPicPr>
                      <p:cNvPr id="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673" y="7447756"/>
                        <a:ext cx="4638653" cy="130091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06255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97C7A0-27BF-437F-BAC9-95EC0129418B}"/>
              </a:ext>
            </a:extLst>
          </p:cNvPr>
          <p:cNvSpPr>
            <a:spLocks noGrp="1" noChangeArrowheads="1"/>
          </p:cNvSpPr>
          <p:nvPr>
            <p:ph type="title"/>
          </p:nvPr>
        </p:nvSpPr>
        <p:spPr>
          <a:xfrm>
            <a:off x="3377729" y="2227178"/>
            <a:ext cx="6960542" cy="658469"/>
          </a:xfrm>
          <a:noFill/>
        </p:spPr>
        <p:txBody>
          <a:bodyPr vert="horz" lIns="95616" tIns="47809" rIns="95616" bIns="47809" rtlCol="0" anchor="ctr">
            <a:normAutofit/>
          </a:bodyPr>
          <a:lstStyle/>
          <a:p>
            <a:r>
              <a:rPr lang="pt-BR" altLang="pt-BR" sz="3200" dirty="0">
                <a:latin typeface="+mn-lt"/>
              </a:rPr>
              <a:t>Formação de Taxas</a:t>
            </a:r>
          </a:p>
        </p:txBody>
      </p:sp>
      <p:grpSp>
        <p:nvGrpSpPr>
          <p:cNvPr id="6" name="Grupo 63">
            <a:extLst>
              <a:ext uri="{FF2B5EF4-FFF2-40B4-BE49-F238E27FC236}">
                <a16:creationId xmlns:a16="http://schemas.microsoft.com/office/drawing/2014/main" id="{B1E352EF-4A9C-48D2-8668-E7F1D70706C9}"/>
              </a:ext>
            </a:extLst>
          </p:cNvPr>
          <p:cNvGrpSpPr>
            <a:grpSpLocks/>
          </p:cNvGrpSpPr>
          <p:nvPr/>
        </p:nvGrpSpPr>
        <p:grpSpPr bwMode="auto">
          <a:xfrm>
            <a:off x="4664246" y="3118279"/>
            <a:ext cx="4387515" cy="4848823"/>
            <a:chOff x="2779345" y="1516308"/>
            <a:chExt cx="4224705" cy="4310062"/>
          </a:xfrm>
        </p:grpSpPr>
        <p:grpSp>
          <p:nvGrpSpPr>
            <p:cNvPr id="7" name="Grupo 61">
              <a:extLst>
                <a:ext uri="{FF2B5EF4-FFF2-40B4-BE49-F238E27FC236}">
                  <a16:creationId xmlns:a16="http://schemas.microsoft.com/office/drawing/2014/main" id="{806E7B88-71EC-49BC-9D58-F760CFDA4D92}"/>
                </a:ext>
              </a:extLst>
            </p:cNvPr>
            <p:cNvGrpSpPr>
              <a:grpSpLocks/>
            </p:cNvGrpSpPr>
            <p:nvPr/>
          </p:nvGrpSpPr>
          <p:grpSpPr bwMode="auto">
            <a:xfrm>
              <a:off x="2779345" y="1516308"/>
              <a:ext cx="4224705" cy="4310062"/>
              <a:chOff x="660399" y="1938338"/>
              <a:chExt cx="4224705" cy="4310062"/>
            </a:xfrm>
          </p:grpSpPr>
          <p:sp>
            <p:nvSpPr>
              <p:cNvPr id="9" name="Line 3">
                <a:extLst>
                  <a:ext uri="{FF2B5EF4-FFF2-40B4-BE49-F238E27FC236}">
                    <a16:creationId xmlns:a16="http://schemas.microsoft.com/office/drawing/2014/main" id="{795360D8-CD6D-478B-81BA-BDD802A796FF}"/>
                  </a:ext>
                </a:extLst>
              </p:cNvPr>
              <p:cNvSpPr>
                <a:spLocks noChangeShapeType="1"/>
              </p:cNvSpPr>
              <p:nvPr/>
            </p:nvSpPr>
            <p:spPr bwMode="auto">
              <a:xfrm flipH="1">
                <a:off x="1568450" y="2362200"/>
                <a:ext cx="330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575" dirty="0"/>
              </a:p>
            </p:txBody>
          </p:sp>
          <p:sp>
            <p:nvSpPr>
              <p:cNvPr id="10" name="Line 4">
                <a:extLst>
                  <a:ext uri="{FF2B5EF4-FFF2-40B4-BE49-F238E27FC236}">
                    <a16:creationId xmlns:a16="http://schemas.microsoft.com/office/drawing/2014/main" id="{FE1BC4BF-15E2-4F74-87EC-4B295D8176C9}"/>
                  </a:ext>
                </a:extLst>
              </p:cNvPr>
              <p:cNvSpPr>
                <a:spLocks noChangeShapeType="1"/>
              </p:cNvSpPr>
              <p:nvPr/>
            </p:nvSpPr>
            <p:spPr bwMode="auto">
              <a:xfrm>
                <a:off x="1568450" y="2209800"/>
                <a:ext cx="0" cy="40386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pt-BR" sz="1575" dirty="0"/>
              </a:p>
            </p:txBody>
          </p:sp>
          <p:sp>
            <p:nvSpPr>
              <p:cNvPr id="11" name="Line 5">
                <a:extLst>
                  <a:ext uri="{FF2B5EF4-FFF2-40B4-BE49-F238E27FC236}">
                    <a16:creationId xmlns:a16="http://schemas.microsoft.com/office/drawing/2014/main" id="{3C84EC69-2779-4DFB-A33D-EE8CAB9161EB}"/>
                  </a:ext>
                </a:extLst>
              </p:cNvPr>
              <p:cNvSpPr>
                <a:spLocks noChangeShapeType="1"/>
              </p:cNvSpPr>
              <p:nvPr/>
            </p:nvSpPr>
            <p:spPr bwMode="auto">
              <a:xfrm>
                <a:off x="4870450" y="2133600"/>
                <a:ext cx="0" cy="40386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pt-BR" sz="1575" dirty="0"/>
              </a:p>
            </p:txBody>
          </p:sp>
          <p:sp>
            <p:nvSpPr>
              <p:cNvPr id="12" name="Line 6">
                <a:extLst>
                  <a:ext uri="{FF2B5EF4-FFF2-40B4-BE49-F238E27FC236}">
                    <a16:creationId xmlns:a16="http://schemas.microsoft.com/office/drawing/2014/main" id="{8C0CB42C-D182-4A2C-8701-8503C7894DA9}"/>
                  </a:ext>
                </a:extLst>
              </p:cNvPr>
              <p:cNvSpPr>
                <a:spLocks noChangeShapeType="1"/>
              </p:cNvSpPr>
              <p:nvPr/>
            </p:nvSpPr>
            <p:spPr bwMode="auto">
              <a:xfrm flipH="1">
                <a:off x="1568450" y="3531584"/>
                <a:ext cx="330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pt-BR" sz="1575" dirty="0"/>
              </a:p>
            </p:txBody>
          </p:sp>
          <p:sp>
            <p:nvSpPr>
              <p:cNvPr id="13" name="Line 10">
                <a:extLst>
                  <a:ext uri="{FF2B5EF4-FFF2-40B4-BE49-F238E27FC236}">
                    <a16:creationId xmlns:a16="http://schemas.microsoft.com/office/drawing/2014/main" id="{D7AC06CB-CECE-4FBF-992A-CC60D9D09F51}"/>
                  </a:ext>
                </a:extLst>
              </p:cNvPr>
              <p:cNvSpPr>
                <a:spLocks noChangeShapeType="1"/>
              </p:cNvSpPr>
              <p:nvPr/>
            </p:nvSpPr>
            <p:spPr bwMode="auto">
              <a:xfrm>
                <a:off x="1568450" y="2819400"/>
                <a:ext cx="3302000" cy="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pt-BR" sz="1575" dirty="0"/>
              </a:p>
            </p:txBody>
          </p:sp>
          <p:grpSp>
            <p:nvGrpSpPr>
              <p:cNvPr id="14" name="Group 11">
                <a:extLst>
                  <a:ext uri="{FF2B5EF4-FFF2-40B4-BE49-F238E27FC236}">
                    <a16:creationId xmlns:a16="http://schemas.microsoft.com/office/drawing/2014/main" id="{42051A92-B7A7-4565-93A0-D91DD0F7E277}"/>
                  </a:ext>
                </a:extLst>
              </p:cNvPr>
              <p:cNvGrpSpPr>
                <a:grpSpLocks/>
              </p:cNvGrpSpPr>
              <p:nvPr/>
            </p:nvGrpSpPr>
            <p:grpSpPr bwMode="auto">
              <a:xfrm>
                <a:off x="660399" y="1938338"/>
                <a:ext cx="3084252" cy="285750"/>
                <a:chOff x="384" y="1221"/>
                <a:chExt cx="1295" cy="180"/>
              </a:xfrm>
            </p:grpSpPr>
            <p:sp>
              <p:nvSpPr>
                <p:cNvPr id="31" name="Text Box 12">
                  <a:extLst>
                    <a:ext uri="{FF2B5EF4-FFF2-40B4-BE49-F238E27FC236}">
                      <a16:creationId xmlns:a16="http://schemas.microsoft.com/office/drawing/2014/main" id="{4B698226-5140-4CC5-AB5D-DCF1A7F2D978}"/>
                    </a:ext>
                  </a:extLst>
                </p:cNvPr>
                <p:cNvSpPr txBox="1">
                  <a:spLocks noChangeArrowheads="1"/>
                </p:cNvSpPr>
                <p:nvPr/>
              </p:nvSpPr>
              <p:spPr bwMode="auto">
                <a:xfrm>
                  <a:off x="1354" y="1221"/>
                  <a:ext cx="32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181" dirty="0">
                      <a:solidFill>
                        <a:srgbClr val="000000"/>
                      </a:solidFill>
                    </a:rPr>
                    <a:t>BM&amp;F</a:t>
                  </a:r>
                </a:p>
              </p:txBody>
            </p:sp>
            <p:sp>
              <p:nvSpPr>
                <p:cNvPr id="32" name="Text Box 13">
                  <a:extLst>
                    <a:ext uri="{FF2B5EF4-FFF2-40B4-BE49-F238E27FC236}">
                      <a16:creationId xmlns:a16="http://schemas.microsoft.com/office/drawing/2014/main" id="{FDD3225E-50E8-49DF-AB8D-CA060E48B48B}"/>
                    </a:ext>
                  </a:extLst>
                </p:cNvPr>
                <p:cNvSpPr txBox="1">
                  <a:spLocks noChangeArrowheads="1"/>
                </p:cNvSpPr>
                <p:nvPr/>
              </p:nvSpPr>
              <p:spPr bwMode="auto">
                <a:xfrm>
                  <a:off x="384" y="1248"/>
                  <a:ext cx="20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181" dirty="0">
                      <a:solidFill>
                        <a:srgbClr val="000000"/>
                      </a:solidFill>
                    </a:rPr>
                    <a:t>C.O.</a:t>
                  </a:r>
                </a:p>
              </p:txBody>
            </p:sp>
          </p:grpSp>
          <p:grpSp>
            <p:nvGrpSpPr>
              <p:cNvPr id="15" name="Group 15">
                <a:extLst>
                  <a:ext uri="{FF2B5EF4-FFF2-40B4-BE49-F238E27FC236}">
                    <a16:creationId xmlns:a16="http://schemas.microsoft.com/office/drawing/2014/main" id="{EDC323D0-0AA0-45C1-8C0C-B3A2316E19F4}"/>
                  </a:ext>
                </a:extLst>
              </p:cNvPr>
              <p:cNvGrpSpPr>
                <a:grpSpLocks/>
              </p:cNvGrpSpPr>
              <p:nvPr/>
            </p:nvGrpSpPr>
            <p:grpSpPr bwMode="auto">
              <a:xfrm>
                <a:off x="770127" y="2508129"/>
                <a:ext cx="3186652" cy="412750"/>
                <a:chOff x="426" y="1591"/>
                <a:chExt cx="1695" cy="260"/>
              </a:xfrm>
            </p:grpSpPr>
            <p:sp>
              <p:nvSpPr>
                <p:cNvPr id="29" name="Text Box 16">
                  <a:extLst>
                    <a:ext uri="{FF2B5EF4-FFF2-40B4-BE49-F238E27FC236}">
                      <a16:creationId xmlns:a16="http://schemas.microsoft.com/office/drawing/2014/main" id="{000FE61F-4B82-4CD3-AE78-9C74A32A17AA}"/>
                    </a:ext>
                  </a:extLst>
                </p:cNvPr>
                <p:cNvSpPr txBox="1">
                  <a:spLocks noChangeArrowheads="1"/>
                </p:cNvSpPr>
                <p:nvPr/>
              </p:nvSpPr>
              <p:spPr bwMode="auto">
                <a:xfrm>
                  <a:off x="426" y="1698"/>
                  <a:ext cx="30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181" dirty="0">
                      <a:solidFill>
                        <a:srgbClr val="000000"/>
                      </a:solidFill>
                    </a:rPr>
                    <a:t>Ativos</a:t>
                  </a:r>
                </a:p>
              </p:txBody>
            </p:sp>
            <p:sp>
              <p:nvSpPr>
                <p:cNvPr id="30" name="Text Box 18">
                  <a:extLst>
                    <a:ext uri="{FF2B5EF4-FFF2-40B4-BE49-F238E27FC236}">
                      <a16:creationId xmlns:a16="http://schemas.microsoft.com/office/drawing/2014/main" id="{D465A978-562F-4D22-9D8E-85BE1CB8A5C2}"/>
                    </a:ext>
                  </a:extLst>
                </p:cNvPr>
                <p:cNvSpPr txBox="1">
                  <a:spLocks noChangeArrowheads="1"/>
                </p:cNvSpPr>
                <p:nvPr/>
              </p:nvSpPr>
              <p:spPr bwMode="auto">
                <a:xfrm>
                  <a:off x="1248" y="1591"/>
                  <a:ext cx="873"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rgbClr val="000000"/>
                      </a:solidFill>
                    </a:rPr>
                    <a:t>C.O + Prêmios</a:t>
                  </a:r>
                </a:p>
              </p:txBody>
            </p:sp>
          </p:grpSp>
          <p:sp>
            <p:nvSpPr>
              <p:cNvPr id="16" name="Text Box 21">
                <a:extLst>
                  <a:ext uri="{FF2B5EF4-FFF2-40B4-BE49-F238E27FC236}">
                    <a16:creationId xmlns:a16="http://schemas.microsoft.com/office/drawing/2014/main" id="{76074E86-1CD3-4AF1-91FD-0831683A2931}"/>
                  </a:ext>
                </a:extLst>
              </p:cNvPr>
              <p:cNvSpPr txBox="1">
                <a:spLocks noChangeArrowheads="1"/>
              </p:cNvSpPr>
              <p:nvPr/>
            </p:nvSpPr>
            <p:spPr bwMode="auto">
              <a:xfrm>
                <a:off x="828429" y="3344007"/>
                <a:ext cx="477257" cy="24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181" dirty="0">
                    <a:solidFill>
                      <a:srgbClr val="000000"/>
                    </a:solidFill>
                  </a:rPr>
                  <a:t>PRÉ</a:t>
                </a:r>
              </a:p>
            </p:txBody>
          </p:sp>
          <p:sp>
            <p:nvSpPr>
              <p:cNvPr id="17" name="Text Box 21">
                <a:extLst>
                  <a:ext uri="{FF2B5EF4-FFF2-40B4-BE49-F238E27FC236}">
                    <a16:creationId xmlns:a16="http://schemas.microsoft.com/office/drawing/2014/main" id="{E8657058-FD31-4F56-A441-C944499A721A}"/>
                  </a:ext>
                </a:extLst>
              </p:cNvPr>
              <p:cNvSpPr txBox="1">
                <a:spLocks noChangeArrowheads="1"/>
              </p:cNvSpPr>
              <p:nvPr/>
            </p:nvSpPr>
            <p:spPr bwMode="auto">
              <a:xfrm>
                <a:off x="1007207" y="4261339"/>
                <a:ext cx="484974" cy="24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181" dirty="0">
                    <a:solidFill>
                      <a:srgbClr val="000000"/>
                    </a:solidFill>
                  </a:rPr>
                  <a:t>PÓS</a:t>
                </a:r>
              </a:p>
            </p:txBody>
          </p:sp>
          <p:grpSp>
            <p:nvGrpSpPr>
              <p:cNvPr id="18" name="Grupo 53">
                <a:extLst>
                  <a:ext uri="{FF2B5EF4-FFF2-40B4-BE49-F238E27FC236}">
                    <a16:creationId xmlns:a16="http://schemas.microsoft.com/office/drawing/2014/main" id="{D051E524-D6F7-4539-B6C9-ED324E4AA6F2}"/>
                  </a:ext>
                </a:extLst>
              </p:cNvPr>
              <p:cNvGrpSpPr>
                <a:grpSpLocks/>
              </p:cNvGrpSpPr>
              <p:nvPr/>
            </p:nvGrpSpPr>
            <p:grpSpPr bwMode="auto">
              <a:xfrm>
                <a:off x="2239312" y="4181599"/>
                <a:ext cx="1467765" cy="524650"/>
                <a:chOff x="2239312" y="4181599"/>
                <a:chExt cx="1467765" cy="524650"/>
              </a:xfrm>
            </p:grpSpPr>
            <p:sp>
              <p:nvSpPr>
                <p:cNvPr id="26" name="Text Box 18">
                  <a:extLst>
                    <a:ext uri="{FF2B5EF4-FFF2-40B4-BE49-F238E27FC236}">
                      <a16:creationId xmlns:a16="http://schemas.microsoft.com/office/drawing/2014/main" id="{8BF08373-67C2-48C7-BE58-D3CFD1E4B41A}"/>
                    </a:ext>
                  </a:extLst>
                </p:cNvPr>
                <p:cNvSpPr txBox="1">
                  <a:spLocks noChangeArrowheads="1"/>
                </p:cNvSpPr>
                <p:nvPr/>
              </p:nvSpPr>
              <p:spPr bwMode="auto">
                <a:xfrm>
                  <a:off x="2239312" y="4181599"/>
                  <a:ext cx="1275257"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C.O + Prêmios</a:t>
                  </a:r>
                </a:p>
                <a:p>
                  <a:pPr eaLnBrk="1" hangingPunct="1">
                    <a:buClr>
                      <a:schemeClr val="tx1"/>
                    </a:buClr>
                    <a:buSzTx/>
                    <a:buFontTx/>
                    <a:buNone/>
                  </a:pPr>
                  <a:endParaRPr lang="pt-BR" altLang="pt-BR" sz="1350" dirty="0">
                    <a:solidFill>
                      <a:srgbClr val="000000"/>
                    </a:solidFill>
                  </a:endParaRPr>
                </a:p>
              </p:txBody>
            </p:sp>
            <p:sp>
              <p:nvSpPr>
                <p:cNvPr id="27" name="Text Box 18">
                  <a:extLst>
                    <a:ext uri="{FF2B5EF4-FFF2-40B4-BE49-F238E27FC236}">
                      <a16:creationId xmlns:a16="http://schemas.microsoft.com/office/drawing/2014/main" id="{657FC64D-8422-46EF-A2BE-0E8167D06E39}"/>
                    </a:ext>
                  </a:extLst>
                </p:cNvPr>
                <p:cNvSpPr txBox="1">
                  <a:spLocks noChangeArrowheads="1"/>
                </p:cNvSpPr>
                <p:nvPr/>
              </p:nvSpPr>
              <p:spPr bwMode="auto">
                <a:xfrm>
                  <a:off x="2435673" y="4439510"/>
                  <a:ext cx="1204342" cy="26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Indexador</a:t>
                  </a:r>
                </a:p>
              </p:txBody>
            </p:sp>
            <p:cxnSp>
              <p:nvCxnSpPr>
                <p:cNvPr id="28" name="Conector reto 27">
                  <a:extLst>
                    <a:ext uri="{FF2B5EF4-FFF2-40B4-BE49-F238E27FC236}">
                      <a16:creationId xmlns:a16="http://schemas.microsoft.com/office/drawing/2014/main" id="{6F589808-C0D6-4FBA-A746-E76FD08D7C0A}"/>
                    </a:ext>
                  </a:extLst>
                </p:cNvPr>
                <p:cNvCxnSpPr/>
                <p:nvPr/>
              </p:nvCxnSpPr>
              <p:spPr bwMode="auto">
                <a:xfrm flipV="1">
                  <a:off x="2268677" y="4454526"/>
                  <a:ext cx="1438400" cy="11113"/>
                </a:xfrm>
                <a:prstGeom prst="line">
                  <a:avLst/>
                </a:prstGeom>
                <a:noFill/>
                <a:ln w="9525" cap="flat" cmpd="sng" algn="ctr">
                  <a:solidFill>
                    <a:schemeClr val="accent6">
                      <a:lumMod val="50000"/>
                    </a:schemeClr>
                  </a:solidFill>
                  <a:prstDash val="solid"/>
                  <a:round/>
                  <a:headEnd type="none" w="med" len="med"/>
                  <a:tailEnd type="none" w="med" len="med"/>
                </a:ln>
                <a:effectLst/>
              </p:spPr>
            </p:cxnSp>
          </p:grpSp>
          <p:grpSp>
            <p:nvGrpSpPr>
              <p:cNvPr id="19" name="Grupo 54">
                <a:extLst>
                  <a:ext uri="{FF2B5EF4-FFF2-40B4-BE49-F238E27FC236}">
                    <a16:creationId xmlns:a16="http://schemas.microsoft.com/office/drawing/2014/main" id="{33F45C84-9C86-4B85-BF21-FF17D216B7A7}"/>
                  </a:ext>
                </a:extLst>
              </p:cNvPr>
              <p:cNvGrpSpPr>
                <a:grpSpLocks/>
              </p:cNvGrpSpPr>
              <p:nvPr/>
            </p:nvGrpSpPr>
            <p:grpSpPr bwMode="auto">
              <a:xfrm>
                <a:off x="2306779" y="5011007"/>
                <a:ext cx="1438400" cy="542234"/>
                <a:chOff x="2268679" y="4164015"/>
                <a:chExt cx="1438400" cy="542234"/>
              </a:xfrm>
            </p:grpSpPr>
            <p:sp>
              <p:nvSpPr>
                <p:cNvPr id="23" name="Text Box 18">
                  <a:extLst>
                    <a:ext uri="{FF2B5EF4-FFF2-40B4-BE49-F238E27FC236}">
                      <a16:creationId xmlns:a16="http://schemas.microsoft.com/office/drawing/2014/main" id="{D027D0CA-4F5E-451A-9C53-598F60A59C0D}"/>
                    </a:ext>
                  </a:extLst>
                </p:cNvPr>
                <p:cNvSpPr txBox="1">
                  <a:spLocks noChangeArrowheads="1"/>
                </p:cNvSpPr>
                <p:nvPr/>
              </p:nvSpPr>
              <p:spPr bwMode="auto">
                <a:xfrm>
                  <a:off x="2643757" y="4164015"/>
                  <a:ext cx="604653"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PRÉ</a:t>
                  </a:r>
                </a:p>
                <a:p>
                  <a:pPr eaLnBrk="1" hangingPunct="1">
                    <a:buClr>
                      <a:schemeClr val="tx1"/>
                    </a:buClr>
                    <a:buSzTx/>
                    <a:buFontTx/>
                    <a:buNone/>
                  </a:pPr>
                  <a:endParaRPr lang="pt-BR" altLang="pt-BR" sz="1350" dirty="0">
                    <a:solidFill>
                      <a:srgbClr val="000000"/>
                    </a:solidFill>
                  </a:endParaRPr>
                </a:p>
              </p:txBody>
            </p:sp>
            <p:sp>
              <p:nvSpPr>
                <p:cNvPr id="24" name="Text Box 18">
                  <a:extLst>
                    <a:ext uri="{FF2B5EF4-FFF2-40B4-BE49-F238E27FC236}">
                      <a16:creationId xmlns:a16="http://schemas.microsoft.com/office/drawing/2014/main" id="{FA2B9714-8198-494D-BF88-415AFFC43667}"/>
                    </a:ext>
                  </a:extLst>
                </p:cNvPr>
                <p:cNvSpPr txBox="1">
                  <a:spLocks noChangeArrowheads="1"/>
                </p:cNvSpPr>
                <p:nvPr/>
              </p:nvSpPr>
              <p:spPr bwMode="auto">
                <a:xfrm>
                  <a:off x="2435673" y="4439510"/>
                  <a:ext cx="1204342" cy="26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Indexador</a:t>
                  </a:r>
                </a:p>
              </p:txBody>
            </p:sp>
            <p:cxnSp>
              <p:nvCxnSpPr>
                <p:cNvPr id="25" name="Conector reto 24">
                  <a:extLst>
                    <a:ext uri="{FF2B5EF4-FFF2-40B4-BE49-F238E27FC236}">
                      <a16:creationId xmlns:a16="http://schemas.microsoft.com/office/drawing/2014/main" id="{08A7A200-F8DE-48F0-8A2B-850387100DE3}"/>
                    </a:ext>
                  </a:extLst>
                </p:cNvPr>
                <p:cNvCxnSpPr/>
                <p:nvPr/>
              </p:nvCxnSpPr>
              <p:spPr bwMode="auto">
                <a:xfrm flipV="1">
                  <a:off x="2268679" y="4455259"/>
                  <a:ext cx="1438400" cy="11113"/>
                </a:xfrm>
                <a:prstGeom prst="line">
                  <a:avLst/>
                </a:prstGeom>
                <a:noFill/>
                <a:ln w="9525" cap="flat" cmpd="sng" algn="ctr">
                  <a:solidFill>
                    <a:schemeClr val="accent6">
                      <a:lumMod val="50000"/>
                    </a:schemeClr>
                  </a:solidFill>
                  <a:prstDash val="solid"/>
                  <a:round/>
                  <a:headEnd type="none" w="med" len="med"/>
                  <a:tailEnd type="none" w="med" len="med"/>
                </a:ln>
                <a:effectLst/>
              </p:spPr>
            </p:cxnSp>
          </p:grpSp>
          <p:sp>
            <p:nvSpPr>
              <p:cNvPr id="20" name="Text Box 21">
                <a:extLst>
                  <a:ext uri="{FF2B5EF4-FFF2-40B4-BE49-F238E27FC236}">
                    <a16:creationId xmlns:a16="http://schemas.microsoft.com/office/drawing/2014/main" id="{C051A2D5-ADF8-4E46-AE9C-11977FC911E8}"/>
                  </a:ext>
                </a:extLst>
              </p:cNvPr>
              <p:cNvSpPr txBox="1">
                <a:spLocks noChangeArrowheads="1"/>
              </p:cNvSpPr>
              <p:nvPr/>
            </p:nvSpPr>
            <p:spPr bwMode="auto">
              <a:xfrm>
                <a:off x="974967" y="5125918"/>
                <a:ext cx="484974" cy="24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181" dirty="0">
                    <a:solidFill>
                      <a:srgbClr val="000000"/>
                    </a:solidFill>
                  </a:rPr>
                  <a:t>PÓS</a:t>
                </a:r>
              </a:p>
            </p:txBody>
          </p:sp>
          <p:sp>
            <p:nvSpPr>
              <p:cNvPr id="21" name="Line 6">
                <a:extLst>
                  <a:ext uri="{FF2B5EF4-FFF2-40B4-BE49-F238E27FC236}">
                    <a16:creationId xmlns:a16="http://schemas.microsoft.com/office/drawing/2014/main" id="{5E082C04-477E-4BDE-8BEB-FD8C04B02BD9}"/>
                  </a:ext>
                </a:extLst>
              </p:cNvPr>
              <p:cNvSpPr>
                <a:spLocks noChangeShapeType="1"/>
              </p:cNvSpPr>
              <p:nvPr/>
            </p:nvSpPr>
            <p:spPr bwMode="auto">
              <a:xfrm flipH="1">
                <a:off x="1545004" y="5715007"/>
                <a:ext cx="330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pt-BR" sz="1575" dirty="0"/>
              </a:p>
            </p:txBody>
          </p:sp>
          <p:sp>
            <p:nvSpPr>
              <p:cNvPr id="22" name="Line 6">
                <a:extLst>
                  <a:ext uri="{FF2B5EF4-FFF2-40B4-BE49-F238E27FC236}">
                    <a16:creationId xmlns:a16="http://schemas.microsoft.com/office/drawing/2014/main" id="{6995AC8A-010B-4411-8736-3A0B59D138A9}"/>
                  </a:ext>
                </a:extLst>
              </p:cNvPr>
              <p:cNvSpPr>
                <a:spLocks noChangeShapeType="1"/>
              </p:cNvSpPr>
              <p:nvPr/>
            </p:nvSpPr>
            <p:spPr bwMode="auto">
              <a:xfrm flipH="1">
                <a:off x="1583104" y="4741992"/>
                <a:ext cx="330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pt-BR" sz="1575" dirty="0"/>
              </a:p>
            </p:txBody>
          </p:sp>
        </p:grpSp>
        <p:sp>
          <p:nvSpPr>
            <p:cNvPr id="8" name="Text Box 18">
              <a:extLst>
                <a:ext uri="{FF2B5EF4-FFF2-40B4-BE49-F238E27FC236}">
                  <a16:creationId xmlns:a16="http://schemas.microsoft.com/office/drawing/2014/main" id="{186EE808-676E-4C2F-BB04-C0B9DDA1FF61}"/>
                </a:ext>
              </a:extLst>
            </p:cNvPr>
            <p:cNvSpPr txBox="1">
              <a:spLocks noChangeArrowheads="1"/>
            </p:cNvSpPr>
            <p:nvPr/>
          </p:nvSpPr>
          <p:spPr bwMode="auto">
            <a:xfrm>
              <a:off x="4666208" y="2784075"/>
              <a:ext cx="1275257" cy="26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C.O + Prêmios</a:t>
              </a:r>
            </a:p>
          </p:txBody>
        </p:sp>
      </p:grpSp>
      <p:sp>
        <p:nvSpPr>
          <p:cNvPr id="33" name="CaixaDeTexto 64">
            <a:extLst>
              <a:ext uri="{FF2B5EF4-FFF2-40B4-BE49-F238E27FC236}">
                <a16:creationId xmlns:a16="http://schemas.microsoft.com/office/drawing/2014/main" id="{B22A2CE7-A8D1-4BDA-AD1B-6787C13B1000}"/>
              </a:ext>
            </a:extLst>
          </p:cNvPr>
          <p:cNvSpPr txBox="1">
            <a:spLocks noChangeArrowheads="1"/>
          </p:cNvSpPr>
          <p:nvPr/>
        </p:nvSpPr>
        <p:spPr bwMode="auto">
          <a:xfrm>
            <a:off x="2599030" y="7548833"/>
            <a:ext cx="1394934" cy="27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181" dirty="0">
                <a:solidFill>
                  <a:schemeClr val="tx1"/>
                </a:solidFill>
              </a:rPr>
              <a:t>EXERCICIO 3.5.1</a:t>
            </a:r>
          </a:p>
        </p:txBody>
      </p:sp>
    </p:spTree>
    <p:extLst>
      <p:ext uri="{BB962C8B-B14F-4D97-AF65-F5344CB8AC3E}">
        <p14:creationId xmlns:p14="http://schemas.microsoft.com/office/powerpoint/2010/main" val="317192670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97C7A0-27BF-437F-BAC9-95EC0129418B}"/>
              </a:ext>
            </a:extLst>
          </p:cNvPr>
          <p:cNvSpPr>
            <a:spLocks noGrp="1" noChangeArrowheads="1"/>
          </p:cNvSpPr>
          <p:nvPr>
            <p:ph type="title"/>
          </p:nvPr>
        </p:nvSpPr>
        <p:spPr>
          <a:xfrm>
            <a:off x="3377729" y="2227178"/>
            <a:ext cx="6960542" cy="658469"/>
          </a:xfrm>
          <a:noFill/>
        </p:spPr>
        <p:txBody>
          <a:bodyPr vert="horz" lIns="95616" tIns="47809" rIns="95616" bIns="47809" rtlCol="0" anchor="ctr">
            <a:normAutofit/>
          </a:bodyPr>
          <a:lstStyle/>
          <a:p>
            <a:r>
              <a:rPr lang="pt-BR" altLang="pt-BR" sz="3200" dirty="0">
                <a:latin typeface="+mj-lt"/>
              </a:rPr>
              <a:t>Formação de Taxas</a:t>
            </a:r>
          </a:p>
        </p:txBody>
      </p:sp>
      <p:sp>
        <p:nvSpPr>
          <p:cNvPr id="35" name="Line 3">
            <a:extLst>
              <a:ext uri="{FF2B5EF4-FFF2-40B4-BE49-F238E27FC236}">
                <a16:creationId xmlns:a16="http://schemas.microsoft.com/office/drawing/2014/main" id="{79DC4754-976D-4899-949A-94D5E8721449}"/>
              </a:ext>
            </a:extLst>
          </p:cNvPr>
          <p:cNvSpPr>
            <a:spLocks noChangeShapeType="1"/>
          </p:cNvSpPr>
          <p:nvPr/>
        </p:nvSpPr>
        <p:spPr bwMode="auto">
          <a:xfrm flipH="1">
            <a:off x="3343538" y="3943350"/>
            <a:ext cx="342954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dirty="0"/>
          </a:p>
        </p:txBody>
      </p:sp>
      <p:sp>
        <p:nvSpPr>
          <p:cNvPr id="36" name="Line 4">
            <a:extLst>
              <a:ext uri="{FF2B5EF4-FFF2-40B4-BE49-F238E27FC236}">
                <a16:creationId xmlns:a16="http://schemas.microsoft.com/office/drawing/2014/main" id="{EFFE7F83-F0F6-47FD-8779-B7B1894692BE}"/>
              </a:ext>
            </a:extLst>
          </p:cNvPr>
          <p:cNvSpPr>
            <a:spLocks noChangeShapeType="1"/>
          </p:cNvSpPr>
          <p:nvPr/>
        </p:nvSpPr>
        <p:spPr bwMode="auto">
          <a:xfrm>
            <a:off x="3343536" y="3771902"/>
            <a:ext cx="0" cy="4543425"/>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pt-BR" dirty="0"/>
          </a:p>
        </p:txBody>
      </p:sp>
      <p:sp>
        <p:nvSpPr>
          <p:cNvPr id="37" name="Line 5">
            <a:extLst>
              <a:ext uri="{FF2B5EF4-FFF2-40B4-BE49-F238E27FC236}">
                <a16:creationId xmlns:a16="http://schemas.microsoft.com/office/drawing/2014/main" id="{F136D113-BBD7-4661-92C0-E5793CE8FD89}"/>
              </a:ext>
            </a:extLst>
          </p:cNvPr>
          <p:cNvSpPr>
            <a:spLocks noChangeShapeType="1"/>
          </p:cNvSpPr>
          <p:nvPr/>
        </p:nvSpPr>
        <p:spPr bwMode="auto">
          <a:xfrm>
            <a:off x="6773085" y="3686177"/>
            <a:ext cx="0" cy="4543425"/>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pt-BR" dirty="0"/>
          </a:p>
        </p:txBody>
      </p:sp>
      <p:sp>
        <p:nvSpPr>
          <p:cNvPr id="38" name="Line 6">
            <a:extLst>
              <a:ext uri="{FF2B5EF4-FFF2-40B4-BE49-F238E27FC236}">
                <a16:creationId xmlns:a16="http://schemas.microsoft.com/office/drawing/2014/main" id="{30A10759-402C-4A73-8AEB-F978B4C46C4D}"/>
              </a:ext>
            </a:extLst>
          </p:cNvPr>
          <p:cNvSpPr>
            <a:spLocks noChangeShapeType="1"/>
          </p:cNvSpPr>
          <p:nvPr/>
        </p:nvSpPr>
        <p:spPr bwMode="auto">
          <a:xfrm flipH="1">
            <a:off x="3343538" y="5486400"/>
            <a:ext cx="342954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pt-BR" dirty="0"/>
          </a:p>
        </p:txBody>
      </p:sp>
      <p:sp>
        <p:nvSpPr>
          <p:cNvPr id="39" name="Line 7">
            <a:extLst>
              <a:ext uri="{FF2B5EF4-FFF2-40B4-BE49-F238E27FC236}">
                <a16:creationId xmlns:a16="http://schemas.microsoft.com/office/drawing/2014/main" id="{78697EF5-C65C-431C-A098-2D61B7AAE2E7}"/>
              </a:ext>
            </a:extLst>
          </p:cNvPr>
          <p:cNvSpPr>
            <a:spLocks noChangeShapeType="1"/>
          </p:cNvSpPr>
          <p:nvPr/>
        </p:nvSpPr>
        <p:spPr bwMode="auto">
          <a:xfrm flipH="1">
            <a:off x="3343538" y="6343650"/>
            <a:ext cx="342954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pt-BR" dirty="0"/>
          </a:p>
        </p:txBody>
      </p:sp>
      <p:sp>
        <p:nvSpPr>
          <p:cNvPr id="40" name="Line 8">
            <a:extLst>
              <a:ext uri="{FF2B5EF4-FFF2-40B4-BE49-F238E27FC236}">
                <a16:creationId xmlns:a16="http://schemas.microsoft.com/office/drawing/2014/main" id="{3B03D220-C3E3-4E26-8502-4C33DFECDAAA}"/>
              </a:ext>
            </a:extLst>
          </p:cNvPr>
          <p:cNvSpPr>
            <a:spLocks noChangeShapeType="1"/>
          </p:cNvSpPr>
          <p:nvPr/>
        </p:nvSpPr>
        <p:spPr bwMode="auto">
          <a:xfrm flipH="1">
            <a:off x="3343538" y="7115175"/>
            <a:ext cx="342954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pt-BR" dirty="0"/>
          </a:p>
        </p:txBody>
      </p:sp>
      <p:sp>
        <p:nvSpPr>
          <p:cNvPr id="41" name="Line 9">
            <a:extLst>
              <a:ext uri="{FF2B5EF4-FFF2-40B4-BE49-F238E27FC236}">
                <a16:creationId xmlns:a16="http://schemas.microsoft.com/office/drawing/2014/main" id="{5C68DD5E-BBED-4A76-A67F-07FA986BC62E}"/>
              </a:ext>
            </a:extLst>
          </p:cNvPr>
          <p:cNvSpPr>
            <a:spLocks noChangeShapeType="1"/>
          </p:cNvSpPr>
          <p:nvPr/>
        </p:nvSpPr>
        <p:spPr bwMode="auto">
          <a:xfrm>
            <a:off x="3343538" y="7972425"/>
            <a:ext cx="3429549" cy="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pt-BR" dirty="0"/>
          </a:p>
        </p:txBody>
      </p:sp>
      <p:sp>
        <p:nvSpPr>
          <p:cNvPr id="42" name="Line 10">
            <a:extLst>
              <a:ext uri="{FF2B5EF4-FFF2-40B4-BE49-F238E27FC236}">
                <a16:creationId xmlns:a16="http://schemas.microsoft.com/office/drawing/2014/main" id="{E61129B9-B5FD-407D-B635-E34A60DD8220}"/>
              </a:ext>
            </a:extLst>
          </p:cNvPr>
          <p:cNvSpPr>
            <a:spLocks noChangeShapeType="1"/>
          </p:cNvSpPr>
          <p:nvPr/>
        </p:nvSpPr>
        <p:spPr bwMode="auto">
          <a:xfrm>
            <a:off x="3343538" y="4457700"/>
            <a:ext cx="3429549" cy="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pt-BR" dirty="0"/>
          </a:p>
        </p:txBody>
      </p:sp>
      <p:grpSp>
        <p:nvGrpSpPr>
          <p:cNvPr id="43" name="Group 11">
            <a:extLst>
              <a:ext uri="{FF2B5EF4-FFF2-40B4-BE49-F238E27FC236}">
                <a16:creationId xmlns:a16="http://schemas.microsoft.com/office/drawing/2014/main" id="{63BB37AB-F123-4003-A499-5851619F0041}"/>
              </a:ext>
            </a:extLst>
          </p:cNvPr>
          <p:cNvGrpSpPr>
            <a:grpSpLocks/>
          </p:cNvGrpSpPr>
          <p:nvPr/>
        </p:nvGrpSpPr>
        <p:grpSpPr bwMode="auto">
          <a:xfrm>
            <a:off x="2400414" y="3257552"/>
            <a:ext cx="5315663" cy="642938"/>
            <a:chOff x="384" y="1104"/>
            <a:chExt cx="2976" cy="360"/>
          </a:xfrm>
        </p:grpSpPr>
        <p:sp>
          <p:nvSpPr>
            <p:cNvPr id="44" name="Text Box 12">
              <a:extLst>
                <a:ext uri="{FF2B5EF4-FFF2-40B4-BE49-F238E27FC236}">
                  <a16:creationId xmlns:a16="http://schemas.microsoft.com/office/drawing/2014/main" id="{2212E633-F733-43EC-91A8-B8E496F9814B}"/>
                </a:ext>
              </a:extLst>
            </p:cNvPr>
            <p:cNvSpPr txBox="1">
              <a:spLocks noChangeArrowheads="1"/>
            </p:cNvSpPr>
            <p:nvPr/>
          </p:nvSpPr>
          <p:spPr bwMode="auto">
            <a:xfrm>
              <a:off x="1296" y="1104"/>
              <a:ext cx="100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BM&amp;F</a:t>
              </a:r>
            </a:p>
          </p:txBody>
        </p:sp>
        <p:sp>
          <p:nvSpPr>
            <p:cNvPr id="45" name="Text Box 13">
              <a:extLst>
                <a:ext uri="{FF2B5EF4-FFF2-40B4-BE49-F238E27FC236}">
                  <a16:creationId xmlns:a16="http://schemas.microsoft.com/office/drawing/2014/main" id="{E1DD4826-7767-4A62-9664-95072DFFB168}"/>
                </a:ext>
              </a:extLst>
            </p:cNvPr>
            <p:cNvSpPr txBox="1">
              <a:spLocks noChangeArrowheads="1"/>
            </p:cNvSpPr>
            <p:nvPr/>
          </p:nvSpPr>
          <p:spPr bwMode="auto">
            <a:xfrm>
              <a:off x="384" y="1248"/>
              <a:ext cx="30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C.O.</a:t>
              </a:r>
            </a:p>
          </p:txBody>
        </p:sp>
        <p:sp>
          <p:nvSpPr>
            <p:cNvPr id="46" name="Text Box 14">
              <a:extLst>
                <a:ext uri="{FF2B5EF4-FFF2-40B4-BE49-F238E27FC236}">
                  <a16:creationId xmlns:a16="http://schemas.microsoft.com/office/drawing/2014/main" id="{44D3746D-D8AD-4886-875E-ACFBA69BCEDD}"/>
                </a:ext>
              </a:extLst>
            </p:cNvPr>
            <p:cNvSpPr txBox="1">
              <a:spLocks noChangeArrowheads="1"/>
            </p:cNvSpPr>
            <p:nvPr/>
          </p:nvSpPr>
          <p:spPr bwMode="auto">
            <a:xfrm>
              <a:off x="2928" y="1296"/>
              <a:ext cx="4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24,00%</a:t>
              </a:r>
            </a:p>
          </p:txBody>
        </p:sp>
      </p:grpSp>
      <p:grpSp>
        <p:nvGrpSpPr>
          <p:cNvPr id="47" name="Group 15">
            <a:extLst>
              <a:ext uri="{FF2B5EF4-FFF2-40B4-BE49-F238E27FC236}">
                <a16:creationId xmlns:a16="http://schemas.microsoft.com/office/drawing/2014/main" id="{29BBE596-B8C0-4FE6-BEED-961717DEFC4F}"/>
              </a:ext>
            </a:extLst>
          </p:cNvPr>
          <p:cNvGrpSpPr>
            <a:grpSpLocks/>
          </p:cNvGrpSpPr>
          <p:nvPr/>
        </p:nvGrpSpPr>
        <p:grpSpPr bwMode="auto">
          <a:xfrm>
            <a:off x="2057458" y="4107662"/>
            <a:ext cx="6831183" cy="392907"/>
            <a:chOff x="192" y="1580"/>
            <a:chExt cx="3825" cy="220"/>
          </a:xfrm>
        </p:grpSpPr>
        <p:sp>
          <p:nvSpPr>
            <p:cNvPr id="48" name="Text Box 16">
              <a:extLst>
                <a:ext uri="{FF2B5EF4-FFF2-40B4-BE49-F238E27FC236}">
                  <a16:creationId xmlns:a16="http://schemas.microsoft.com/office/drawing/2014/main" id="{00CDC171-18CC-4152-B902-B5E3961F3CBF}"/>
                </a:ext>
              </a:extLst>
            </p:cNvPr>
            <p:cNvSpPr txBox="1">
              <a:spLocks noChangeArrowheads="1"/>
            </p:cNvSpPr>
            <p:nvPr/>
          </p:nvSpPr>
          <p:spPr bwMode="auto">
            <a:xfrm>
              <a:off x="192" y="1609"/>
              <a:ext cx="36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Ativos</a:t>
              </a:r>
            </a:p>
          </p:txBody>
        </p:sp>
        <p:sp>
          <p:nvSpPr>
            <p:cNvPr id="49" name="Text Box 17">
              <a:extLst>
                <a:ext uri="{FF2B5EF4-FFF2-40B4-BE49-F238E27FC236}">
                  <a16:creationId xmlns:a16="http://schemas.microsoft.com/office/drawing/2014/main" id="{4F03B5AE-7004-467D-904C-E27A3796743D}"/>
                </a:ext>
              </a:extLst>
            </p:cNvPr>
            <p:cNvSpPr txBox="1">
              <a:spLocks noChangeArrowheads="1"/>
            </p:cNvSpPr>
            <p:nvPr/>
          </p:nvSpPr>
          <p:spPr bwMode="auto">
            <a:xfrm>
              <a:off x="2933" y="1632"/>
              <a:ext cx="108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24,00 + 2,00 = 26,00%</a:t>
              </a:r>
            </a:p>
          </p:txBody>
        </p:sp>
        <p:sp>
          <p:nvSpPr>
            <p:cNvPr id="50" name="Text Box 18">
              <a:extLst>
                <a:ext uri="{FF2B5EF4-FFF2-40B4-BE49-F238E27FC236}">
                  <a16:creationId xmlns:a16="http://schemas.microsoft.com/office/drawing/2014/main" id="{69BFE224-F082-4B52-8A4E-E8448FB79798}"/>
                </a:ext>
              </a:extLst>
            </p:cNvPr>
            <p:cNvSpPr txBox="1">
              <a:spLocks noChangeArrowheads="1"/>
            </p:cNvSpPr>
            <p:nvPr/>
          </p:nvSpPr>
          <p:spPr bwMode="auto">
            <a:xfrm>
              <a:off x="1363" y="1580"/>
              <a:ext cx="95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rgbClr val="000000"/>
                  </a:solidFill>
                </a:rPr>
                <a:t>C.O + Prêmios</a:t>
              </a:r>
            </a:p>
          </p:txBody>
        </p:sp>
      </p:grpSp>
      <p:grpSp>
        <p:nvGrpSpPr>
          <p:cNvPr id="51" name="Group 19">
            <a:extLst>
              <a:ext uri="{FF2B5EF4-FFF2-40B4-BE49-F238E27FC236}">
                <a16:creationId xmlns:a16="http://schemas.microsoft.com/office/drawing/2014/main" id="{EECFFCD4-C55B-4A8C-9090-9D2F230C7CF8}"/>
              </a:ext>
            </a:extLst>
          </p:cNvPr>
          <p:cNvGrpSpPr>
            <a:grpSpLocks/>
          </p:cNvGrpSpPr>
          <p:nvPr/>
        </p:nvGrpSpPr>
        <p:grpSpPr bwMode="auto">
          <a:xfrm>
            <a:off x="2374033" y="4886331"/>
            <a:ext cx="5342041" cy="557213"/>
            <a:chOff x="369" y="2016"/>
            <a:chExt cx="2991" cy="312"/>
          </a:xfrm>
        </p:grpSpPr>
        <p:sp>
          <p:nvSpPr>
            <p:cNvPr id="52" name="Text Box 20">
              <a:extLst>
                <a:ext uri="{FF2B5EF4-FFF2-40B4-BE49-F238E27FC236}">
                  <a16:creationId xmlns:a16="http://schemas.microsoft.com/office/drawing/2014/main" id="{39BB802C-602B-420C-94E5-258175CA2DB0}"/>
                </a:ext>
              </a:extLst>
            </p:cNvPr>
            <p:cNvSpPr txBox="1">
              <a:spLocks noChangeArrowheads="1"/>
            </p:cNvSpPr>
            <p:nvPr/>
          </p:nvSpPr>
          <p:spPr bwMode="auto">
            <a:xfrm>
              <a:off x="1344" y="2016"/>
              <a:ext cx="96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26.00%</a:t>
              </a:r>
            </a:p>
          </p:txBody>
        </p:sp>
        <p:sp>
          <p:nvSpPr>
            <p:cNvPr id="53" name="Text Box 21">
              <a:extLst>
                <a:ext uri="{FF2B5EF4-FFF2-40B4-BE49-F238E27FC236}">
                  <a16:creationId xmlns:a16="http://schemas.microsoft.com/office/drawing/2014/main" id="{AECD4DF4-5E6D-48D8-BA32-1887684B88D3}"/>
                </a:ext>
              </a:extLst>
            </p:cNvPr>
            <p:cNvSpPr txBox="1">
              <a:spLocks noChangeArrowheads="1"/>
            </p:cNvSpPr>
            <p:nvPr/>
          </p:nvSpPr>
          <p:spPr bwMode="auto">
            <a:xfrm>
              <a:off x="369" y="2112"/>
              <a:ext cx="27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LTN</a:t>
              </a:r>
            </a:p>
          </p:txBody>
        </p:sp>
        <p:sp>
          <p:nvSpPr>
            <p:cNvPr id="54" name="Text Box 22">
              <a:extLst>
                <a:ext uri="{FF2B5EF4-FFF2-40B4-BE49-F238E27FC236}">
                  <a16:creationId xmlns:a16="http://schemas.microsoft.com/office/drawing/2014/main" id="{3A89CEA1-5E39-4935-B7AB-C6A4F5350F6B}"/>
                </a:ext>
              </a:extLst>
            </p:cNvPr>
            <p:cNvSpPr txBox="1">
              <a:spLocks noChangeArrowheads="1"/>
            </p:cNvSpPr>
            <p:nvPr/>
          </p:nvSpPr>
          <p:spPr bwMode="auto">
            <a:xfrm>
              <a:off x="2928" y="2160"/>
              <a:ext cx="4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26,00%</a:t>
              </a:r>
            </a:p>
          </p:txBody>
        </p:sp>
      </p:grpSp>
      <p:grpSp>
        <p:nvGrpSpPr>
          <p:cNvPr id="55" name="Group 23">
            <a:extLst>
              <a:ext uri="{FF2B5EF4-FFF2-40B4-BE49-F238E27FC236}">
                <a16:creationId xmlns:a16="http://schemas.microsoft.com/office/drawing/2014/main" id="{D60FAB96-4569-4CE0-9B5C-3C66F3B31EA2}"/>
              </a:ext>
            </a:extLst>
          </p:cNvPr>
          <p:cNvGrpSpPr>
            <a:grpSpLocks/>
          </p:cNvGrpSpPr>
          <p:nvPr/>
        </p:nvGrpSpPr>
        <p:grpSpPr bwMode="auto">
          <a:xfrm>
            <a:off x="2400412" y="5829305"/>
            <a:ext cx="6268537" cy="471488"/>
            <a:chOff x="384" y="2544"/>
            <a:chExt cx="3510" cy="264"/>
          </a:xfrm>
        </p:grpSpPr>
        <p:sp>
          <p:nvSpPr>
            <p:cNvPr id="56" name="Text Box 24">
              <a:extLst>
                <a:ext uri="{FF2B5EF4-FFF2-40B4-BE49-F238E27FC236}">
                  <a16:creationId xmlns:a16="http://schemas.microsoft.com/office/drawing/2014/main" id="{99A70461-054B-454E-AE1E-0A4BA641EE50}"/>
                </a:ext>
              </a:extLst>
            </p:cNvPr>
            <p:cNvSpPr txBox="1">
              <a:spLocks noChangeArrowheads="1"/>
            </p:cNvSpPr>
            <p:nvPr/>
          </p:nvSpPr>
          <p:spPr bwMode="auto">
            <a:xfrm>
              <a:off x="1392" y="2544"/>
              <a:ext cx="81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1,37%</a:t>
              </a:r>
              <a:endParaRPr lang="pt-BR" altLang="pt-BR" sz="1350" baseline="-25000" dirty="0">
                <a:solidFill>
                  <a:srgbClr val="000000"/>
                </a:solidFill>
              </a:endParaRPr>
            </a:p>
          </p:txBody>
        </p:sp>
        <p:sp>
          <p:nvSpPr>
            <p:cNvPr id="57" name="Text Box 25">
              <a:extLst>
                <a:ext uri="{FF2B5EF4-FFF2-40B4-BE49-F238E27FC236}">
                  <a16:creationId xmlns:a16="http://schemas.microsoft.com/office/drawing/2014/main" id="{1FDA005C-210D-4F35-8686-D57FD8B12FB9}"/>
                </a:ext>
              </a:extLst>
            </p:cNvPr>
            <p:cNvSpPr txBox="1">
              <a:spLocks noChangeArrowheads="1"/>
            </p:cNvSpPr>
            <p:nvPr/>
          </p:nvSpPr>
          <p:spPr bwMode="auto">
            <a:xfrm>
              <a:off x="384" y="2640"/>
              <a:ext cx="27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LFT</a:t>
              </a:r>
            </a:p>
          </p:txBody>
        </p:sp>
        <p:sp>
          <p:nvSpPr>
            <p:cNvPr id="58" name="Text Box 26">
              <a:extLst>
                <a:ext uri="{FF2B5EF4-FFF2-40B4-BE49-F238E27FC236}">
                  <a16:creationId xmlns:a16="http://schemas.microsoft.com/office/drawing/2014/main" id="{85460593-EE5D-429B-A094-1D6B7CE4A93E}"/>
                </a:ext>
              </a:extLst>
            </p:cNvPr>
            <p:cNvSpPr txBox="1">
              <a:spLocks noChangeArrowheads="1"/>
            </p:cNvSpPr>
            <p:nvPr/>
          </p:nvSpPr>
          <p:spPr bwMode="auto">
            <a:xfrm>
              <a:off x="2976" y="2640"/>
              <a:ext cx="91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Var. Selic * i = 1,26</a:t>
              </a:r>
            </a:p>
          </p:txBody>
        </p:sp>
      </p:grpSp>
      <p:grpSp>
        <p:nvGrpSpPr>
          <p:cNvPr id="59" name="Group 27">
            <a:extLst>
              <a:ext uri="{FF2B5EF4-FFF2-40B4-BE49-F238E27FC236}">
                <a16:creationId xmlns:a16="http://schemas.microsoft.com/office/drawing/2014/main" id="{AECC046E-0C23-472E-BA69-477A445446EC}"/>
              </a:ext>
            </a:extLst>
          </p:cNvPr>
          <p:cNvGrpSpPr>
            <a:grpSpLocks/>
          </p:cNvGrpSpPr>
          <p:nvPr/>
        </p:nvGrpSpPr>
        <p:grpSpPr bwMode="auto">
          <a:xfrm>
            <a:off x="2314673" y="6600830"/>
            <a:ext cx="6613266" cy="471488"/>
            <a:chOff x="336" y="2976"/>
            <a:chExt cx="3703" cy="264"/>
          </a:xfrm>
        </p:grpSpPr>
        <p:sp>
          <p:nvSpPr>
            <p:cNvPr id="60" name="Text Box 28">
              <a:extLst>
                <a:ext uri="{FF2B5EF4-FFF2-40B4-BE49-F238E27FC236}">
                  <a16:creationId xmlns:a16="http://schemas.microsoft.com/office/drawing/2014/main" id="{435FA974-19A8-4E3F-8E1D-09A293CB6679}"/>
                </a:ext>
              </a:extLst>
            </p:cNvPr>
            <p:cNvSpPr txBox="1">
              <a:spLocks noChangeArrowheads="1"/>
            </p:cNvSpPr>
            <p:nvPr/>
          </p:nvSpPr>
          <p:spPr bwMode="auto">
            <a:xfrm>
              <a:off x="1488" y="2976"/>
              <a:ext cx="77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6,78%</a:t>
              </a:r>
              <a:endParaRPr lang="pt-BR" altLang="pt-BR" sz="1350" baseline="-25000" dirty="0">
                <a:solidFill>
                  <a:srgbClr val="000000"/>
                </a:solidFill>
              </a:endParaRPr>
            </a:p>
          </p:txBody>
        </p:sp>
        <p:sp>
          <p:nvSpPr>
            <p:cNvPr id="61" name="Text Box 29">
              <a:extLst>
                <a:ext uri="{FF2B5EF4-FFF2-40B4-BE49-F238E27FC236}">
                  <a16:creationId xmlns:a16="http://schemas.microsoft.com/office/drawing/2014/main" id="{2BF7E371-968F-4E22-B7C4-3FEB176EC001}"/>
                </a:ext>
              </a:extLst>
            </p:cNvPr>
            <p:cNvSpPr txBox="1">
              <a:spLocks noChangeArrowheads="1"/>
            </p:cNvSpPr>
            <p:nvPr/>
          </p:nvSpPr>
          <p:spPr bwMode="auto">
            <a:xfrm>
              <a:off x="336" y="3072"/>
              <a:ext cx="2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US$</a:t>
              </a:r>
            </a:p>
          </p:txBody>
        </p:sp>
        <p:sp>
          <p:nvSpPr>
            <p:cNvPr id="62" name="Text Box 30">
              <a:extLst>
                <a:ext uri="{FF2B5EF4-FFF2-40B4-BE49-F238E27FC236}">
                  <a16:creationId xmlns:a16="http://schemas.microsoft.com/office/drawing/2014/main" id="{C0F7D5DE-E9AC-4279-A03D-5311693A0565}"/>
                </a:ext>
              </a:extLst>
            </p:cNvPr>
            <p:cNvSpPr txBox="1">
              <a:spLocks noChangeArrowheads="1"/>
            </p:cNvSpPr>
            <p:nvPr/>
          </p:nvSpPr>
          <p:spPr bwMode="auto">
            <a:xfrm>
              <a:off x="2976" y="3072"/>
              <a:ext cx="106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Var. Cambial * i = 1,26</a:t>
              </a:r>
            </a:p>
          </p:txBody>
        </p:sp>
      </p:grpSp>
      <p:grpSp>
        <p:nvGrpSpPr>
          <p:cNvPr id="63" name="Group 31">
            <a:extLst>
              <a:ext uri="{FF2B5EF4-FFF2-40B4-BE49-F238E27FC236}">
                <a16:creationId xmlns:a16="http://schemas.microsoft.com/office/drawing/2014/main" id="{D94BC680-724E-4426-8ADF-FEB6CA1C49AB}"/>
              </a:ext>
            </a:extLst>
          </p:cNvPr>
          <p:cNvGrpSpPr>
            <a:grpSpLocks/>
          </p:cNvGrpSpPr>
          <p:nvPr/>
        </p:nvGrpSpPr>
        <p:grpSpPr bwMode="auto">
          <a:xfrm>
            <a:off x="2143198" y="7543808"/>
            <a:ext cx="6497589" cy="385763"/>
            <a:chOff x="240" y="3504"/>
            <a:chExt cx="3638" cy="216"/>
          </a:xfrm>
        </p:grpSpPr>
        <p:sp>
          <p:nvSpPr>
            <p:cNvPr id="64" name="Text Box 32">
              <a:extLst>
                <a:ext uri="{FF2B5EF4-FFF2-40B4-BE49-F238E27FC236}">
                  <a16:creationId xmlns:a16="http://schemas.microsoft.com/office/drawing/2014/main" id="{838F191B-00A9-4138-B0B5-5B1B03F44836}"/>
                </a:ext>
              </a:extLst>
            </p:cNvPr>
            <p:cNvSpPr txBox="1">
              <a:spLocks noChangeArrowheads="1"/>
            </p:cNvSpPr>
            <p:nvPr/>
          </p:nvSpPr>
          <p:spPr bwMode="auto">
            <a:xfrm>
              <a:off x="1445" y="3506"/>
              <a:ext cx="4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10,05%</a:t>
              </a:r>
            </a:p>
          </p:txBody>
        </p:sp>
        <p:sp>
          <p:nvSpPr>
            <p:cNvPr id="65" name="Text Box 33">
              <a:extLst>
                <a:ext uri="{FF2B5EF4-FFF2-40B4-BE49-F238E27FC236}">
                  <a16:creationId xmlns:a16="http://schemas.microsoft.com/office/drawing/2014/main" id="{61C49EC1-E169-46FF-8D62-9918F522E967}"/>
                </a:ext>
              </a:extLst>
            </p:cNvPr>
            <p:cNvSpPr txBox="1">
              <a:spLocks noChangeArrowheads="1"/>
            </p:cNvSpPr>
            <p:nvPr/>
          </p:nvSpPr>
          <p:spPr bwMode="auto">
            <a:xfrm>
              <a:off x="240" y="3552"/>
              <a:ext cx="33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IPCA</a:t>
              </a:r>
            </a:p>
          </p:txBody>
        </p:sp>
        <p:sp>
          <p:nvSpPr>
            <p:cNvPr id="66" name="Text Box 34">
              <a:extLst>
                <a:ext uri="{FF2B5EF4-FFF2-40B4-BE49-F238E27FC236}">
                  <a16:creationId xmlns:a16="http://schemas.microsoft.com/office/drawing/2014/main" id="{8A134081-86B7-4F3B-9EFA-640973817B2B}"/>
                </a:ext>
              </a:extLst>
            </p:cNvPr>
            <p:cNvSpPr txBox="1">
              <a:spLocks noChangeArrowheads="1"/>
            </p:cNvSpPr>
            <p:nvPr/>
          </p:nvSpPr>
          <p:spPr bwMode="auto">
            <a:xfrm>
              <a:off x="2950" y="3504"/>
              <a:ext cx="92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Var. IPCA * i = 1,26</a:t>
              </a:r>
            </a:p>
          </p:txBody>
        </p:sp>
      </p:grpSp>
      <p:grpSp>
        <p:nvGrpSpPr>
          <p:cNvPr id="67" name="Group 35">
            <a:extLst>
              <a:ext uri="{FF2B5EF4-FFF2-40B4-BE49-F238E27FC236}">
                <a16:creationId xmlns:a16="http://schemas.microsoft.com/office/drawing/2014/main" id="{FE67F679-4242-40CB-AE23-6884D9DA13FF}"/>
              </a:ext>
            </a:extLst>
          </p:cNvPr>
          <p:cNvGrpSpPr>
            <a:grpSpLocks/>
          </p:cNvGrpSpPr>
          <p:nvPr/>
        </p:nvGrpSpPr>
        <p:grpSpPr bwMode="auto">
          <a:xfrm>
            <a:off x="2057457" y="4177307"/>
            <a:ext cx="8446093" cy="1771650"/>
            <a:chOff x="144" y="1632"/>
            <a:chExt cx="4729" cy="992"/>
          </a:xfrm>
        </p:grpSpPr>
        <mc:AlternateContent xmlns:mc="http://schemas.openxmlformats.org/markup-compatibility/2006" xmlns:a14="http://schemas.microsoft.com/office/drawing/2010/main">
          <mc:Choice Requires="a14">
            <p:sp>
              <p:nvSpPr>
                <p:cNvPr id="68" name="Object 4">
                  <a:extLst>
                    <a:ext uri="{FF2B5EF4-FFF2-40B4-BE49-F238E27FC236}">
                      <a16:creationId xmlns:a16="http://schemas.microsoft.com/office/drawing/2014/main" id="{681D3F77-0772-418D-B19A-3B1E405FC013}"/>
                    </a:ext>
                  </a:extLst>
                </p:cNvPr>
                <p:cNvSpPr txBox="1"/>
                <p:nvPr/>
              </p:nvSpPr>
              <p:spPr bwMode="auto">
                <a:xfrm>
                  <a:off x="144" y="1632"/>
                  <a:ext cx="4729" cy="578"/>
                </a:xfrm>
                <a:prstGeom prst="rect">
                  <a:avLst/>
                </a:prstGeom>
                <a:solidFill>
                  <a:schemeClr val="accent1"/>
                </a:solid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pt-BR" i="1">
                            <a:solidFill>
                              <a:srgbClr val="000000"/>
                            </a:solidFill>
                            <a:latin typeface="Cambria Math" panose="02040503050406030204" pitchFamily="18" charset="0"/>
                          </a:rPr>
                          <m:t>1.2430∗</m:t>
                        </m:r>
                        <m:d>
                          <m:dPr>
                            <m:ctrlPr>
                              <a:rPr lang="pt-BR" i="1">
                                <a:solidFill>
                                  <a:srgbClr val="000000"/>
                                </a:solidFill>
                                <a:latin typeface="Cambria Math" panose="02040503050406030204" pitchFamily="18" charset="0"/>
                              </a:rPr>
                            </m:ctrlPr>
                          </m:dPr>
                          <m:e>
                            <m:r>
                              <a:rPr lang="pt-BR" i="1">
                                <a:solidFill>
                                  <a:srgbClr val="000000"/>
                                </a:solidFill>
                                <a:latin typeface="Cambria Math" panose="02040503050406030204" pitchFamily="18" charset="0"/>
                              </a:rPr>
                              <m:t>1+</m:t>
                            </m:r>
                            <m:f>
                              <m:fPr>
                                <m:ctrlPr>
                                  <a:rPr lang="pt-BR" i="1">
                                    <a:solidFill>
                                      <a:srgbClr val="000000"/>
                                    </a:solidFill>
                                    <a:latin typeface="Cambria Math" panose="02040503050406030204" pitchFamily="18" charset="0"/>
                                  </a:rPr>
                                </m:ctrlPr>
                              </m:fPr>
                              <m:num>
                                <m:r>
                                  <a:rPr lang="pt-BR" i="1">
                                    <a:solidFill>
                                      <a:srgbClr val="000000"/>
                                    </a:solidFill>
                                    <a:latin typeface="Cambria Math" panose="02040503050406030204" pitchFamily="18" charset="0"/>
                                  </a:rPr>
                                  <m:t>𝑖</m:t>
                                </m:r>
                              </m:num>
                              <m:den>
                                <m:r>
                                  <a:rPr lang="pt-BR" i="1">
                                    <a:solidFill>
                                      <a:srgbClr val="000000"/>
                                    </a:solidFill>
                                    <a:latin typeface="Cambria Math" panose="02040503050406030204" pitchFamily="18" charset="0"/>
                                  </a:rPr>
                                  <m:t>100</m:t>
                                </m:r>
                              </m:den>
                            </m:f>
                          </m:e>
                        </m:d>
                        <m:r>
                          <a:rPr lang="pt-BR" i="1">
                            <a:solidFill>
                              <a:srgbClr val="000000"/>
                            </a:solidFill>
                            <a:latin typeface="Cambria Math" panose="02040503050406030204" pitchFamily="18" charset="0"/>
                          </a:rPr>
                          <m:t>=1,26⇒1+</m:t>
                        </m:r>
                        <m:f>
                          <m:fPr>
                            <m:ctrlPr>
                              <a:rPr lang="pt-BR" i="1">
                                <a:solidFill>
                                  <a:srgbClr val="000000"/>
                                </a:solidFill>
                                <a:latin typeface="Cambria Math" panose="02040503050406030204" pitchFamily="18" charset="0"/>
                              </a:rPr>
                            </m:ctrlPr>
                          </m:fPr>
                          <m:num>
                            <m:r>
                              <a:rPr lang="pt-BR" i="1">
                                <a:solidFill>
                                  <a:srgbClr val="000000"/>
                                </a:solidFill>
                                <a:latin typeface="Cambria Math" panose="02040503050406030204" pitchFamily="18" charset="0"/>
                              </a:rPr>
                              <m:t>𝑖</m:t>
                            </m:r>
                          </m:num>
                          <m:den>
                            <m:r>
                              <a:rPr lang="pt-BR" i="1">
                                <a:solidFill>
                                  <a:srgbClr val="000000"/>
                                </a:solidFill>
                                <a:latin typeface="Cambria Math" panose="02040503050406030204" pitchFamily="18" charset="0"/>
                              </a:rPr>
                              <m:t>100</m:t>
                            </m:r>
                          </m:den>
                        </m:f>
                        <m:r>
                          <a:rPr lang="pt-BR" i="1">
                            <a:solidFill>
                              <a:srgbClr val="000000"/>
                            </a:solidFill>
                            <a:latin typeface="Cambria Math" panose="02040503050406030204" pitchFamily="18" charset="0"/>
                          </a:rPr>
                          <m:t>=</m:t>
                        </m:r>
                        <m:f>
                          <m:fPr>
                            <m:ctrlPr>
                              <a:rPr lang="pt-BR" i="1">
                                <a:solidFill>
                                  <a:srgbClr val="000000"/>
                                </a:solidFill>
                                <a:latin typeface="Cambria Math" panose="02040503050406030204" pitchFamily="18" charset="0"/>
                              </a:rPr>
                            </m:ctrlPr>
                          </m:fPr>
                          <m:num>
                            <m:r>
                              <a:rPr lang="pt-BR" i="1">
                                <a:solidFill>
                                  <a:srgbClr val="000000"/>
                                </a:solidFill>
                                <a:latin typeface="Cambria Math" panose="02040503050406030204" pitchFamily="18" charset="0"/>
                              </a:rPr>
                              <m:t>1.2600</m:t>
                            </m:r>
                          </m:num>
                          <m:den>
                            <m:r>
                              <a:rPr lang="pt-BR" i="1">
                                <a:solidFill>
                                  <a:srgbClr val="000000"/>
                                </a:solidFill>
                                <a:latin typeface="Cambria Math" panose="02040503050406030204" pitchFamily="18" charset="0"/>
                              </a:rPr>
                              <m:t>1.243</m:t>
                            </m:r>
                          </m:den>
                        </m:f>
                        <m:r>
                          <a:rPr lang="pt-BR" i="1">
                            <a:solidFill>
                              <a:srgbClr val="000000"/>
                            </a:solidFill>
                            <a:latin typeface="Cambria Math" panose="02040503050406030204" pitchFamily="18" charset="0"/>
                          </a:rPr>
                          <m:t>=1.0137⇒</m:t>
                        </m:r>
                        <m:r>
                          <a:rPr lang="pt-BR" i="1">
                            <a:solidFill>
                              <a:srgbClr val="000000"/>
                            </a:solidFill>
                            <a:latin typeface="Cambria Math" panose="02040503050406030204" pitchFamily="18" charset="0"/>
                          </a:rPr>
                          <m:t>𝑖</m:t>
                        </m:r>
                        <m:r>
                          <a:rPr lang="pt-BR" i="1">
                            <a:solidFill>
                              <a:srgbClr val="000000"/>
                            </a:solidFill>
                            <a:latin typeface="Cambria Math" panose="02040503050406030204" pitchFamily="18" charset="0"/>
                          </a:rPr>
                          <m:t>=1,37%</m:t>
                        </m:r>
                      </m:oMath>
                    </m:oMathPara>
                  </a14:m>
                  <a:endParaRPr lang="pt-BR" dirty="0"/>
                </a:p>
              </p:txBody>
            </p:sp>
          </mc:Choice>
          <mc:Fallback xmlns="">
            <p:sp>
              <p:nvSpPr>
                <p:cNvPr id="68" name="Object 4">
                  <a:extLst>
                    <a:ext uri="{FF2B5EF4-FFF2-40B4-BE49-F238E27FC236}">
                      <a16:creationId xmlns:a16="http://schemas.microsoft.com/office/drawing/2014/main" id="{681D3F77-0772-418D-B19A-3B1E405FC013}"/>
                    </a:ext>
                  </a:extLst>
                </p:cNvPr>
                <p:cNvSpPr txBox="1">
                  <a:spLocks noRot="1" noChangeAspect="1" noMove="1" noResize="1" noEditPoints="1" noAdjustHandles="1" noChangeArrowheads="1" noChangeShapeType="1" noTextEdit="1"/>
                </p:cNvSpPr>
                <p:nvPr/>
              </p:nvSpPr>
              <p:spPr bwMode="auto">
                <a:xfrm>
                  <a:off x="144" y="1632"/>
                  <a:ext cx="4729" cy="578"/>
                </a:xfrm>
                <a:prstGeom prst="rect">
                  <a:avLst/>
                </a:prstGeom>
                <a:blipFill>
                  <a:blip r:embed="rId5"/>
                  <a:stretch>
                    <a:fillRect/>
                  </a:stretch>
                </a:blipFill>
                <a:ln>
                  <a:noFill/>
                </a:ln>
                <a:effectLst/>
              </p:spPr>
              <p:txBody>
                <a:bodyPr/>
                <a:lstStyle/>
                <a:p>
                  <a:r>
                    <a:rPr lang="pt-BR">
                      <a:noFill/>
                    </a:rPr>
                    <a:t> </a:t>
                  </a:r>
                </a:p>
              </p:txBody>
            </p:sp>
          </mc:Fallback>
        </mc:AlternateContent>
        <p:sp>
          <p:nvSpPr>
            <p:cNvPr id="69" name="AutoShape 37">
              <a:extLst>
                <a:ext uri="{FF2B5EF4-FFF2-40B4-BE49-F238E27FC236}">
                  <a16:creationId xmlns:a16="http://schemas.microsoft.com/office/drawing/2014/main" id="{017DA17C-B3A8-417D-A59B-98394906AC1F}"/>
                </a:ext>
              </a:extLst>
            </p:cNvPr>
            <p:cNvSpPr>
              <a:spLocks noChangeArrowheads="1"/>
            </p:cNvSpPr>
            <p:nvPr/>
          </p:nvSpPr>
          <p:spPr bwMode="auto">
            <a:xfrm rot="-4101505">
              <a:off x="1992" y="2232"/>
              <a:ext cx="608" cy="175"/>
            </a:xfrm>
            <a:prstGeom prst="rightArrow">
              <a:avLst>
                <a:gd name="adj1" fmla="val 50000"/>
                <a:gd name="adj2" fmla="val 86857"/>
              </a:avLst>
            </a:prstGeom>
            <a:solidFill>
              <a:srgbClr val="1A981A"/>
            </a:solidFill>
            <a:ln w="9525">
              <a:solidFill>
                <a:schemeClr val="tx1"/>
              </a:solidFill>
              <a:miter lim="800000"/>
              <a:headEnd/>
              <a:tailEnd/>
            </a:ln>
          </p:spPr>
          <p:txBody>
            <a:bodyPr wrap="none" anchor="ct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endParaRPr lang="pt-BR" altLang="pt-BR" sz="1350" dirty="0">
                <a:solidFill>
                  <a:srgbClr val="000000"/>
                </a:solidFill>
              </a:endParaRPr>
            </a:p>
          </p:txBody>
        </p:sp>
      </p:grpSp>
      <p:grpSp>
        <p:nvGrpSpPr>
          <p:cNvPr id="70" name="Group 38">
            <a:extLst>
              <a:ext uri="{FF2B5EF4-FFF2-40B4-BE49-F238E27FC236}">
                <a16:creationId xmlns:a16="http://schemas.microsoft.com/office/drawing/2014/main" id="{26AD8ECC-CF95-4521-B69F-5E604B8DC067}"/>
              </a:ext>
            </a:extLst>
          </p:cNvPr>
          <p:cNvGrpSpPr>
            <a:grpSpLocks/>
          </p:cNvGrpSpPr>
          <p:nvPr/>
        </p:nvGrpSpPr>
        <p:grpSpPr bwMode="auto">
          <a:xfrm>
            <a:off x="2003048" y="5000625"/>
            <a:ext cx="8500503" cy="1771650"/>
            <a:chOff x="127" y="2080"/>
            <a:chExt cx="5454" cy="992"/>
          </a:xfrm>
        </p:grpSpPr>
        <mc:AlternateContent xmlns:mc="http://schemas.openxmlformats.org/markup-compatibility/2006" xmlns:a14="http://schemas.microsoft.com/office/drawing/2010/main">
          <mc:Choice Requires="a14">
            <p:sp>
              <p:nvSpPr>
                <p:cNvPr id="71" name="Object 3">
                  <a:extLst>
                    <a:ext uri="{FF2B5EF4-FFF2-40B4-BE49-F238E27FC236}">
                      <a16:creationId xmlns:a16="http://schemas.microsoft.com/office/drawing/2014/main" id="{82FA02F2-1FDC-47A0-A95C-80C3E367C54A}"/>
                    </a:ext>
                  </a:extLst>
                </p:cNvPr>
                <p:cNvSpPr txBox="1"/>
                <p:nvPr/>
              </p:nvSpPr>
              <p:spPr bwMode="auto">
                <a:xfrm>
                  <a:off x="127" y="2080"/>
                  <a:ext cx="5454" cy="578"/>
                </a:xfrm>
                <a:prstGeom prst="rect">
                  <a:avLst/>
                </a:prstGeom>
                <a:solidFill>
                  <a:schemeClr val="accent1"/>
                </a:solid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pt-BR" i="1">
                            <a:solidFill>
                              <a:srgbClr val="000000"/>
                            </a:solidFill>
                            <a:latin typeface="Cambria Math" panose="02040503050406030204" pitchFamily="18" charset="0"/>
                          </a:rPr>
                          <m:t>1.1800∗</m:t>
                        </m:r>
                        <m:d>
                          <m:dPr>
                            <m:ctrlPr>
                              <a:rPr lang="pt-BR" i="1">
                                <a:solidFill>
                                  <a:srgbClr val="000000"/>
                                </a:solidFill>
                                <a:latin typeface="Cambria Math" panose="02040503050406030204" pitchFamily="18" charset="0"/>
                              </a:rPr>
                            </m:ctrlPr>
                          </m:dPr>
                          <m:e>
                            <m:r>
                              <a:rPr lang="pt-BR" i="1">
                                <a:solidFill>
                                  <a:srgbClr val="000000"/>
                                </a:solidFill>
                                <a:latin typeface="Cambria Math" panose="02040503050406030204" pitchFamily="18" charset="0"/>
                              </a:rPr>
                              <m:t>1+</m:t>
                            </m:r>
                            <m:f>
                              <m:fPr>
                                <m:ctrlPr>
                                  <a:rPr lang="pt-BR" i="1">
                                    <a:solidFill>
                                      <a:srgbClr val="000000"/>
                                    </a:solidFill>
                                    <a:latin typeface="Cambria Math" panose="02040503050406030204" pitchFamily="18" charset="0"/>
                                  </a:rPr>
                                </m:ctrlPr>
                              </m:fPr>
                              <m:num>
                                <m:r>
                                  <a:rPr lang="pt-BR" i="1">
                                    <a:solidFill>
                                      <a:srgbClr val="000000"/>
                                    </a:solidFill>
                                    <a:latin typeface="Cambria Math" panose="02040503050406030204" pitchFamily="18" charset="0"/>
                                  </a:rPr>
                                  <m:t>𝑖</m:t>
                                </m:r>
                              </m:num>
                              <m:den>
                                <m:r>
                                  <a:rPr lang="pt-BR" i="1">
                                    <a:solidFill>
                                      <a:srgbClr val="000000"/>
                                    </a:solidFill>
                                    <a:latin typeface="Cambria Math" panose="02040503050406030204" pitchFamily="18" charset="0"/>
                                  </a:rPr>
                                  <m:t>100</m:t>
                                </m:r>
                              </m:den>
                            </m:f>
                          </m:e>
                        </m:d>
                        <m:r>
                          <a:rPr lang="pt-BR" i="1">
                            <a:solidFill>
                              <a:srgbClr val="000000"/>
                            </a:solidFill>
                            <a:latin typeface="Cambria Math" panose="02040503050406030204" pitchFamily="18" charset="0"/>
                          </a:rPr>
                          <m:t>=1,26⇒1+</m:t>
                        </m:r>
                        <m:f>
                          <m:fPr>
                            <m:ctrlPr>
                              <a:rPr lang="pt-BR" i="1">
                                <a:solidFill>
                                  <a:srgbClr val="000000"/>
                                </a:solidFill>
                                <a:latin typeface="Cambria Math" panose="02040503050406030204" pitchFamily="18" charset="0"/>
                              </a:rPr>
                            </m:ctrlPr>
                          </m:fPr>
                          <m:num>
                            <m:r>
                              <a:rPr lang="pt-BR" i="1">
                                <a:solidFill>
                                  <a:srgbClr val="000000"/>
                                </a:solidFill>
                                <a:latin typeface="Cambria Math" panose="02040503050406030204" pitchFamily="18" charset="0"/>
                              </a:rPr>
                              <m:t>𝑖</m:t>
                            </m:r>
                          </m:num>
                          <m:den>
                            <m:r>
                              <a:rPr lang="pt-BR" i="1">
                                <a:solidFill>
                                  <a:srgbClr val="000000"/>
                                </a:solidFill>
                                <a:latin typeface="Cambria Math" panose="02040503050406030204" pitchFamily="18" charset="0"/>
                              </a:rPr>
                              <m:t>100</m:t>
                            </m:r>
                          </m:den>
                        </m:f>
                        <m:r>
                          <a:rPr lang="pt-BR" i="1">
                            <a:solidFill>
                              <a:srgbClr val="000000"/>
                            </a:solidFill>
                            <a:latin typeface="Cambria Math" panose="02040503050406030204" pitchFamily="18" charset="0"/>
                          </a:rPr>
                          <m:t>=</m:t>
                        </m:r>
                        <m:f>
                          <m:fPr>
                            <m:ctrlPr>
                              <a:rPr lang="pt-BR" i="1">
                                <a:solidFill>
                                  <a:srgbClr val="000000"/>
                                </a:solidFill>
                                <a:latin typeface="Cambria Math" panose="02040503050406030204" pitchFamily="18" charset="0"/>
                              </a:rPr>
                            </m:ctrlPr>
                          </m:fPr>
                          <m:num>
                            <m:r>
                              <a:rPr lang="pt-BR" i="1">
                                <a:solidFill>
                                  <a:srgbClr val="000000"/>
                                </a:solidFill>
                                <a:latin typeface="Cambria Math" panose="02040503050406030204" pitchFamily="18" charset="0"/>
                              </a:rPr>
                              <m:t>1.2600</m:t>
                            </m:r>
                          </m:num>
                          <m:den>
                            <m:r>
                              <a:rPr lang="pt-BR" i="1">
                                <a:solidFill>
                                  <a:srgbClr val="000000"/>
                                </a:solidFill>
                                <a:latin typeface="Cambria Math" panose="02040503050406030204" pitchFamily="18" charset="0"/>
                              </a:rPr>
                              <m:t>1.1800</m:t>
                            </m:r>
                          </m:den>
                        </m:f>
                        <m:r>
                          <a:rPr lang="pt-BR" i="1">
                            <a:solidFill>
                              <a:srgbClr val="000000"/>
                            </a:solidFill>
                            <a:latin typeface="Cambria Math" panose="02040503050406030204" pitchFamily="18" charset="0"/>
                          </a:rPr>
                          <m:t>=1.0678⇒</m:t>
                        </m:r>
                        <m:r>
                          <a:rPr lang="pt-BR" i="1">
                            <a:solidFill>
                              <a:srgbClr val="000000"/>
                            </a:solidFill>
                            <a:latin typeface="Cambria Math" panose="02040503050406030204" pitchFamily="18" charset="0"/>
                          </a:rPr>
                          <m:t>𝑖</m:t>
                        </m:r>
                        <m:r>
                          <a:rPr lang="pt-BR" i="1">
                            <a:solidFill>
                              <a:srgbClr val="000000"/>
                            </a:solidFill>
                            <a:latin typeface="Cambria Math" panose="02040503050406030204" pitchFamily="18" charset="0"/>
                          </a:rPr>
                          <m:t>=6,78%</m:t>
                        </m:r>
                      </m:oMath>
                    </m:oMathPara>
                  </a14:m>
                  <a:endParaRPr lang="pt-BR" dirty="0"/>
                </a:p>
              </p:txBody>
            </p:sp>
          </mc:Choice>
          <mc:Fallback xmlns="">
            <p:sp>
              <p:nvSpPr>
                <p:cNvPr id="71" name="Object 3">
                  <a:extLst>
                    <a:ext uri="{FF2B5EF4-FFF2-40B4-BE49-F238E27FC236}">
                      <a16:creationId xmlns:a16="http://schemas.microsoft.com/office/drawing/2014/main" id="{82FA02F2-1FDC-47A0-A95C-80C3E367C54A}"/>
                    </a:ext>
                  </a:extLst>
                </p:cNvPr>
                <p:cNvSpPr txBox="1">
                  <a:spLocks noRot="1" noChangeAspect="1" noMove="1" noResize="1" noEditPoints="1" noAdjustHandles="1" noChangeArrowheads="1" noChangeShapeType="1" noTextEdit="1"/>
                </p:cNvSpPr>
                <p:nvPr/>
              </p:nvSpPr>
              <p:spPr bwMode="auto">
                <a:xfrm>
                  <a:off x="127" y="2080"/>
                  <a:ext cx="5454" cy="578"/>
                </a:xfrm>
                <a:prstGeom prst="rect">
                  <a:avLst/>
                </a:prstGeom>
                <a:blipFill>
                  <a:blip r:embed="rId6"/>
                  <a:stretch>
                    <a:fillRect/>
                  </a:stretch>
                </a:blipFill>
                <a:ln>
                  <a:noFill/>
                </a:ln>
                <a:effectLst/>
              </p:spPr>
              <p:txBody>
                <a:bodyPr/>
                <a:lstStyle/>
                <a:p>
                  <a:r>
                    <a:rPr lang="pt-BR">
                      <a:noFill/>
                    </a:rPr>
                    <a:t> </a:t>
                  </a:r>
                </a:p>
              </p:txBody>
            </p:sp>
          </mc:Fallback>
        </mc:AlternateContent>
        <p:sp>
          <p:nvSpPr>
            <p:cNvPr id="72" name="AutoShape 40">
              <a:extLst>
                <a:ext uri="{FF2B5EF4-FFF2-40B4-BE49-F238E27FC236}">
                  <a16:creationId xmlns:a16="http://schemas.microsoft.com/office/drawing/2014/main" id="{FA5F9D8B-E669-4B1C-B6A5-A85AA98CE136}"/>
                </a:ext>
              </a:extLst>
            </p:cNvPr>
            <p:cNvSpPr>
              <a:spLocks noChangeArrowheads="1"/>
            </p:cNvSpPr>
            <p:nvPr/>
          </p:nvSpPr>
          <p:spPr bwMode="auto">
            <a:xfrm rot="-4101505">
              <a:off x="1992" y="2680"/>
              <a:ext cx="608" cy="175"/>
            </a:xfrm>
            <a:prstGeom prst="rightArrow">
              <a:avLst>
                <a:gd name="adj1" fmla="val 50000"/>
                <a:gd name="adj2" fmla="val 86857"/>
              </a:avLst>
            </a:prstGeom>
            <a:solidFill>
              <a:srgbClr val="1A981A"/>
            </a:solidFill>
            <a:ln w="9525">
              <a:solidFill>
                <a:schemeClr val="tx1"/>
              </a:solidFill>
              <a:miter lim="800000"/>
              <a:headEnd/>
              <a:tailEnd/>
            </a:ln>
          </p:spPr>
          <p:txBody>
            <a:bodyPr wrap="none" anchor="ct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endParaRPr lang="pt-BR" altLang="pt-BR" sz="1350" dirty="0">
                <a:solidFill>
                  <a:srgbClr val="000000"/>
                </a:solidFill>
              </a:endParaRPr>
            </a:p>
          </p:txBody>
        </p:sp>
      </p:grpSp>
      <p:grpSp>
        <p:nvGrpSpPr>
          <p:cNvPr id="73" name="Group 41">
            <a:extLst>
              <a:ext uri="{FF2B5EF4-FFF2-40B4-BE49-F238E27FC236}">
                <a16:creationId xmlns:a16="http://schemas.microsoft.com/office/drawing/2014/main" id="{7D34C336-8BCB-4E64-8C00-6D8E280E95DA}"/>
              </a:ext>
            </a:extLst>
          </p:cNvPr>
          <p:cNvGrpSpPr>
            <a:grpSpLocks/>
          </p:cNvGrpSpPr>
          <p:nvPr/>
        </p:nvGrpSpPr>
        <p:grpSpPr bwMode="auto">
          <a:xfrm>
            <a:off x="2032467" y="5677495"/>
            <a:ext cx="8607675" cy="1771650"/>
            <a:chOff x="102" y="2608"/>
            <a:chExt cx="5539" cy="992"/>
          </a:xfrm>
        </p:grpSpPr>
        <mc:AlternateContent xmlns:mc="http://schemas.openxmlformats.org/markup-compatibility/2006" xmlns:a14="http://schemas.microsoft.com/office/drawing/2010/main">
          <mc:Choice Requires="a14">
            <p:sp>
              <p:nvSpPr>
                <p:cNvPr id="74" name="Object 2">
                  <a:extLst>
                    <a:ext uri="{FF2B5EF4-FFF2-40B4-BE49-F238E27FC236}">
                      <a16:creationId xmlns:a16="http://schemas.microsoft.com/office/drawing/2014/main" id="{776AE68A-3902-4F66-AE63-9F8034366A9F}"/>
                    </a:ext>
                  </a:extLst>
                </p:cNvPr>
                <p:cNvSpPr txBox="1"/>
                <p:nvPr/>
              </p:nvSpPr>
              <p:spPr bwMode="auto">
                <a:xfrm>
                  <a:off x="102" y="2608"/>
                  <a:ext cx="5539" cy="578"/>
                </a:xfrm>
                <a:prstGeom prst="rect">
                  <a:avLst/>
                </a:prstGeom>
                <a:solidFill>
                  <a:schemeClr val="accent1"/>
                </a:solid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pt-BR" i="1">
                            <a:solidFill>
                              <a:srgbClr val="000000"/>
                            </a:solidFill>
                            <a:latin typeface="Cambria Math" panose="02040503050406030204" pitchFamily="18" charset="0"/>
                          </a:rPr>
                          <m:t>1.1450∗</m:t>
                        </m:r>
                        <m:d>
                          <m:dPr>
                            <m:ctrlPr>
                              <a:rPr lang="pt-BR" i="1">
                                <a:solidFill>
                                  <a:srgbClr val="000000"/>
                                </a:solidFill>
                                <a:latin typeface="Cambria Math" panose="02040503050406030204" pitchFamily="18" charset="0"/>
                              </a:rPr>
                            </m:ctrlPr>
                          </m:dPr>
                          <m:e>
                            <m:r>
                              <a:rPr lang="pt-BR" i="1">
                                <a:solidFill>
                                  <a:srgbClr val="000000"/>
                                </a:solidFill>
                                <a:latin typeface="Cambria Math" panose="02040503050406030204" pitchFamily="18" charset="0"/>
                              </a:rPr>
                              <m:t>1+</m:t>
                            </m:r>
                            <m:f>
                              <m:fPr>
                                <m:ctrlPr>
                                  <a:rPr lang="pt-BR" i="1">
                                    <a:solidFill>
                                      <a:srgbClr val="000000"/>
                                    </a:solidFill>
                                    <a:latin typeface="Cambria Math" panose="02040503050406030204" pitchFamily="18" charset="0"/>
                                  </a:rPr>
                                </m:ctrlPr>
                              </m:fPr>
                              <m:num>
                                <m:r>
                                  <a:rPr lang="pt-BR" i="1">
                                    <a:solidFill>
                                      <a:srgbClr val="000000"/>
                                    </a:solidFill>
                                    <a:latin typeface="Cambria Math" panose="02040503050406030204" pitchFamily="18" charset="0"/>
                                  </a:rPr>
                                  <m:t>𝑖</m:t>
                                </m:r>
                              </m:num>
                              <m:den>
                                <m:r>
                                  <a:rPr lang="pt-BR" i="1">
                                    <a:solidFill>
                                      <a:srgbClr val="000000"/>
                                    </a:solidFill>
                                    <a:latin typeface="Cambria Math" panose="02040503050406030204" pitchFamily="18" charset="0"/>
                                  </a:rPr>
                                  <m:t>100</m:t>
                                </m:r>
                              </m:den>
                            </m:f>
                          </m:e>
                        </m:d>
                        <m:r>
                          <a:rPr lang="pt-BR" i="1">
                            <a:solidFill>
                              <a:srgbClr val="000000"/>
                            </a:solidFill>
                            <a:latin typeface="Cambria Math" panose="02040503050406030204" pitchFamily="18" charset="0"/>
                          </a:rPr>
                          <m:t>=1,26⇒1+</m:t>
                        </m:r>
                        <m:f>
                          <m:fPr>
                            <m:ctrlPr>
                              <a:rPr lang="pt-BR" i="1">
                                <a:solidFill>
                                  <a:srgbClr val="000000"/>
                                </a:solidFill>
                                <a:latin typeface="Cambria Math" panose="02040503050406030204" pitchFamily="18" charset="0"/>
                              </a:rPr>
                            </m:ctrlPr>
                          </m:fPr>
                          <m:num>
                            <m:r>
                              <a:rPr lang="pt-BR" i="1">
                                <a:solidFill>
                                  <a:srgbClr val="000000"/>
                                </a:solidFill>
                                <a:latin typeface="Cambria Math" panose="02040503050406030204" pitchFamily="18" charset="0"/>
                              </a:rPr>
                              <m:t>𝑖</m:t>
                            </m:r>
                          </m:num>
                          <m:den>
                            <m:r>
                              <a:rPr lang="pt-BR" i="1">
                                <a:solidFill>
                                  <a:srgbClr val="000000"/>
                                </a:solidFill>
                                <a:latin typeface="Cambria Math" panose="02040503050406030204" pitchFamily="18" charset="0"/>
                              </a:rPr>
                              <m:t>100</m:t>
                            </m:r>
                          </m:den>
                        </m:f>
                        <m:r>
                          <a:rPr lang="pt-BR" i="1">
                            <a:solidFill>
                              <a:srgbClr val="000000"/>
                            </a:solidFill>
                            <a:latin typeface="Cambria Math" panose="02040503050406030204" pitchFamily="18" charset="0"/>
                          </a:rPr>
                          <m:t>=</m:t>
                        </m:r>
                        <m:f>
                          <m:fPr>
                            <m:ctrlPr>
                              <a:rPr lang="pt-BR" i="1">
                                <a:solidFill>
                                  <a:srgbClr val="000000"/>
                                </a:solidFill>
                                <a:latin typeface="Cambria Math" panose="02040503050406030204" pitchFamily="18" charset="0"/>
                              </a:rPr>
                            </m:ctrlPr>
                          </m:fPr>
                          <m:num>
                            <m:r>
                              <a:rPr lang="pt-BR" i="1">
                                <a:solidFill>
                                  <a:srgbClr val="000000"/>
                                </a:solidFill>
                                <a:latin typeface="Cambria Math" panose="02040503050406030204" pitchFamily="18" charset="0"/>
                              </a:rPr>
                              <m:t>1.2600</m:t>
                            </m:r>
                          </m:num>
                          <m:den>
                            <m:r>
                              <a:rPr lang="pt-BR" i="1">
                                <a:solidFill>
                                  <a:srgbClr val="000000"/>
                                </a:solidFill>
                                <a:latin typeface="Cambria Math" panose="02040503050406030204" pitchFamily="18" charset="0"/>
                              </a:rPr>
                              <m:t>1.1450</m:t>
                            </m:r>
                          </m:den>
                        </m:f>
                        <m:r>
                          <a:rPr lang="pt-BR" i="1">
                            <a:solidFill>
                              <a:srgbClr val="000000"/>
                            </a:solidFill>
                            <a:latin typeface="Cambria Math" panose="02040503050406030204" pitchFamily="18" charset="0"/>
                          </a:rPr>
                          <m:t>=1.1005⇒</m:t>
                        </m:r>
                        <m:r>
                          <a:rPr lang="pt-BR" i="1">
                            <a:solidFill>
                              <a:srgbClr val="000000"/>
                            </a:solidFill>
                            <a:latin typeface="Cambria Math" panose="02040503050406030204" pitchFamily="18" charset="0"/>
                          </a:rPr>
                          <m:t>𝑖</m:t>
                        </m:r>
                        <m:r>
                          <a:rPr lang="pt-BR" i="1">
                            <a:solidFill>
                              <a:srgbClr val="000000"/>
                            </a:solidFill>
                            <a:latin typeface="Cambria Math" panose="02040503050406030204" pitchFamily="18" charset="0"/>
                          </a:rPr>
                          <m:t>=10,05%</m:t>
                        </m:r>
                      </m:oMath>
                    </m:oMathPara>
                  </a14:m>
                  <a:endParaRPr lang="pt-BR" dirty="0"/>
                </a:p>
              </p:txBody>
            </p:sp>
          </mc:Choice>
          <mc:Fallback xmlns="">
            <p:sp>
              <p:nvSpPr>
                <p:cNvPr id="74" name="Object 2">
                  <a:extLst>
                    <a:ext uri="{FF2B5EF4-FFF2-40B4-BE49-F238E27FC236}">
                      <a16:creationId xmlns:a16="http://schemas.microsoft.com/office/drawing/2014/main" id="{776AE68A-3902-4F66-AE63-9F8034366A9F}"/>
                    </a:ext>
                  </a:extLst>
                </p:cNvPr>
                <p:cNvSpPr txBox="1">
                  <a:spLocks noRot="1" noChangeAspect="1" noMove="1" noResize="1" noEditPoints="1" noAdjustHandles="1" noChangeArrowheads="1" noChangeShapeType="1" noTextEdit="1"/>
                </p:cNvSpPr>
                <p:nvPr/>
              </p:nvSpPr>
              <p:spPr bwMode="auto">
                <a:xfrm>
                  <a:off x="102" y="2608"/>
                  <a:ext cx="5539" cy="578"/>
                </a:xfrm>
                <a:prstGeom prst="rect">
                  <a:avLst/>
                </a:prstGeom>
                <a:blipFill>
                  <a:blip r:embed="rId7"/>
                  <a:stretch>
                    <a:fillRect/>
                  </a:stretch>
                </a:blipFill>
                <a:ln>
                  <a:noFill/>
                </a:ln>
                <a:effectLst/>
              </p:spPr>
              <p:txBody>
                <a:bodyPr/>
                <a:lstStyle/>
                <a:p>
                  <a:r>
                    <a:rPr lang="pt-BR">
                      <a:noFill/>
                    </a:rPr>
                    <a:t> </a:t>
                  </a:r>
                </a:p>
              </p:txBody>
            </p:sp>
          </mc:Fallback>
        </mc:AlternateContent>
        <p:sp>
          <p:nvSpPr>
            <p:cNvPr id="75" name="AutoShape 43">
              <a:extLst>
                <a:ext uri="{FF2B5EF4-FFF2-40B4-BE49-F238E27FC236}">
                  <a16:creationId xmlns:a16="http://schemas.microsoft.com/office/drawing/2014/main" id="{46040B52-8DE3-4C37-BC09-6CF5F9CAED7A}"/>
                </a:ext>
              </a:extLst>
            </p:cNvPr>
            <p:cNvSpPr>
              <a:spLocks noChangeArrowheads="1"/>
            </p:cNvSpPr>
            <p:nvPr/>
          </p:nvSpPr>
          <p:spPr bwMode="auto">
            <a:xfrm rot="-4101505">
              <a:off x="2009" y="3208"/>
              <a:ext cx="608" cy="175"/>
            </a:xfrm>
            <a:prstGeom prst="rightArrow">
              <a:avLst>
                <a:gd name="adj1" fmla="val 50000"/>
                <a:gd name="adj2" fmla="val 86857"/>
              </a:avLst>
            </a:prstGeom>
            <a:solidFill>
              <a:srgbClr val="1A981A"/>
            </a:solidFill>
            <a:ln w="9525">
              <a:solidFill>
                <a:schemeClr val="tx1"/>
              </a:solidFill>
              <a:miter lim="800000"/>
              <a:headEnd/>
              <a:tailEnd/>
            </a:ln>
          </p:spPr>
          <p:txBody>
            <a:bodyPr wrap="none" anchor="ct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endParaRPr lang="pt-BR" altLang="pt-BR" sz="1350" dirty="0">
                <a:solidFill>
                  <a:srgbClr val="000000"/>
                </a:solidFill>
              </a:endParaRPr>
            </a:p>
          </p:txBody>
        </p:sp>
      </p:grpSp>
    </p:spTree>
    <p:extLst>
      <p:ext uri="{BB962C8B-B14F-4D97-AF65-F5344CB8AC3E}">
        <p14:creationId xmlns:p14="http://schemas.microsoft.com/office/powerpoint/2010/main" val="3779486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dissolv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dissolve">
                                      <p:cBhvr>
                                        <p:cTn id="22" dur="500"/>
                                        <p:tgtEl>
                                          <p:spTgt spid="67"/>
                                        </p:tgtEl>
                                      </p:cBhvr>
                                    </p:animEffect>
                                  </p:childTnLst>
                                  <p:subTnLst>
                                    <p:set>
                                      <p:cBhvr override="childStyle">
                                        <p:cTn dur="1" fill="hold" display="0" masterRel="nextClick" afterEffect="1"/>
                                        <p:tgtEl>
                                          <p:spTgt spid="6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dissolv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dissolve">
                                      <p:cBhvr>
                                        <p:cTn id="32" dur="500"/>
                                        <p:tgtEl>
                                          <p:spTgt spid="70"/>
                                        </p:tgtEl>
                                      </p:cBhvr>
                                    </p:animEffect>
                                  </p:childTnLst>
                                  <p:subTnLst>
                                    <p:set>
                                      <p:cBhvr override="childStyle">
                                        <p:cTn dur="1" fill="hold" display="0" masterRel="nextClick" afterEffect="1"/>
                                        <p:tgtEl>
                                          <p:spTgt spid="7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dissolve">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dissolve">
                                      <p:cBhvr>
                                        <p:cTn id="4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64">
            <a:extLst>
              <a:ext uri="{FF2B5EF4-FFF2-40B4-BE49-F238E27FC236}">
                <a16:creationId xmlns:a16="http://schemas.microsoft.com/office/drawing/2014/main" id="{1D2FD081-118C-4407-80E9-601EF9D62A61}"/>
              </a:ext>
            </a:extLst>
          </p:cNvPr>
          <p:cNvSpPr txBox="1">
            <a:spLocks noChangeArrowheads="1"/>
          </p:cNvSpPr>
          <p:nvPr/>
        </p:nvSpPr>
        <p:spPr bwMode="auto">
          <a:xfrm>
            <a:off x="2296570" y="3559324"/>
            <a:ext cx="912286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marL="0" lvl="2" indent="-385763" algn="just" fontAlgn="ctr">
              <a:lnSpc>
                <a:spcPct val="140000"/>
              </a:lnSpc>
              <a:spcBef>
                <a:spcPct val="20000"/>
              </a:spcBef>
              <a:spcAft>
                <a:spcPct val="60000"/>
              </a:spcAft>
              <a:buClr>
                <a:srgbClr val="CC0000"/>
              </a:buClr>
              <a:defRPr/>
            </a:pPr>
            <a:r>
              <a:rPr lang="pt-BR" sz="2000" dirty="0">
                <a:latin typeface="+mn-lt"/>
              </a:rPr>
              <a:t> </a:t>
            </a:r>
            <a:r>
              <a:rPr lang="pt-BR" altLang="pt-BR" sz="2000" dirty="0">
                <a:solidFill>
                  <a:srgbClr val="30435F"/>
                </a:solidFill>
                <a:latin typeface="+mn-lt"/>
                <a:ea typeface="ＭＳ Ｐゴシック" pitchFamily="-107" charset="-128"/>
              </a:rPr>
              <a:t>Exercício 3.5.1 - </a:t>
            </a:r>
            <a:r>
              <a:rPr lang="pt-BR" sz="2000" dirty="0">
                <a:solidFill>
                  <a:srgbClr val="30435F"/>
                </a:solidFill>
                <a:latin typeface="+mn-lt"/>
                <a:ea typeface="ＭＳ Ｐゴシック" pitchFamily="-107" charset="-128"/>
              </a:rPr>
              <a:t>Para um custo de oportunidade projetado na BM&amp;F de 12,60% a.a. e um prêmio de 10 pontos-base (expressão usada pelo mercado financeiro para identificar o prêmio de risco acima do custo de oportunidade.) para este prazo, calcular os preços teóricos de cada tipo de títulos do Tesouro considerando as seguintes variações anuais:</a:t>
            </a:r>
          </a:p>
          <a:p>
            <a:pPr marL="0" lvl="2" indent="-385763" algn="just" fontAlgn="ctr">
              <a:lnSpc>
                <a:spcPct val="140000"/>
              </a:lnSpc>
              <a:spcBef>
                <a:spcPct val="20000"/>
              </a:spcBef>
              <a:spcAft>
                <a:spcPct val="60000"/>
              </a:spcAft>
              <a:buClr>
                <a:srgbClr val="CC0000"/>
              </a:buClr>
              <a:defRPr/>
            </a:pPr>
            <a:r>
              <a:rPr lang="pt-BR" sz="2000" dirty="0">
                <a:solidFill>
                  <a:srgbClr val="30435F"/>
                </a:solidFill>
                <a:latin typeface="+mn-lt"/>
                <a:ea typeface="ＭＳ Ｐゴシック" pitchFamily="-107" charset="-128"/>
              </a:rPr>
              <a:t>Dados do problema:</a:t>
            </a:r>
          </a:p>
          <a:p>
            <a:pPr marL="1028700" lvl="4" indent="-385763" algn="just" fontAlgn="ctr">
              <a:lnSpc>
                <a:spcPct val="140000"/>
              </a:lnSpc>
              <a:spcBef>
                <a:spcPct val="20000"/>
              </a:spcBef>
              <a:spcAft>
                <a:spcPct val="60000"/>
              </a:spcAft>
              <a:buClr>
                <a:srgbClr val="CC0000"/>
              </a:buClr>
              <a:defRPr/>
            </a:pPr>
            <a:r>
              <a:rPr lang="pt-BR" sz="2000" dirty="0">
                <a:solidFill>
                  <a:srgbClr val="30435F"/>
                </a:solidFill>
                <a:latin typeface="+mn-lt"/>
                <a:ea typeface="ＭＳ Ｐゴシック" pitchFamily="-107" charset="-128"/>
              </a:rPr>
              <a:t>Taxa Selic =&gt; 12,60% a.a.</a:t>
            </a:r>
          </a:p>
          <a:p>
            <a:pPr marL="1028700" lvl="4" indent="-385763" algn="just" fontAlgn="ctr">
              <a:lnSpc>
                <a:spcPct val="140000"/>
              </a:lnSpc>
              <a:spcBef>
                <a:spcPct val="20000"/>
              </a:spcBef>
              <a:spcAft>
                <a:spcPct val="60000"/>
              </a:spcAft>
              <a:buClr>
                <a:srgbClr val="CC0000"/>
              </a:buClr>
              <a:defRPr/>
            </a:pPr>
            <a:r>
              <a:rPr lang="pt-BR" sz="2000" dirty="0">
                <a:solidFill>
                  <a:srgbClr val="30435F"/>
                </a:solidFill>
                <a:latin typeface="+mn-lt"/>
                <a:ea typeface="ＭＳ Ｐゴシック" pitchFamily="-107" charset="-128"/>
              </a:rPr>
              <a:t>Variação cambial =&gt; 8,5% a.a.</a:t>
            </a:r>
          </a:p>
          <a:p>
            <a:pPr marL="1028700" lvl="4" indent="-385763" algn="just" fontAlgn="ctr">
              <a:lnSpc>
                <a:spcPct val="140000"/>
              </a:lnSpc>
              <a:spcBef>
                <a:spcPct val="20000"/>
              </a:spcBef>
              <a:spcAft>
                <a:spcPct val="60000"/>
              </a:spcAft>
              <a:buClr>
                <a:srgbClr val="CC0000"/>
              </a:buClr>
              <a:defRPr/>
            </a:pPr>
            <a:r>
              <a:rPr lang="pt-BR" sz="2000" dirty="0">
                <a:solidFill>
                  <a:srgbClr val="30435F"/>
                </a:solidFill>
                <a:latin typeface="+mn-lt"/>
                <a:ea typeface="ＭＳ Ｐゴシック" pitchFamily="-107" charset="-128"/>
              </a:rPr>
              <a:t>Variação IPCA =&gt; 5,5% a.a.</a:t>
            </a:r>
          </a:p>
          <a:p>
            <a:pPr algn="just" eaLnBrk="1" hangingPunct="1">
              <a:buClr>
                <a:schemeClr val="tx1"/>
              </a:buClr>
              <a:buSzTx/>
              <a:buFontTx/>
              <a:buNone/>
            </a:pPr>
            <a:endParaRPr lang="pt-BR" altLang="pt-BR" dirty="0">
              <a:solidFill>
                <a:schemeClr val="tx1"/>
              </a:solidFill>
              <a:latin typeface="+mn-lt"/>
            </a:endParaRPr>
          </a:p>
        </p:txBody>
      </p:sp>
      <p:sp>
        <p:nvSpPr>
          <p:cNvPr id="2" name="Rectangle 2">
            <a:extLst>
              <a:ext uri="{FF2B5EF4-FFF2-40B4-BE49-F238E27FC236}">
                <a16:creationId xmlns:a16="http://schemas.microsoft.com/office/drawing/2014/main" id="{AC6134EB-0A24-0B6F-8DE9-9F84162BFB25}"/>
              </a:ext>
            </a:extLst>
          </p:cNvPr>
          <p:cNvSpPr>
            <a:spLocks noGrp="1" noChangeArrowheads="1"/>
          </p:cNvSpPr>
          <p:nvPr>
            <p:ph type="title"/>
          </p:nvPr>
        </p:nvSpPr>
        <p:spPr>
          <a:xfrm>
            <a:off x="3377729" y="2227178"/>
            <a:ext cx="6960542" cy="658469"/>
          </a:xfrm>
          <a:noFill/>
        </p:spPr>
        <p:txBody>
          <a:bodyPr vert="horz" lIns="95616" tIns="47809" rIns="95616" bIns="47809" rtlCol="0" anchor="ctr">
            <a:normAutofit/>
          </a:bodyPr>
          <a:lstStyle/>
          <a:p>
            <a:r>
              <a:rPr lang="pt-BR" altLang="pt-BR" sz="3200" dirty="0">
                <a:latin typeface="+mj-lt"/>
              </a:rPr>
              <a:t>Formação de Taxas</a:t>
            </a:r>
          </a:p>
        </p:txBody>
      </p:sp>
    </p:spTree>
    <p:extLst>
      <p:ext uri="{BB962C8B-B14F-4D97-AF65-F5344CB8AC3E}">
        <p14:creationId xmlns:p14="http://schemas.microsoft.com/office/powerpoint/2010/main" val="364982456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CE0C55-CC0A-4C54-B8D2-D200F37D9743}"/>
              </a:ext>
            </a:extLst>
          </p:cNvPr>
          <p:cNvSpPr txBox="1">
            <a:spLocks noChangeArrowheads="1"/>
          </p:cNvSpPr>
          <p:nvPr/>
        </p:nvSpPr>
        <p:spPr bwMode="auto">
          <a:xfrm>
            <a:off x="1843111" y="2793208"/>
            <a:ext cx="9772568" cy="5400675"/>
          </a:xfrm>
          <a:prstGeom prst="rect">
            <a:avLst/>
          </a:prstGeom>
          <a:noFill/>
          <a:ln w="9525">
            <a:noFill/>
            <a:miter lim="800000"/>
            <a:headEnd/>
            <a:tailEnd/>
          </a:ln>
        </p:spPr>
        <p:txBody>
          <a:bodyPr/>
          <a:lstStyle/>
          <a:p>
            <a:pPr marL="0" lvl="2" indent="-385763" algn="just" eaLnBrk="0" hangingPunct="0">
              <a:lnSpc>
                <a:spcPct val="14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O mercado financeiro usualmente utiliza duas formas de expressar preços de ativos de renda fixa:</a:t>
            </a:r>
          </a:p>
          <a:p>
            <a:pPr marL="642938" lvl="4" algn="just" eaLnBrk="0" hangingPunct="0">
              <a:spcBef>
                <a:spcPct val="20000"/>
              </a:spcBef>
              <a:spcAft>
                <a:spcPct val="60000"/>
              </a:spcAft>
              <a:buClr>
                <a:srgbClr val="CC0000"/>
              </a:buClr>
              <a:buSzPct val="70000"/>
              <a:defRPr/>
            </a:pPr>
            <a:r>
              <a:rPr lang="pt-BR" sz="2000" dirty="0">
                <a:solidFill>
                  <a:srgbClr val="30435F"/>
                </a:solidFill>
                <a:latin typeface="+mn-lt"/>
                <a:ea typeface="ＭＳ Ｐゴシック" pitchFamily="-107" charset="-128"/>
              </a:rPr>
              <a:t>Pontos base</a:t>
            </a:r>
          </a:p>
          <a:p>
            <a:pPr marL="1028700" lvl="4" indent="-385763" algn="just" eaLnBrk="0" hangingPunct="0">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Diferença entre a Taxa do título e do DI Futuro multiplicada por 100</a:t>
            </a:r>
          </a:p>
          <a:p>
            <a:pPr marL="1028700" lvl="4" indent="-385763" algn="just" eaLnBrk="0" hangingPunct="0">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12,50 -12,35 = 0,15*100 = 15 pontos base</a:t>
            </a:r>
          </a:p>
          <a:p>
            <a:pPr marL="642938" lvl="4" algn="just" eaLnBrk="0" hangingPunct="0">
              <a:spcBef>
                <a:spcPct val="20000"/>
              </a:spcBef>
              <a:spcAft>
                <a:spcPct val="60000"/>
              </a:spcAft>
              <a:buClr>
                <a:srgbClr val="CC0000"/>
              </a:buClr>
              <a:buSzPct val="70000"/>
              <a:defRPr/>
            </a:pPr>
            <a:r>
              <a:rPr lang="pt-BR" sz="2000" dirty="0">
                <a:solidFill>
                  <a:srgbClr val="30435F"/>
                </a:solidFill>
                <a:latin typeface="+mn-lt"/>
                <a:ea typeface="ＭＳ Ｐゴシック" pitchFamily="-107" charset="-128"/>
              </a:rPr>
              <a:t>% CDI</a:t>
            </a:r>
          </a:p>
          <a:p>
            <a:pPr marL="1028700" lvl="4" indent="-385763" algn="just" eaLnBrk="0" hangingPunct="0">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Utilizada a seguinte fórmula: </a:t>
            </a:r>
          </a:p>
        </p:txBody>
      </p:sp>
      <p:graphicFrame>
        <p:nvGraphicFramePr>
          <p:cNvPr id="4" name="Object 1024">
            <a:extLst>
              <a:ext uri="{FF2B5EF4-FFF2-40B4-BE49-F238E27FC236}">
                <a16:creationId xmlns:a16="http://schemas.microsoft.com/office/drawing/2014/main" id="{F6AA5A42-0B5E-4420-8763-C70826A23296}"/>
              </a:ext>
            </a:extLst>
          </p:cNvPr>
          <p:cNvGraphicFramePr>
            <a:graphicFrameLocks noChangeAspect="1"/>
          </p:cNvGraphicFramePr>
          <p:nvPr>
            <p:extLst>
              <p:ext uri="{D42A27DB-BD31-4B8C-83A1-F6EECF244321}">
                <p14:modId xmlns:p14="http://schemas.microsoft.com/office/powerpoint/2010/main" val="1392661016"/>
              </p:ext>
            </p:extLst>
          </p:nvPr>
        </p:nvGraphicFramePr>
        <p:xfrm>
          <a:off x="7002016" y="6004486"/>
          <a:ext cx="3867764" cy="2055336"/>
        </p:xfrm>
        <a:graphic>
          <a:graphicData uri="http://schemas.openxmlformats.org/presentationml/2006/ole">
            <mc:AlternateContent xmlns:mc="http://schemas.openxmlformats.org/markup-compatibility/2006">
              <mc:Choice xmlns:v="urn:schemas-microsoft-com:vml" Requires="v">
                <p:oleObj name="Equação" r:id="rId3" imgW="2120900" imgH="1041400" progId="Equation.3">
                  <p:embed/>
                </p:oleObj>
              </mc:Choice>
              <mc:Fallback>
                <p:oleObj name="Equação" r:id="rId3" imgW="2120900" imgH="1041400" progId="Equation.3">
                  <p:embed/>
                  <p:pic>
                    <p:nvPicPr>
                      <p:cNvPr id="4" name="Object 1024">
                        <a:extLst>
                          <a:ext uri="{FF2B5EF4-FFF2-40B4-BE49-F238E27FC236}">
                            <a16:creationId xmlns:a16="http://schemas.microsoft.com/office/drawing/2014/main" id="{F6AA5A42-0B5E-4420-8763-C70826A23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016" y="6004486"/>
                        <a:ext cx="3867764" cy="2055336"/>
                      </a:xfrm>
                      <a:prstGeom prst="rect">
                        <a:avLst/>
                      </a:prstGeom>
                      <a:noFill/>
                      <a:ln>
                        <a:noFill/>
                      </a:ln>
                    </p:spPr>
                  </p:pic>
                </p:oleObj>
              </mc:Fallback>
            </mc:AlternateContent>
          </a:graphicData>
        </a:graphic>
      </p:graphicFrame>
      <p:sp>
        <p:nvSpPr>
          <p:cNvPr id="5" name="CaixaDeTexto 67">
            <a:extLst>
              <a:ext uri="{FF2B5EF4-FFF2-40B4-BE49-F238E27FC236}">
                <a16:creationId xmlns:a16="http://schemas.microsoft.com/office/drawing/2014/main" id="{B34A33A7-2E8B-4F08-BCF6-934E0AA8ED4E}"/>
              </a:ext>
            </a:extLst>
          </p:cNvPr>
          <p:cNvSpPr txBox="1">
            <a:spLocks noChangeArrowheads="1"/>
          </p:cNvSpPr>
          <p:nvPr/>
        </p:nvSpPr>
        <p:spPr bwMode="auto">
          <a:xfrm>
            <a:off x="2484878" y="7416745"/>
            <a:ext cx="219483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chemeClr val="tx1"/>
                </a:solidFill>
              </a:rPr>
              <a:t>EXERCICIO 3.9.2 e 3.9.3 </a:t>
            </a:r>
          </a:p>
        </p:txBody>
      </p:sp>
      <p:sp>
        <p:nvSpPr>
          <p:cNvPr id="6" name="Rectangle 2">
            <a:extLst>
              <a:ext uri="{FF2B5EF4-FFF2-40B4-BE49-F238E27FC236}">
                <a16:creationId xmlns:a16="http://schemas.microsoft.com/office/drawing/2014/main" id="{34516FEA-130F-4BF8-B99E-46E3725E0BB1}"/>
              </a:ext>
            </a:extLst>
          </p:cNvPr>
          <p:cNvSpPr>
            <a:spLocks noGrp="1" noChangeArrowheads="1"/>
          </p:cNvSpPr>
          <p:nvPr>
            <p:ph type="title"/>
          </p:nvPr>
        </p:nvSpPr>
        <p:spPr>
          <a:xfrm>
            <a:off x="3377729" y="2227178"/>
            <a:ext cx="6960542" cy="658469"/>
          </a:xfrm>
          <a:noFill/>
        </p:spPr>
        <p:txBody>
          <a:bodyPr vert="horz" lIns="95616" tIns="47809" rIns="95616" bIns="47809" rtlCol="0" anchor="ctr">
            <a:normAutofit/>
          </a:bodyPr>
          <a:lstStyle/>
          <a:p>
            <a:r>
              <a:rPr lang="pt-BR" altLang="pt-BR" sz="3200" dirty="0">
                <a:latin typeface="+mj-lt"/>
              </a:rPr>
              <a:t>Formação de Taxas</a:t>
            </a:r>
          </a:p>
        </p:txBody>
      </p:sp>
    </p:spTree>
    <p:extLst>
      <p:ext uri="{BB962C8B-B14F-4D97-AF65-F5344CB8AC3E}">
        <p14:creationId xmlns:p14="http://schemas.microsoft.com/office/powerpoint/2010/main" val="24869073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DAF3058C-BCCD-4351-BC48-64CCB6392E6F}"/>
              </a:ext>
            </a:extLst>
          </p:cNvPr>
          <p:cNvSpPr/>
          <p:nvPr/>
        </p:nvSpPr>
        <p:spPr>
          <a:xfrm>
            <a:off x="3113584" y="3631332"/>
            <a:ext cx="8150752" cy="4524315"/>
          </a:xfrm>
          <a:prstGeom prst="rect">
            <a:avLst/>
          </a:prstGeom>
        </p:spPr>
        <p:txBody>
          <a:bodyPr wrap="square">
            <a:spAutoFit/>
          </a:bodyPr>
          <a:lstStyle/>
          <a:p>
            <a:pPr marL="0" lvl="2" indent="-385763" algn="just" eaLnBrk="0" fontAlgn="ctr" hangingPunct="0">
              <a:lnSpc>
                <a:spcPct val="14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Exemplo 3.9.2 -  Utilizar a equação 3.3 para calcular a expressão do preço de um ativo de em % CDI que foi negociado a 23,50% a.a. e na hora da venda o DI-1Dia na BM&amp;F, para o prazo do ativo, projetava uma taxa de juros de 22,80% a.a.</a:t>
            </a:r>
          </a:p>
          <a:p>
            <a:pPr marL="0" lvl="2" indent="-385763" algn="just" eaLnBrk="0" fontAlgn="ctr" hangingPunct="0">
              <a:lnSpc>
                <a:spcPct val="140000"/>
              </a:lnSpc>
              <a:spcBef>
                <a:spcPct val="20000"/>
              </a:spcBef>
              <a:spcAft>
                <a:spcPct val="60000"/>
              </a:spcAft>
              <a:buClr>
                <a:srgbClr val="CC0000"/>
              </a:buClr>
              <a:buSzPct val="70000"/>
              <a:buFont typeface="Marlett" pitchFamily="2" charset="2"/>
              <a:buChar char="4"/>
              <a:defRPr/>
            </a:pPr>
            <a:endParaRPr lang="pt-BR" sz="2000" dirty="0">
              <a:solidFill>
                <a:srgbClr val="30435F"/>
              </a:solidFill>
              <a:latin typeface="+mn-lt"/>
              <a:ea typeface="ＭＳ Ｐゴシック" pitchFamily="-107" charset="-128"/>
            </a:endParaRPr>
          </a:p>
          <a:p>
            <a:pPr marL="0" lvl="2" indent="-385763" algn="just" eaLnBrk="0" fontAlgn="ctr" hangingPunct="0">
              <a:lnSpc>
                <a:spcPct val="140000"/>
              </a:lnSpc>
              <a:spcBef>
                <a:spcPct val="20000"/>
              </a:spcBef>
              <a:spcAft>
                <a:spcPct val="60000"/>
              </a:spcAft>
              <a:buClr>
                <a:srgbClr val="CC0000"/>
              </a:buClr>
              <a:buSzPct val="70000"/>
              <a:buFont typeface="Marlett" pitchFamily="2" charset="2"/>
              <a:buChar char="4"/>
              <a:tabLst>
                <a:tab pos="448419" algn="l"/>
              </a:tabLst>
              <a:defRPr/>
            </a:pPr>
            <a:r>
              <a:rPr lang="pt-BR" sz="2000" dirty="0">
                <a:solidFill>
                  <a:srgbClr val="30435F"/>
                </a:solidFill>
                <a:latin typeface="+mn-lt"/>
                <a:ea typeface="ＭＳ Ｐゴシック" pitchFamily="-107" charset="-128"/>
              </a:rPr>
              <a:t> Exemplo 3.9.3 - Utilizar a equação 3.4 para calcular a taxa de juros um ativo negociado a 102,77% CDI, sabendo que na hora da venda o DI-1Dia na BM&amp;F para o prazo do ativo projetava uma taxa de juros de 22,80% a.a.</a:t>
            </a:r>
            <a:endParaRPr lang="pt-BR" sz="2000" dirty="0">
              <a:latin typeface="+mn-lt"/>
              <a:ea typeface="Calibri" panose="020F0502020204030204" pitchFamily="34" charset="0"/>
              <a:cs typeface="Times New Roman" panose="02020603050405020304" pitchFamily="18" charset="0"/>
            </a:endParaRPr>
          </a:p>
          <a:p>
            <a:pPr algn="just" fontAlgn="ctr">
              <a:tabLst>
                <a:tab pos="448419" algn="l"/>
              </a:tabLst>
            </a:pPr>
            <a:r>
              <a:rPr lang="pt-BR" sz="2000" dirty="0">
                <a:solidFill>
                  <a:srgbClr val="000000"/>
                </a:solidFill>
                <a:latin typeface="+mn-lt"/>
                <a:ea typeface="Calibri" panose="020F0502020204030204" pitchFamily="34" charset="0"/>
                <a:cs typeface="Times New Roman" panose="02020603050405020304" pitchFamily="18" charset="0"/>
              </a:rPr>
              <a:t> </a:t>
            </a:r>
            <a:endParaRPr lang="pt-BR" sz="2000" dirty="0">
              <a:latin typeface="+mn-lt"/>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0326F834-4996-5599-2EAC-4C78EE8B8CC6}"/>
              </a:ext>
            </a:extLst>
          </p:cNvPr>
          <p:cNvSpPr>
            <a:spLocks noGrp="1" noChangeArrowheads="1"/>
          </p:cNvSpPr>
          <p:nvPr>
            <p:ph type="title"/>
          </p:nvPr>
        </p:nvSpPr>
        <p:spPr>
          <a:xfrm>
            <a:off x="3377729" y="2227178"/>
            <a:ext cx="6960542" cy="658469"/>
          </a:xfrm>
          <a:noFill/>
        </p:spPr>
        <p:txBody>
          <a:bodyPr vert="horz" lIns="95616" tIns="47809" rIns="95616" bIns="47809" rtlCol="0" anchor="ctr">
            <a:normAutofit/>
          </a:bodyPr>
          <a:lstStyle/>
          <a:p>
            <a:r>
              <a:rPr lang="pt-BR" altLang="pt-BR" sz="3200" dirty="0">
                <a:latin typeface="+mn-lt"/>
              </a:rPr>
              <a:t>Formação de Taxas</a:t>
            </a:r>
          </a:p>
        </p:txBody>
      </p:sp>
    </p:spTree>
    <p:extLst>
      <p:ext uri="{BB962C8B-B14F-4D97-AF65-F5344CB8AC3E}">
        <p14:creationId xmlns:p14="http://schemas.microsoft.com/office/powerpoint/2010/main" val="45083872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3698649" y="3604331"/>
            <a:ext cx="6318702" cy="1687710"/>
          </a:xfrm>
        </p:spPr>
        <p:txBody>
          <a:bodyPr/>
          <a:lstStyle/>
          <a:p>
            <a:r>
              <a:rPr lang="pt-BR" sz="3200" dirty="0">
                <a:latin typeface="+mj-lt"/>
              </a:rPr>
              <a:t>Mercado Futuro</a:t>
            </a:r>
          </a:p>
          <a:p>
            <a:r>
              <a:rPr lang="pt-BR" sz="3200" dirty="0">
                <a:latin typeface="+mj-lt"/>
              </a:rPr>
              <a:t>DI 1 dia – BM&amp;F</a:t>
            </a:r>
          </a:p>
        </p:txBody>
      </p:sp>
    </p:spTree>
    <p:extLst>
      <p:ext uri="{BB962C8B-B14F-4D97-AF65-F5344CB8AC3E}">
        <p14:creationId xmlns:p14="http://schemas.microsoft.com/office/powerpoint/2010/main" val="3077056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96570" y="2451511"/>
            <a:ext cx="8369420" cy="544024"/>
          </a:xfrm>
        </p:spPr>
        <p:txBody>
          <a:bodyPr>
            <a:noAutofit/>
          </a:bodyPr>
          <a:lstStyle/>
          <a:p>
            <a:r>
              <a:rPr lang="pt-BR" altLang="pt-BR" sz="3200" dirty="0">
                <a:solidFill>
                  <a:srgbClr val="30435F"/>
                </a:solidFill>
                <a:latin typeface="+mj-lt"/>
                <a:ea typeface="ＭＳ Ｐゴシック" pitchFamily="-107" charset="-128"/>
                <a:cs typeface="+mn-cs"/>
              </a:rPr>
              <a:t>Fluxo implícito no mercado futuro</a:t>
            </a:r>
          </a:p>
        </p:txBody>
      </p:sp>
      <p:grpSp>
        <p:nvGrpSpPr>
          <p:cNvPr id="6" name="Group 3">
            <a:extLst>
              <a:ext uri="{FF2B5EF4-FFF2-40B4-BE49-F238E27FC236}">
                <a16:creationId xmlns:a16="http://schemas.microsoft.com/office/drawing/2014/main" id="{543BB1A7-702B-462B-843F-CD28F88F2D26}"/>
              </a:ext>
            </a:extLst>
          </p:cNvPr>
          <p:cNvGrpSpPr>
            <a:grpSpLocks/>
          </p:cNvGrpSpPr>
          <p:nvPr/>
        </p:nvGrpSpPr>
        <p:grpSpPr bwMode="auto">
          <a:xfrm>
            <a:off x="3176945" y="3487316"/>
            <a:ext cx="6608669" cy="4636294"/>
            <a:chOff x="839" y="845"/>
            <a:chExt cx="3701" cy="2596"/>
          </a:xfrm>
        </p:grpSpPr>
        <p:sp>
          <p:nvSpPr>
            <p:cNvPr id="7" name="Line 4">
              <a:extLst>
                <a:ext uri="{FF2B5EF4-FFF2-40B4-BE49-F238E27FC236}">
                  <a16:creationId xmlns:a16="http://schemas.microsoft.com/office/drawing/2014/main" id="{E34BC3DD-E8B2-4D5A-BDA7-BC02CCCE7E57}"/>
                </a:ext>
              </a:extLst>
            </p:cNvPr>
            <p:cNvSpPr>
              <a:spLocks noChangeShapeType="1"/>
            </p:cNvSpPr>
            <p:nvPr/>
          </p:nvSpPr>
          <p:spPr bwMode="auto">
            <a:xfrm>
              <a:off x="1610" y="1344"/>
              <a:ext cx="24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dirty="0"/>
            </a:p>
          </p:txBody>
        </p:sp>
        <p:sp>
          <p:nvSpPr>
            <p:cNvPr id="8" name="Line 5">
              <a:extLst>
                <a:ext uri="{FF2B5EF4-FFF2-40B4-BE49-F238E27FC236}">
                  <a16:creationId xmlns:a16="http://schemas.microsoft.com/office/drawing/2014/main" id="{A865DF64-6E8B-4053-941D-4FDAA8626C98}"/>
                </a:ext>
              </a:extLst>
            </p:cNvPr>
            <p:cNvSpPr>
              <a:spLocks noChangeShapeType="1"/>
            </p:cNvSpPr>
            <p:nvPr/>
          </p:nvSpPr>
          <p:spPr bwMode="auto">
            <a:xfrm>
              <a:off x="1610" y="1616"/>
              <a:ext cx="24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dirty="0"/>
            </a:p>
          </p:txBody>
        </p:sp>
        <p:sp>
          <p:nvSpPr>
            <p:cNvPr id="9" name="Line 6">
              <a:extLst>
                <a:ext uri="{FF2B5EF4-FFF2-40B4-BE49-F238E27FC236}">
                  <a16:creationId xmlns:a16="http://schemas.microsoft.com/office/drawing/2014/main" id="{84ACB487-FD63-4211-AC71-C5EA12EC45E8}"/>
                </a:ext>
              </a:extLst>
            </p:cNvPr>
            <p:cNvSpPr>
              <a:spLocks noChangeShapeType="1"/>
            </p:cNvSpPr>
            <p:nvPr/>
          </p:nvSpPr>
          <p:spPr bwMode="auto">
            <a:xfrm>
              <a:off x="1610" y="2478"/>
              <a:ext cx="24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dirty="0"/>
            </a:p>
          </p:txBody>
        </p:sp>
        <p:sp>
          <p:nvSpPr>
            <p:cNvPr id="10" name="Line 7">
              <a:extLst>
                <a:ext uri="{FF2B5EF4-FFF2-40B4-BE49-F238E27FC236}">
                  <a16:creationId xmlns:a16="http://schemas.microsoft.com/office/drawing/2014/main" id="{93146102-202A-4EFF-9ED3-07A5998FB14F}"/>
                </a:ext>
              </a:extLst>
            </p:cNvPr>
            <p:cNvSpPr>
              <a:spLocks noChangeShapeType="1"/>
            </p:cNvSpPr>
            <p:nvPr/>
          </p:nvSpPr>
          <p:spPr bwMode="auto">
            <a:xfrm flipV="1">
              <a:off x="4014" y="2069"/>
              <a:ext cx="0" cy="4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dirty="0"/>
            </a:p>
          </p:txBody>
        </p:sp>
        <p:sp>
          <p:nvSpPr>
            <p:cNvPr id="11" name="Line 8">
              <a:extLst>
                <a:ext uri="{FF2B5EF4-FFF2-40B4-BE49-F238E27FC236}">
                  <a16:creationId xmlns:a16="http://schemas.microsoft.com/office/drawing/2014/main" id="{A935C5D0-3EB5-4771-A06F-FFAC92A0D948}"/>
                </a:ext>
              </a:extLst>
            </p:cNvPr>
            <p:cNvSpPr>
              <a:spLocks noChangeShapeType="1"/>
            </p:cNvSpPr>
            <p:nvPr/>
          </p:nvSpPr>
          <p:spPr bwMode="auto">
            <a:xfrm>
              <a:off x="1610" y="2478"/>
              <a:ext cx="0" cy="4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dirty="0"/>
            </a:p>
          </p:txBody>
        </p:sp>
        <p:sp>
          <p:nvSpPr>
            <p:cNvPr id="12" name="Line 9">
              <a:extLst>
                <a:ext uri="{FF2B5EF4-FFF2-40B4-BE49-F238E27FC236}">
                  <a16:creationId xmlns:a16="http://schemas.microsoft.com/office/drawing/2014/main" id="{4156C6F4-6022-4BD6-9D9C-8251A58C7998}"/>
                </a:ext>
              </a:extLst>
            </p:cNvPr>
            <p:cNvSpPr>
              <a:spLocks noChangeShapeType="1"/>
            </p:cNvSpPr>
            <p:nvPr/>
          </p:nvSpPr>
          <p:spPr bwMode="auto">
            <a:xfrm>
              <a:off x="1610" y="1162"/>
              <a:ext cx="0" cy="1996"/>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pt-BR" dirty="0"/>
            </a:p>
          </p:txBody>
        </p:sp>
        <p:sp>
          <p:nvSpPr>
            <p:cNvPr id="13" name="Line 10">
              <a:extLst>
                <a:ext uri="{FF2B5EF4-FFF2-40B4-BE49-F238E27FC236}">
                  <a16:creationId xmlns:a16="http://schemas.microsoft.com/office/drawing/2014/main" id="{AADB313A-BE38-42C7-A497-727A683046CC}"/>
                </a:ext>
              </a:extLst>
            </p:cNvPr>
            <p:cNvSpPr>
              <a:spLocks noChangeShapeType="1"/>
            </p:cNvSpPr>
            <p:nvPr/>
          </p:nvSpPr>
          <p:spPr bwMode="auto">
            <a:xfrm>
              <a:off x="4014" y="1117"/>
              <a:ext cx="0" cy="2086"/>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pt-BR" dirty="0"/>
            </a:p>
          </p:txBody>
        </p:sp>
        <p:sp>
          <p:nvSpPr>
            <p:cNvPr id="14" name="Text Box 11">
              <a:extLst>
                <a:ext uri="{FF2B5EF4-FFF2-40B4-BE49-F238E27FC236}">
                  <a16:creationId xmlns:a16="http://schemas.microsoft.com/office/drawing/2014/main" id="{905ECC1D-EF02-44AC-8418-1348E09852E4}"/>
                </a:ext>
              </a:extLst>
            </p:cNvPr>
            <p:cNvSpPr txBox="1">
              <a:spLocks noChangeArrowheads="1"/>
            </p:cNvSpPr>
            <p:nvPr/>
          </p:nvSpPr>
          <p:spPr bwMode="auto">
            <a:xfrm>
              <a:off x="1403" y="857"/>
              <a:ext cx="36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rgbClr val="000000"/>
                  </a:solidFill>
                </a:rPr>
                <a:t>Hoje</a:t>
              </a:r>
            </a:p>
          </p:txBody>
        </p:sp>
        <p:sp>
          <p:nvSpPr>
            <p:cNvPr id="15" name="Text Box 12">
              <a:extLst>
                <a:ext uri="{FF2B5EF4-FFF2-40B4-BE49-F238E27FC236}">
                  <a16:creationId xmlns:a16="http://schemas.microsoft.com/office/drawing/2014/main" id="{734DF99C-14AE-48A9-9892-86A2C72F1C43}"/>
                </a:ext>
              </a:extLst>
            </p:cNvPr>
            <p:cNvSpPr txBox="1">
              <a:spLocks noChangeArrowheads="1"/>
            </p:cNvSpPr>
            <p:nvPr/>
          </p:nvSpPr>
          <p:spPr bwMode="auto">
            <a:xfrm>
              <a:off x="3742" y="845"/>
              <a:ext cx="42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rgbClr val="000000"/>
                  </a:solidFill>
                </a:rPr>
                <a:t>Venc.</a:t>
              </a:r>
            </a:p>
          </p:txBody>
        </p:sp>
        <p:sp>
          <p:nvSpPr>
            <p:cNvPr id="16" name="Text Box 13">
              <a:extLst>
                <a:ext uri="{FF2B5EF4-FFF2-40B4-BE49-F238E27FC236}">
                  <a16:creationId xmlns:a16="http://schemas.microsoft.com/office/drawing/2014/main" id="{32AACDF2-67F6-4E39-AD62-AA9916DC7FCD}"/>
                </a:ext>
              </a:extLst>
            </p:cNvPr>
            <p:cNvSpPr txBox="1">
              <a:spLocks noChangeArrowheads="1"/>
            </p:cNvSpPr>
            <p:nvPr/>
          </p:nvSpPr>
          <p:spPr bwMode="auto">
            <a:xfrm>
              <a:off x="2595" y="1129"/>
              <a:ext cx="42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rgbClr val="000000"/>
                  </a:solidFill>
                </a:rPr>
                <a:t>1 ano</a:t>
              </a:r>
            </a:p>
          </p:txBody>
        </p:sp>
        <p:sp>
          <p:nvSpPr>
            <p:cNvPr id="17" name="Text Box 14">
              <a:extLst>
                <a:ext uri="{FF2B5EF4-FFF2-40B4-BE49-F238E27FC236}">
                  <a16:creationId xmlns:a16="http://schemas.microsoft.com/office/drawing/2014/main" id="{00EC13E3-B6C5-443E-87FB-31D2AE07AD3E}"/>
                </a:ext>
              </a:extLst>
            </p:cNvPr>
            <p:cNvSpPr txBox="1">
              <a:spLocks noChangeArrowheads="1"/>
            </p:cNvSpPr>
            <p:nvPr/>
          </p:nvSpPr>
          <p:spPr bwMode="auto">
            <a:xfrm>
              <a:off x="839" y="1616"/>
              <a:ext cx="1098"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rgbClr val="000000"/>
                  </a:solidFill>
                </a:rPr>
                <a:t>Pç. à vista = 2,70</a:t>
              </a:r>
            </a:p>
          </p:txBody>
        </p:sp>
        <p:sp>
          <p:nvSpPr>
            <p:cNvPr id="18" name="Text Box 15">
              <a:extLst>
                <a:ext uri="{FF2B5EF4-FFF2-40B4-BE49-F238E27FC236}">
                  <a16:creationId xmlns:a16="http://schemas.microsoft.com/office/drawing/2014/main" id="{569C6133-C157-4404-903D-4AE78285D7E5}"/>
                </a:ext>
              </a:extLst>
            </p:cNvPr>
            <p:cNvSpPr txBox="1">
              <a:spLocks noChangeArrowheads="1"/>
            </p:cNvSpPr>
            <p:nvPr/>
          </p:nvSpPr>
          <p:spPr bwMode="auto">
            <a:xfrm>
              <a:off x="3198" y="1616"/>
              <a:ext cx="113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rgbClr val="000000"/>
                  </a:solidFill>
                </a:rPr>
                <a:t>Pç. Futuro =  3,20</a:t>
              </a:r>
            </a:p>
          </p:txBody>
        </p:sp>
        <p:sp>
          <p:nvSpPr>
            <p:cNvPr id="19" name="Text Box 16">
              <a:extLst>
                <a:ext uri="{FF2B5EF4-FFF2-40B4-BE49-F238E27FC236}">
                  <a16:creationId xmlns:a16="http://schemas.microsoft.com/office/drawing/2014/main" id="{A1DDF25A-7AEF-42E2-92BD-7EF8246BDB98}"/>
                </a:ext>
              </a:extLst>
            </p:cNvPr>
            <p:cNvSpPr txBox="1">
              <a:spLocks noChangeArrowheads="1"/>
            </p:cNvSpPr>
            <p:nvPr/>
          </p:nvSpPr>
          <p:spPr bwMode="auto">
            <a:xfrm>
              <a:off x="1643" y="2762"/>
              <a:ext cx="355"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rgbClr val="000000"/>
                  </a:solidFill>
                </a:rPr>
                <a:t>2,70</a:t>
              </a:r>
            </a:p>
          </p:txBody>
        </p:sp>
        <p:sp>
          <p:nvSpPr>
            <p:cNvPr id="20" name="Text Box 17">
              <a:extLst>
                <a:ext uri="{FF2B5EF4-FFF2-40B4-BE49-F238E27FC236}">
                  <a16:creationId xmlns:a16="http://schemas.microsoft.com/office/drawing/2014/main" id="{4B10E540-DA6C-4020-B16E-B1587A663A35}"/>
                </a:ext>
              </a:extLst>
            </p:cNvPr>
            <p:cNvSpPr txBox="1">
              <a:spLocks noChangeArrowheads="1"/>
            </p:cNvSpPr>
            <p:nvPr/>
          </p:nvSpPr>
          <p:spPr bwMode="auto">
            <a:xfrm>
              <a:off x="4026" y="2172"/>
              <a:ext cx="355"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rgbClr val="000000"/>
                  </a:solidFill>
                </a:rPr>
                <a:t>3,20</a:t>
              </a:r>
            </a:p>
          </p:txBody>
        </p:sp>
        <p:sp>
          <p:nvSpPr>
            <p:cNvPr id="21" name="Text Box 18">
              <a:extLst>
                <a:ext uri="{FF2B5EF4-FFF2-40B4-BE49-F238E27FC236}">
                  <a16:creationId xmlns:a16="http://schemas.microsoft.com/office/drawing/2014/main" id="{D540581F-600B-44F3-87B6-699340B6042A}"/>
                </a:ext>
              </a:extLst>
            </p:cNvPr>
            <p:cNvSpPr txBox="1">
              <a:spLocks noChangeArrowheads="1"/>
            </p:cNvSpPr>
            <p:nvPr/>
          </p:nvSpPr>
          <p:spPr bwMode="auto">
            <a:xfrm>
              <a:off x="1395" y="3234"/>
              <a:ext cx="3145"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rgbClr val="000000"/>
                  </a:solidFill>
                </a:rPr>
                <a:t>Tx. Implícita = [(3,20/2,70) – 1]*100 = 18,50%</a:t>
              </a:r>
            </a:p>
          </p:txBody>
        </p:sp>
      </p:grpSp>
      <p:sp>
        <p:nvSpPr>
          <p:cNvPr id="22" name="CaixaDeTexto 18">
            <a:extLst>
              <a:ext uri="{FF2B5EF4-FFF2-40B4-BE49-F238E27FC236}">
                <a16:creationId xmlns:a16="http://schemas.microsoft.com/office/drawing/2014/main" id="{957BBF40-8675-4B3F-8C64-09E053F3285B}"/>
              </a:ext>
            </a:extLst>
          </p:cNvPr>
          <p:cNvSpPr txBox="1">
            <a:spLocks noChangeArrowheads="1"/>
          </p:cNvSpPr>
          <p:nvPr/>
        </p:nvSpPr>
        <p:spPr bwMode="auto">
          <a:xfrm>
            <a:off x="1961456" y="8239844"/>
            <a:ext cx="15696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chemeClr val="tx1"/>
                </a:solidFill>
              </a:rPr>
              <a:t>EXERCICIO 3.6.4</a:t>
            </a:r>
          </a:p>
        </p:txBody>
      </p:sp>
    </p:spTree>
    <p:extLst>
      <p:ext uri="{BB962C8B-B14F-4D97-AF65-F5344CB8AC3E}">
        <p14:creationId xmlns:p14="http://schemas.microsoft.com/office/powerpoint/2010/main" val="314850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E967443B-DAFF-44AB-BC65-190E5C0BE7C8}"/>
              </a:ext>
            </a:extLst>
          </p:cNvPr>
          <p:cNvSpPr/>
          <p:nvPr/>
        </p:nvSpPr>
        <p:spPr>
          <a:xfrm>
            <a:off x="3119125" y="3199285"/>
            <a:ext cx="7178644" cy="1815882"/>
          </a:xfrm>
          <a:prstGeom prst="rect">
            <a:avLst/>
          </a:prstGeom>
        </p:spPr>
        <p:txBody>
          <a:bodyPr wrap="square">
            <a:spAutoFit/>
          </a:bodyPr>
          <a:lstStyle/>
          <a:p>
            <a:pPr marL="0" lvl="2" indent="-385763" algn="just" eaLnBrk="0" fontAlgn="ctr" hangingPunct="0">
              <a:lnSpc>
                <a:spcPct val="140000"/>
              </a:lnSpc>
              <a:spcBef>
                <a:spcPct val="20000"/>
              </a:spcBef>
              <a:spcAft>
                <a:spcPct val="60000"/>
              </a:spcAft>
              <a:buClr>
                <a:srgbClr val="CC0000"/>
              </a:buClr>
              <a:buSzPct val="90000"/>
              <a:buFont typeface="Marlett" pitchFamily="2" charset="2"/>
              <a:buChar char="4"/>
              <a:defRPr/>
            </a:pPr>
            <a:r>
              <a:rPr lang="pt-BR" sz="2000" dirty="0">
                <a:solidFill>
                  <a:srgbClr val="4D4D4F"/>
                </a:solidFill>
                <a:latin typeface="+mn-lt"/>
              </a:rPr>
              <a:t>Exemplo 3.6.4 - O preço futuro de um determinado ativo, com vencimento em 63 dias úteis, é R$ 450,00. Se a taxa de juros implícita gerada pelo mercado desse ativo é de 12,40% a.a., qual seria o preço justo para o mercado à vista.</a:t>
            </a:r>
          </a:p>
        </p:txBody>
      </p:sp>
      <p:sp>
        <p:nvSpPr>
          <p:cNvPr id="2" name="Rectangle 2">
            <a:extLst>
              <a:ext uri="{FF2B5EF4-FFF2-40B4-BE49-F238E27FC236}">
                <a16:creationId xmlns:a16="http://schemas.microsoft.com/office/drawing/2014/main" id="{148B9B97-373D-4EB0-9D60-8925814AFE12}"/>
              </a:ext>
            </a:extLst>
          </p:cNvPr>
          <p:cNvSpPr>
            <a:spLocks noGrp="1" noChangeArrowheads="1"/>
          </p:cNvSpPr>
          <p:nvPr>
            <p:ph type="title"/>
          </p:nvPr>
        </p:nvSpPr>
        <p:spPr>
          <a:xfrm>
            <a:off x="3377729" y="2227178"/>
            <a:ext cx="6960542" cy="658469"/>
          </a:xfrm>
          <a:noFill/>
        </p:spPr>
        <p:txBody>
          <a:bodyPr vert="horz" lIns="95616" tIns="47809" rIns="95616" bIns="47809" rtlCol="0" anchor="ctr">
            <a:normAutofit/>
          </a:bodyPr>
          <a:lstStyle/>
          <a:p>
            <a:r>
              <a:rPr lang="pt-BR" altLang="pt-BR" sz="3200" dirty="0">
                <a:latin typeface="+mn-lt"/>
              </a:rPr>
              <a:t>Formação de Taxas</a:t>
            </a:r>
          </a:p>
        </p:txBody>
      </p:sp>
    </p:spTree>
    <p:extLst>
      <p:ext uri="{BB962C8B-B14F-4D97-AF65-F5344CB8AC3E}">
        <p14:creationId xmlns:p14="http://schemas.microsoft.com/office/powerpoint/2010/main" val="3638900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96570" y="2479204"/>
            <a:ext cx="8369420" cy="544024"/>
          </a:xfrm>
        </p:spPr>
        <p:txBody>
          <a:bodyPr>
            <a:noAutofit/>
          </a:bodyPr>
          <a:lstStyle/>
          <a:p>
            <a:r>
              <a:rPr lang="pt-BR" altLang="pt-BR" sz="3200" dirty="0">
                <a:solidFill>
                  <a:srgbClr val="30435F"/>
                </a:solidFill>
                <a:latin typeface="+mn-lt"/>
                <a:ea typeface="ＭＳ Ｐゴシック" pitchFamily="-107" charset="-128"/>
                <a:cs typeface="+mn-cs"/>
              </a:rPr>
              <a:t>Contrato Futuro DI de 1 dia</a:t>
            </a:r>
          </a:p>
        </p:txBody>
      </p:sp>
      <p:sp>
        <p:nvSpPr>
          <p:cNvPr id="55299" name="Rectangle 3"/>
          <p:cNvSpPr>
            <a:spLocks noGrp="1" noChangeArrowheads="1"/>
          </p:cNvSpPr>
          <p:nvPr>
            <p:ph sz="quarter" idx="13"/>
          </p:nvPr>
        </p:nvSpPr>
        <p:spPr>
          <a:xfrm>
            <a:off x="2681536" y="3673535"/>
            <a:ext cx="8181909" cy="4782333"/>
          </a:xfrm>
          <a:prstGeom prst="rect">
            <a:avLst/>
          </a:prstGeom>
        </p:spPr>
        <p:txBody>
          <a:bodyPr>
            <a:noAutofit/>
          </a:bodyPr>
          <a:lstStyle/>
          <a:p>
            <a:pPr marL="0" lvl="2" indent="-385763" algn="just" eaLnBrk="0" hangingPunct="0">
              <a:lnSpc>
                <a:spcPct val="14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Este instrumento financeiro tem por principal função econômica reduzir a volatilidade de fluxos de caixa associados a variação das taxas de juros, através de operações de hedge.</a:t>
            </a:r>
          </a:p>
          <a:p>
            <a:pPr marL="0" lvl="2" indent="-385763" algn="just" eaLnBrk="0" hangingPunct="0">
              <a:lnSpc>
                <a:spcPct val="140000"/>
              </a:lnSpc>
              <a:spcAft>
                <a:spcPct val="60000"/>
              </a:spcAft>
              <a:buClr>
                <a:srgbClr val="CC0000"/>
              </a:buClr>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14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Os contratos nos vencimentos valem 100.000 pontos, ou R$ 100.000,00 já que o ponto vale R$ 1,00. </a:t>
            </a:r>
          </a:p>
          <a:p>
            <a:pPr marL="0" lvl="2" indent="-385763" algn="just" eaLnBrk="0" hangingPunct="0">
              <a:lnSpc>
                <a:spcPct val="140000"/>
              </a:lnSpc>
              <a:spcAft>
                <a:spcPct val="60000"/>
              </a:spcAft>
              <a:buClr>
                <a:srgbClr val="CC0000"/>
              </a:buClr>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14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É como se tratasse de um título de renda fixa com este valor de face.</a:t>
            </a:r>
          </a:p>
        </p:txBody>
      </p:sp>
    </p:spTree>
    <p:extLst>
      <p:ext uri="{BB962C8B-B14F-4D97-AF65-F5344CB8AC3E}">
        <p14:creationId xmlns:p14="http://schemas.microsoft.com/office/powerpoint/2010/main" val="1978319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BB0E5AE3-0851-2EE0-BEF5-8E44C3E3CE68}"/>
              </a:ext>
            </a:extLst>
          </p:cNvPr>
          <p:cNvGrpSpPr/>
          <p:nvPr/>
        </p:nvGrpSpPr>
        <p:grpSpPr>
          <a:xfrm>
            <a:off x="2825552" y="3703340"/>
            <a:ext cx="7405819" cy="4657177"/>
            <a:chOff x="2825552" y="3703340"/>
            <a:chExt cx="7405819" cy="4657177"/>
          </a:xfrm>
        </p:grpSpPr>
        <p:grpSp>
          <p:nvGrpSpPr>
            <p:cNvPr id="56322" name="Group 2"/>
            <p:cNvGrpSpPr>
              <a:grpSpLocks/>
            </p:cNvGrpSpPr>
            <p:nvPr/>
          </p:nvGrpSpPr>
          <p:grpSpPr bwMode="auto">
            <a:xfrm>
              <a:off x="2825552" y="3703341"/>
              <a:ext cx="7405819" cy="4657176"/>
              <a:chOff x="547" y="812"/>
              <a:chExt cx="4146" cy="2825"/>
            </a:xfrm>
          </p:grpSpPr>
          <p:grpSp>
            <p:nvGrpSpPr>
              <p:cNvPr id="56326" name="Group 3"/>
              <p:cNvGrpSpPr>
                <a:grpSpLocks/>
              </p:cNvGrpSpPr>
              <p:nvPr/>
            </p:nvGrpSpPr>
            <p:grpSpPr bwMode="auto">
              <a:xfrm>
                <a:off x="1837" y="1026"/>
                <a:ext cx="2404" cy="998"/>
                <a:chOff x="1837" y="1026"/>
                <a:chExt cx="2404" cy="998"/>
              </a:xfrm>
            </p:grpSpPr>
            <p:sp>
              <p:nvSpPr>
                <p:cNvPr id="56340" name="Line 4"/>
                <p:cNvSpPr>
                  <a:spLocks noChangeShapeType="1"/>
                </p:cNvSpPr>
                <p:nvPr/>
              </p:nvSpPr>
              <p:spPr bwMode="auto">
                <a:xfrm>
                  <a:off x="4241" y="1026"/>
                  <a:ext cx="0" cy="59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pt-BR" sz="1870" dirty="0"/>
                </a:p>
              </p:txBody>
            </p:sp>
            <p:sp>
              <p:nvSpPr>
                <p:cNvPr id="56341" name="Line 5"/>
                <p:cNvSpPr>
                  <a:spLocks noChangeShapeType="1"/>
                </p:cNvSpPr>
                <p:nvPr/>
              </p:nvSpPr>
              <p:spPr bwMode="auto">
                <a:xfrm flipH="1">
                  <a:off x="1837" y="1616"/>
                  <a:ext cx="24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1870" dirty="0"/>
                </a:p>
              </p:txBody>
            </p:sp>
            <p:sp>
              <p:nvSpPr>
                <p:cNvPr id="56342" name="Line 6"/>
                <p:cNvSpPr>
                  <a:spLocks noChangeShapeType="1"/>
                </p:cNvSpPr>
                <p:nvPr/>
              </p:nvSpPr>
              <p:spPr bwMode="auto">
                <a:xfrm>
                  <a:off x="1837" y="1616"/>
                  <a:ext cx="0"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1870" dirty="0"/>
                </a:p>
              </p:txBody>
            </p:sp>
          </p:grpSp>
          <p:grpSp>
            <p:nvGrpSpPr>
              <p:cNvPr id="56327" name="Group 7"/>
              <p:cNvGrpSpPr>
                <a:grpSpLocks/>
              </p:cNvGrpSpPr>
              <p:nvPr/>
            </p:nvGrpSpPr>
            <p:grpSpPr bwMode="auto">
              <a:xfrm>
                <a:off x="1837" y="2069"/>
                <a:ext cx="2404" cy="998"/>
                <a:chOff x="1837" y="1026"/>
                <a:chExt cx="2404" cy="998"/>
              </a:xfrm>
            </p:grpSpPr>
            <p:sp>
              <p:nvSpPr>
                <p:cNvPr id="56337" name="Line 8"/>
                <p:cNvSpPr>
                  <a:spLocks noChangeShapeType="1"/>
                </p:cNvSpPr>
                <p:nvPr/>
              </p:nvSpPr>
              <p:spPr bwMode="auto">
                <a:xfrm>
                  <a:off x="4241" y="1026"/>
                  <a:ext cx="0" cy="59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pt-BR" sz="1870" dirty="0"/>
                </a:p>
              </p:txBody>
            </p:sp>
            <p:sp>
              <p:nvSpPr>
                <p:cNvPr id="56338" name="Line 9"/>
                <p:cNvSpPr>
                  <a:spLocks noChangeShapeType="1"/>
                </p:cNvSpPr>
                <p:nvPr/>
              </p:nvSpPr>
              <p:spPr bwMode="auto">
                <a:xfrm flipH="1">
                  <a:off x="1837" y="1616"/>
                  <a:ext cx="24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1870" dirty="0"/>
                </a:p>
              </p:txBody>
            </p:sp>
            <p:sp>
              <p:nvSpPr>
                <p:cNvPr id="56339" name="Line 10"/>
                <p:cNvSpPr>
                  <a:spLocks noChangeShapeType="1"/>
                </p:cNvSpPr>
                <p:nvPr/>
              </p:nvSpPr>
              <p:spPr bwMode="auto">
                <a:xfrm>
                  <a:off x="1837" y="1616"/>
                  <a:ext cx="0"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1870" dirty="0"/>
                </a:p>
              </p:txBody>
            </p:sp>
          </p:grpSp>
          <p:sp>
            <p:nvSpPr>
              <p:cNvPr id="56328" name="Text Box 11"/>
              <p:cNvSpPr txBox="1">
                <a:spLocks noChangeArrowheads="1"/>
              </p:cNvSpPr>
              <p:nvPr/>
            </p:nvSpPr>
            <p:spPr bwMode="auto">
              <a:xfrm>
                <a:off x="554" y="1158"/>
                <a:ext cx="92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marL="0" lvl="2" indent="-385763" algn="just">
                  <a:lnSpc>
                    <a:spcPct val="140000"/>
                  </a:lnSpc>
                  <a:spcBef>
                    <a:spcPct val="20000"/>
                  </a:spcBef>
                  <a:spcAft>
                    <a:spcPct val="60000"/>
                  </a:spcAft>
                  <a:buClr>
                    <a:srgbClr val="CC0000"/>
                  </a:buClr>
                  <a:buSzTx/>
                  <a:defRPr/>
                </a:pPr>
                <a:r>
                  <a:rPr lang="pt-BR" altLang="pt-BR" sz="2138" dirty="0">
                    <a:solidFill>
                      <a:srgbClr val="30435F"/>
                    </a:solidFill>
                    <a:latin typeface="+mn-lt"/>
                    <a:ea typeface="ＭＳ Ｐゴシック" pitchFamily="-107" charset="-128"/>
                  </a:rPr>
                  <a:t>Ponta Pré</a:t>
                </a:r>
              </a:p>
            </p:txBody>
          </p:sp>
          <p:sp>
            <p:nvSpPr>
              <p:cNvPr id="56329" name="Text Box 12"/>
              <p:cNvSpPr txBox="1">
                <a:spLocks noChangeArrowheads="1"/>
              </p:cNvSpPr>
              <p:nvPr/>
            </p:nvSpPr>
            <p:spPr bwMode="auto">
              <a:xfrm>
                <a:off x="547" y="2428"/>
                <a:ext cx="93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marL="0" lvl="2" indent="-385763" algn="just">
                  <a:lnSpc>
                    <a:spcPct val="140000"/>
                  </a:lnSpc>
                  <a:spcBef>
                    <a:spcPct val="20000"/>
                  </a:spcBef>
                  <a:spcAft>
                    <a:spcPct val="60000"/>
                  </a:spcAft>
                  <a:buClr>
                    <a:srgbClr val="CC0000"/>
                  </a:buClr>
                  <a:buSzTx/>
                  <a:defRPr/>
                </a:pPr>
                <a:r>
                  <a:rPr lang="pt-BR" altLang="pt-BR" sz="2138" dirty="0">
                    <a:solidFill>
                      <a:srgbClr val="30435F"/>
                    </a:solidFill>
                    <a:latin typeface="+mn-lt"/>
                    <a:ea typeface="ＭＳ Ｐゴシック" pitchFamily="-107" charset="-128"/>
                  </a:rPr>
                  <a:t>Ponta Pós</a:t>
                </a:r>
              </a:p>
            </p:txBody>
          </p:sp>
          <p:sp>
            <p:nvSpPr>
              <p:cNvPr id="56330" name="Text Box 13"/>
              <p:cNvSpPr txBox="1">
                <a:spLocks noChangeArrowheads="1"/>
              </p:cNvSpPr>
              <p:nvPr/>
            </p:nvSpPr>
            <p:spPr bwMode="auto">
              <a:xfrm>
                <a:off x="3911" y="812"/>
                <a:ext cx="5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rPr>
                  <a:t>100.000</a:t>
                </a:r>
              </a:p>
            </p:txBody>
          </p:sp>
          <p:sp>
            <p:nvSpPr>
              <p:cNvPr id="56331" name="Text Box 14"/>
              <p:cNvSpPr txBox="1">
                <a:spLocks noChangeArrowheads="1"/>
              </p:cNvSpPr>
              <p:nvPr/>
            </p:nvSpPr>
            <p:spPr bwMode="auto">
              <a:xfrm>
                <a:off x="3820" y="1858"/>
                <a:ext cx="8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rPr>
                  <a:t>PU * var CDI</a:t>
                </a:r>
              </a:p>
            </p:txBody>
          </p:sp>
          <p:sp>
            <p:nvSpPr>
              <p:cNvPr id="56332" name="Text Box 15"/>
              <p:cNvSpPr txBox="1">
                <a:spLocks noChangeArrowheads="1"/>
              </p:cNvSpPr>
              <p:nvPr/>
            </p:nvSpPr>
            <p:spPr bwMode="auto">
              <a:xfrm>
                <a:off x="1586" y="1902"/>
                <a:ext cx="2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PU</a:t>
                </a:r>
                <a:endParaRPr lang="pt-BR" altLang="pt-BR" sz="1575" dirty="0">
                  <a:solidFill>
                    <a:srgbClr val="000000"/>
                  </a:solidFill>
                </a:endParaRPr>
              </a:p>
            </p:txBody>
          </p:sp>
          <p:sp>
            <p:nvSpPr>
              <p:cNvPr id="56333" name="Text Box 16"/>
              <p:cNvSpPr txBox="1">
                <a:spLocks noChangeArrowheads="1"/>
              </p:cNvSpPr>
              <p:nvPr/>
            </p:nvSpPr>
            <p:spPr bwMode="auto">
              <a:xfrm>
                <a:off x="1592" y="2904"/>
                <a:ext cx="2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dirty="0">
                    <a:solidFill>
                      <a:srgbClr val="000000"/>
                    </a:solidFill>
                  </a:rPr>
                  <a:t>PU</a:t>
                </a:r>
              </a:p>
            </p:txBody>
          </p:sp>
          <p:sp>
            <p:nvSpPr>
              <p:cNvPr id="56334" name="Line 17"/>
              <p:cNvSpPr>
                <a:spLocks noChangeShapeType="1"/>
              </p:cNvSpPr>
              <p:nvPr/>
            </p:nvSpPr>
            <p:spPr bwMode="auto">
              <a:xfrm>
                <a:off x="2744" y="1298"/>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1870" dirty="0"/>
              </a:p>
            </p:txBody>
          </p:sp>
          <p:sp>
            <p:nvSpPr>
              <p:cNvPr id="56335" name="Text Box 18"/>
              <p:cNvSpPr txBox="1">
                <a:spLocks noChangeArrowheads="1"/>
              </p:cNvSpPr>
              <p:nvPr/>
            </p:nvSpPr>
            <p:spPr bwMode="auto">
              <a:xfrm>
                <a:off x="2867" y="1038"/>
                <a:ext cx="13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rPr>
                  <a:t>i</a:t>
                </a:r>
              </a:p>
            </p:txBody>
          </p:sp>
          <p:sp>
            <p:nvSpPr>
              <p:cNvPr id="56336" name="Text Box 19"/>
              <p:cNvSpPr txBox="1">
                <a:spLocks noChangeArrowheads="1"/>
              </p:cNvSpPr>
              <p:nvPr/>
            </p:nvSpPr>
            <p:spPr bwMode="auto">
              <a:xfrm>
                <a:off x="1678" y="3381"/>
                <a:ext cx="235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2138" dirty="0">
                    <a:solidFill>
                      <a:srgbClr val="30435F"/>
                    </a:solidFill>
                    <a:latin typeface="+mn-lt"/>
                    <a:ea typeface="ＭＳ Ｐゴシック" pitchFamily="-107" charset="-128"/>
                  </a:rPr>
                  <a:t>Resultado = 100.000 – PU * var CDI  </a:t>
                </a:r>
              </a:p>
            </p:txBody>
          </p:sp>
        </p:grpSp>
        <p:grpSp>
          <p:nvGrpSpPr>
            <p:cNvPr id="56323" name="Group 20"/>
            <p:cNvGrpSpPr>
              <a:grpSpLocks/>
            </p:cNvGrpSpPr>
            <p:nvPr/>
          </p:nvGrpSpPr>
          <p:grpSpPr bwMode="auto">
            <a:xfrm>
              <a:off x="4738155" y="3703340"/>
              <a:ext cx="566113" cy="4038966"/>
              <a:chOff x="1676" y="799"/>
              <a:chExt cx="317" cy="2450"/>
            </a:xfrm>
          </p:grpSpPr>
          <p:sp>
            <p:nvSpPr>
              <p:cNvPr id="56324" name="Line 21"/>
              <p:cNvSpPr>
                <a:spLocks noChangeShapeType="1"/>
              </p:cNvSpPr>
              <p:nvPr/>
            </p:nvSpPr>
            <p:spPr bwMode="auto">
              <a:xfrm flipV="1">
                <a:off x="1882" y="1026"/>
                <a:ext cx="0" cy="222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dirty="0"/>
              </a:p>
            </p:txBody>
          </p:sp>
          <p:sp>
            <p:nvSpPr>
              <p:cNvPr id="56325" name="Text Box 22"/>
              <p:cNvSpPr txBox="1">
                <a:spLocks noChangeArrowheads="1"/>
              </p:cNvSpPr>
              <p:nvPr/>
            </p:nvSpPr>
            <p:spPr bwMode="auto">
              <a:xfrm>
                <a:off x="1676" y="799"/>
                <a:ext cx="31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575" dirty="0">
                    <a:solidFill>
                      <a:srgbClr val="000000"/>
                    </a:solidFill>
                  </a:rPr>
                  <a:t>hoje</a:t>
                </a:r>
                <a:endParaRPr lang="pt-BR" altLang="pt-BR" sz="1800" dirty="0">
                  <a:solidFill>
                    <a:srgbClr val="000000"/>
                  </a:solidFill>
                </a:endParaRPr>
              </a:p>
            </p:txBody>
          </p:sp>
        </p:grpSp>
      </p:grpSp>
      <p:sp>
        <p:nvSpPr>
          <p:cNvPr id="3" name="Rectangle 2">
            <a:extLst>
              <a:ext uri="{FF2B5EF4-FFF2-40B4-BE49-F238E27FC236}">
                <a16:creationId xmlns:a16="http://schemas.microsoft.com/office/drawing/2014/main" id="{70337B18-4E6C-A751-F888-04B9DB2189BE}"/>
              </a:ext>
            </a:extLst>
          </p:cNvPr>
          <p:cNvSpPr txBox="1">
            <a:spLocks noChangeArrowheads="1"/>
          </p:cNvSpPr>
          <p:nvPr/>
        </p:nvSpPr>
        <p:spPr>
          <a:xfrm>
            <a:off x="2296570" y="2451511"/>
            <a:ext cx="8369420" cy="544024"/>
          </a:xfrm>
          <a:prstGeom prst="rect">
            <a:avLst/>
          </a:prstGeom>
        </p:spPr>
        <p:txBody>
          <a:bodyPr>
            <a:noAutofit/>
          </a:bodyPr>
          <a:lstStyle>
            <a:lvl1pPr algn="ctr" rtl="0" eaLnBrk="1" fontAlgn="base" hangingPunct="1">
              <a:spcBef>
                <a:spcPct val="0"/>
              </a:spcBef>
              <a:spcAft>
                <a:spcPct val="0"/>
              </a:spcAft>
              <a:defRPr sz="4951" kern="1200">
                <a:solidFill>
                  <a:schemeClr val="tx1"/>
                </a:solidFill>
                <a:latin typeface="+mj-lt"/>
                <a:ea typeface="+mj-ea"/>
                <a:cs typeface="+mj-cs"/>
              </a:defRPr>
            </a:lvl1pPr>
            <a:lvl2pPr algn="ctr" rtl="0" eaLnBrk="1" fontAlgn="base" hangingPunct="1">
              <a:spcBef>
                <a:spcPct val="0"/>
              </a:spcBef>
              <a:spcAft>
                <a:spcPct val="0"/>
              </a:spcAft>
              <a:defRPr sz="4951">
                <a:solidFill>
                  <a:schemeClr val="tx1"/>
                </a:solidFill>
                <a:latin typeface="Calibri" pitchFamily="34" charset="0"/>
              </a:defRPr>
            </a:lvl2pPr>
            <a:lvl3pPr algn="ctr" rtl="0" eaLnBrk="1" fontAlgn="base" hangingPunct="1">
              <a:spcBef>
                <a:spcPct val="0"/>
              </a:spcBef>
              <a:spcAft>
                <a:spcPct val="0"/>
              </a:spcAft>
              <a:defRPr sz="4951">
                <a:solidFill>
                  <a:schemeClr val="tx1"/>
                </a:solidFill>
                <a:latin typeface="Calibri" pitchFamily="34" charset="0"/>
              </a:defRPr>
            </a:lvl3pPr>
            <a:lvl4pPr algn="ctr" rtl="0" eaLnBrk="1" fontAlgn="base" hangingPunct="1">
              <a:spcBef>
                <a:spcPct val="0"/>
              </a:spcBef>
              <a:spcAft>
                <a:spcPct val="0"/>
              </a:spcAft>
              <a:defRPr sz="4951">
                <a:solidFill>
                  <a:schemeClr val="tx1"/>
                </a:solidFill>
                <a:latin typeface="Calibri" pitchFamily="34" charset="0"/>
              </a:defRPr>
            </a:lvl4pPr>
            <a:lvl5pPr algn="ctr" rtl="0" eaLnBrk="1" fontAlgn="base" hangingPunct="1">
              <a:spcBef>
                <a:spcPct val="0"/>
              </a:spcBef>
              <a:spcAft>
                <a:spcPct val="0"/>
              </a:spcAft>
              <a:defRPr sz="4951">
                <a:solidFill>
                  <a:schemeClr val="tx1"/>
                </a:solidFill>
                <a:latin typeface="Calibri" pitchFamily="34" charset="0"/>
              </a:defRPr>
            </a:lvl5pPr>
            <a:lvl6pPr marL="514287" algn="ctr" rtl="0" eaLnBrk="1" fontAlgn="base" hangingPunct="1">
              <a:spcBef>
                <a:spcPct val="0"/>
              </a:spcBef>
              <a:spcAft>
                <a:spcPct val="0"/>
              </a:spcAft>
              <a:defRPr sz="4951">
                <a:solidFill>
                  <a:schemeClr val="tx1"/>
                </a:solidFill>
                <a:latin typeface="Calibri" pitchFamily="34" charset="0"/>
              </a:defRPr>
            </a:lvl6pPr>
            <a:lvl7pPr marL="1028573" algn="ctr" rtl="0" eaLnBrk="1" fontAlgn="base" hangingPunct="1">
              <a:spcBef>
                <a:spcPct val="0"/>
              </a:spcBef>
              <a:spcAft>
                <a:spcPct val="0"/>
              </a:spcAft>
              <a:defRPr sz="4951">
                <a:solidFill>
                  <a:schemeClr val="tx1"/>
                </a:solidFill>
                <a:latin typeface="Calibri" pitchFamily="34" charset="0"/>
              </a:defRPr>
            </a:lvl7pPr>
            <a:lvl8pPr marL="1542859" algn="ctr" rtl="0" eaLnBrk="1" fontAlgn="base" hangingPunct="1">
              <a:spcBef>
                <a:spcPct val="0"/>
              </a:spcBef>
              <a:spcAft>
                <a:spcPct val="0"/>
              </a:spcAft>
              <a:defRPr sz="4951">
                <a:solidFill>
                  <a:schemeClr val="tx1"/>
                </a:solidFill>
                <a:latin typeface="Calibri" pitchFamily="34" charset="0"/>
              </a:defRPr>
            </a:lvl8pPr>
            <a:lvl9pPr marL="2057144" algn="ctr" rtl="0" eaLnBrk="1" fontAlgn="base" hangingPunct="1">
              <a:spcBef>
                <a:spcPct val="0"/>
              </a:spcBef>
              <a:spcAft>
                <a:spcPct val="0"/>
              </a:spcAft>
              <a:defRPr sz="4951">
                <a:solidFill>
                  <a:schemeClr val="tx1"/>
                </a:solidFill>
                <a:latin typeface="Calibri" pitchFamily="34" charset="0"/>
              </a:defRPr>
            </a:lvl9pPr>
          </a:lstStyle>
          <a:p>
            <a:r>
              <a:rPr lang="pt-BR" altLang="pt-BR" sz="3200" dirty="0">
                <a:solidFill>
                  <a:srgbClr val="30435F"/>
                </a:solidFill>
                <a:latin typeface="+mn-lt"/>
                <a:ea typeface="ＭＳ Ｐゴシック" pitchFamily="-107" charset="-128"/>
                <a:cs typeface="+mn-cs"/>
              </a:rPr>
              <a:t>Contrato Futuro DI de 1 dia (Fluxo)</a:t>
            </a:r>
          </a:p>
        </p:txBody>
      </p:sp>
    </p:spTree>
    <p:extLst>
      <p:ext uri="{BB962C8B-B14F-4D97-AF65-F5344CB8AC3E}">
        <p14:creationId xmlns:p14="http://schemas.microsoft.com/office/powerpoint/2010/main" val="5051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1965405" y="2323928"/>
            <a:ext cx="7339654" cy="4197173"/>
          </a:xfrm>
        </p:spPr>
        <p:txBody>
          <a:bodyPr>
            <a:normAutofit/>
          </a:bodyPr>
          <a:lstStyle/>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Quantidade de moeda disponível no mercado;</a:t>
            </a:r>
          </a:p>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Risco envolvendo as contrapartes;</a:t>
            </a:r>
          </a:p>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Garantias oferecidas;</a:t>
            </a:r>
          </a:p>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Estabilidade da moeda;</a:t>
            </a:r>
          </a:p>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Política econômica do Governo: monetarista/crescimento.</a:t>
            </a:r>
          </a:p>
        </p:txBody>
      </p:sp>
      <p:sp>
        <p:nvSpPr>
          <p:cNvPr id="5" name="Título 1">
            <a:extLst>
              <a:ext uri="{FF2B5EF4-FFF2-40B4-BE49-F238E27FC236}">
                <a16:creationId xmlns:a16="http://schemas.microsoft.com/office/drawing/2014/main" id="{E245DB81-CC9D-45A8-BD37-03504EDB6345}"/>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Valor do dinheiro no tempo</a:t>
            </a:r>
          </a:p>
        </p:txBody>
      </p:sp>
      <p:graphicFrame>
        <p:nvGraphicFramePr>
          <p:cNvPr id="2" name="Object 5">
            <a:extLst>
              <a:ext uri="{FF2B5EF4-FFF2-40B4-BE49-F238E27FC236}">
                <a16:creationId xmlns:a16="http://schemas.microsoft.com/office/drawing/2014/main" id="{874AA1E3-9347-040C-7757-1957BE20CA11}"/>
              </a:ext>
            </a:extLst>
          </p:cNvPr>
          <p:cNvGraphicFramePr>
            <a:graphicFrameLocks noChangeAspect="1"/>
          </p:cNvGraphicFramePr>
          <p:nvPr>
            <p:extLst>
              <p:ext uri="{D42A27DB-BD31-4B8C-83A1-F6EECF244321}">
                <p14:modId xmlns:p14="http://schemas.microsoft.com/office/powerpoint/2010/main" val="4087578939"/>
              </p:ext>
            </p:extLst>
          </p:nvPr>
        </p:nvGraphicFramePr>
        <p:xfrm>
          <a:off x="4538673" y="7447756"/>
          <a:ext cx="4638653" cy="1300919"/>
        </p:xfrm>
        <a:graphic>
          <a:graphicData uri="http://schemas.openxmlformats.org/presentationml/2006/ole">
            <mc:AlternateContent xmlns:mc="http://schemas.openxmlformats.org/markup-compatibility/2006">
              <mc:Choice xmlns:v="urn:schemas-microsoft-com:vml" Requires="v">
                <p:oleObj name="Image" r:id="rId3" imgW="2808330" imgH="1054340" progId="Photoshop.Image.4">
                  <p:embed/>
                </p:oleObj>
              </mc:Choice>
              <mc:Fallback>
                <p:oleObj name="Image" r:id="rId3" imgW="2808330" imgH="1054340" progId="Photoshop.Image.4">
                  <p:embed/>
                  <p:pic>
                    <p:nvPicPr>
                      <p:cNvPr id="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673" y="7447756"/>
                        <a:ext cx="4638653" cy="130091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62656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886AF0E3-69D3-4346-89B2-5426CB8063D5}"/>
              </a:ext>
            </a:extLst>
          </p:cNvPr>
          <p:cNvPicPr>
            <a:picLocks noChangeAspect="1"/>
          </p:cNvPicPr>
          <p:nvPr/>
        </p:nvPicPr>
        <p:blipFill>
          <a:blip r:embed="rId3"/>
          <a:stretch>
            <a:fillRect/>
          </a:stretch>
        </p:blipFill>
        <p:spPr>
          <a:xfrm>
            <a:off x="1816298" y="2479204"/>
            <a:ext cx="10083403" cy="5848372"/>
          </a:xfrm>
          <a:prstGeom prst="rect">
            <a:avLst/>
          </a:prstGeom>
          <a:noFill/>
        </p:spPr>
      </p:pic>
      <p:sp>
        <p:nvSpPr>
          <p:cNvPr id="2" name="Rectangle 2">
            <a:extLst>
              <a:ext uri="{FF2B5EF4-FFF2-40B4-BE49-F238E27FC236}">
                <a16:creationId xmlns:a16="http://schemas.microsoft.com/office/drawing/2014/main" id="{57DECE5A-9742-5B2E-6194-339E5A458565}"/>
              </a:ext>
            </a:extLst>
          </p:cNvPr>
          <p:cNvSpPr>
            <a:spLocks noGrp="1" noChangeArrowheads="1"/>
          </p:cNvSpPr>
          <p:nvPr>
            <p:ph type="title"/>
          </p:nvPr>
        </p:nvSpPr>
        <p:spPr>
          <a:xfrm>
            <a:off x="2393504" y="1183060"/>
            <a:ext cx="8369420" cy="544024"/>
          </a:xfrm>
        </p:spPr>
        <p:txBody>
          <a:bodyPr>
            <a:noAutofit/>
          </a:bodyPr>
          <a:lstStyle/>
          <a:p>
            <a:r>
              <a:rPr lang="pt-BR" altLang="pt-BR" sz="3200" dirty="0">
                <a:solidFill>
                  <a:srgbClr val="30435F"/>
                </a:solidFill>
                <a:ea typeface="ＭＳ Ｐゴシック" pitchFamily="-107" charset="-128"/>
                <a:cs typeface="+mn-cs"/>
              </a:rPr>
              <a:t>Contrato Futuro DI de 1 dia (cotações)</a:t>
            </a:r>
          </a:p>
        </p:txBody>
      </p:sp>
    </p:spTree>
    <p:extLst>
      <p:ext uri="{BB962C8B-B14F-4D97-AF65-F5344CB8AC3E}">
        <p14:creationId xmlns:p14="http://schemas.microsoft.com/office/powerpoint/2010/main" val="167385452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FEEB201-3F91-A209-5DB2-7613D05D1C3D}"/>
              </a:ext>
            </a:extLst>
          </p:cNvPr>
          <p:cNvPicPr>
            <a:picLocks noChangeAspect="1"/>
          </p:cNvPicPr>
          <p:nvPr/>
        </p:nvPicPr>
        <p:blipFill>
          <a:blip r:embed="rId3"/>
          <a:stretch>
            <a:fillRect/>
          </a:stretch>
        </p:blipFill>
        <p:spPr>
          <a:xfrm>
            <a:off x="1817440" y="326434"/>
            <a:ext cx="8953056" cy="9634132"/>
          </a:xfrm>
          <a:prstGeom prst="rect">
            <a:avLst/>
          </a:prstGeom>
        </p:spPr>
      </p:pic>
    </p:spTree>
    <p:extLst>
      <p:ext uri="{BB962C8B-B14F-4D97-AF65-F5344CB8AC3E}">
        <p14:creationId xmlns:p14="http://schemas.microsoft.com/office/powerpoint/2010/main" val="328628822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sz="quarter" idx="13"/>
          </p:nvPr>
        </p:nvSpPr>
        <p:spPr>
          <a:xfrm>
            <a:off x="2314675" y="2601066"/>
            <a:ext cx="9258135" cy="4985238"/>
          </a:xfrm>
          <a:prstGeom prst="rect">
            <a:avLst/>
          </a:prstGeom>
        </p:spPr>
        <p:txBody>
          <a:bodyPr/>
          <a:lstStyle/>
          <a:p>
            <a:pPr marL="0" indent="0" algn="ctr">
              <a:buNone/>
            </a:pPr>
            <a:r>
              <a:rPr lang="pt-BR" altLang="pt-BR" sz="1575" dirty="0">
                <a:solidFill>
                  <a:srgbClr val="30435F"/>
                </a:solidFill>
                <a:latin typeface="+mn-lt"/>
                <a:ea typeface="ＭＳ Ｐゴシック" pitchFamily="-107" charset="-128"/>
                <a:cs typeface="+mn-cs"/>
              </a:rPr>
              <a:t>23/01/2020</a:t>
            </a:r>
          </a:p>
          <a:p>
            <a:pPr lvl="2" algn="just" eaLnBrk="1" hangingPunct="1">
              <a:buFont typeface="Wingdings" pitchFamily="2" charset="2"/>
              <a:buNone/>
            </a:pPr>
            <a:endParaRPr lang="pt-BR" altLang="pt-BR" sz="2077" dirty="0"/>
          </a:p>
          <a:p>
            <a:pPr lvl="2" algn="just" eaLnBrk="1" hangingPunct="1">
              <a:buFont typeface="Wingdings" pitchFamily="2" charset="2"/>
              <a:buNone/>
            </a:pPr>
            <a:r>
              <a:rPr lang="pt-BR" altLang="pt-BR" sz="2025" dirty="0">
                <a:solidFill>
                  <a:srgbClr val="30435F"/>
                </a:solidFill>
                <a:latin typeface="+mn-lt"/>
                <a:ea typeface="ＭＳ Ｐゴシック" pitchFamily="-107" charset="-128"/>
                <a:cs typeface="+mn-cs"/>
              </a:rPr>
              <a:t>Contrato</a:t>
            </a:r>
            <a:r>
              <a:rPr lang="pt-BR" altLang="pt-BR" sz="2025" dirty="0"/>
              <a:t>	         </a:t>
            </a:r>
            <a:r>
              <a:rPr lang="pt-BR" altLang="pt-BR" sz="2025" dirty="0">
                <a:solidFill>
                  <a:srgbClr val="30435F"/>
                </a:solidFill>
                <a:latin typeface="+mn-lt"/>
                <a:ea typeface="ＭＳ Ｐゴシック" pitchFamily="-107" charset="-128"/>
                <a:cs typeface="+mn-cs"/>
              </a:rPr>
              <a:t>Dias úteis a decorrer	                 DI-Futuro</a:t>
            </a:r>
          </a:p>
          <a:p>
            <a:pPr lvl="2" algn="just" eaLnBrk="1" hangingPunct="1">
              <a:buFont typeface="Wingdings" pitchFamily="2" charset="2"/>
              <a:buNone/>
            </a:pPr>
            <a:r>
              <a:rPr lang="pt-BR" altLang="pt-BR" sz="2025" dirty="0">
                <a:solidFill>
                  <a:srgbClr val="30435F"/>
                </a:solidFill>
                <a:latin typeface="+mn-lt"/>
                <a:ea typeface="ＭＳ Ｐゴシック" pitchFamily="-107" charset="-128"/>
                <a:cs typeface="+mn-cs"/>
              </a:rPr>
              <a:t>  Mês t + 1	         7			  4.406%</a:t>
            </a:r>
          </a:p>
          <a:p>
            <a:pPr lvl="2" algn="just" eaLnBrk="1" hangingPunct="1">
              <a:buFont typeface="Wingdings" pitchFamily="2" charset="2"/>
              <a:buNone/>
            </a:pPr>
            <a:r>
              <a:rPr lang="pt-BR" altLang="pt-BR" sz="2025" dirty="0">
                <a:solidFill>
                  <a:srgbClr val="30435F"/>
                </a:solidFill>
                <a:latin typeface="+mn-lt"/>
                <a:ea typeface="ＭＳ Ｐゴシック" pitchFamily="-107" charset="-128"/>
                <a:cs typeface="+mn-cs"/>
              </a:rPr>
              <a:t>  Mês t + 2	         25			  4.315%</a:t>
            </a:r>
          </a:p>
          <a:p>
            <a:pPr lvl="2" algn="just" eaLnBrk="1" hangingPunct="1">
              <a:buFont typeface="Wingdings" pitchFamily="2" charset="2"/>
              <a:buNone/>
            </a:pPr>
            <a:r>
              <a:rPr lang="pt-BR" altLang="pt-BR" sz="2025" dirty="0">
                <a:solidFill>
                  <a:srgbClr val="30435F"/>
                </a:solidFill>
                <a:latin typeface="+mn-lt"/>
                <a:ea typeface="ＭＳ Ｐゴシック" pitchFamily="-107" charset="-128"/>
                <a:cs typeface="+mn-cs"/>
              </a:rPr>
              <a:t>  Mês t + 3	         47			  4.260%</a:t>
            </a:r>
          </a:p>
          <a:p>
            <a:pPr lvl="2" algn="just" eaLnBrk="1" hangingPunct="1">
              <a:buFont typeface="Wingdings" pitchFamily="2" charset="2"/>
              <a:buNone/>
            </a:pPr>
            <a:r>
              <a:rPr lang="pt-BR" altLang="pt-BR" sz="2025" dirty="0">
                <a:solidFill>
                  <a:srgbClr val="30435F"/>
                </a:solidFill>
                <a:latin typeface="+mn-lt"/>
                <a:ea typeface="ＭＳ Ｐゴシック" pitchFamily="-107" charset="-128"/>
                <a:cs typeface="+mn-cs"/>
              </a:rPr>
              <a:t>  Mês t + 4	         67			  4.240%</a:t>
            </a:r>
          </a:p>
          <a:p>
            <a:pPr algn="just" eaLnBrk="1" hangingPunct="1"/>
            <a:endParaRPr lang="pt-BR" altLang="pt-BR" dirty="0"/>
          </a:p>
        </p:txBody>
      </p:sp>
      <p:sp>
        <p:nvSpPr>
          <p:cNvPr id="59396" name="Text Box 4"/>
          <p:cNvSpPr txBox="1">
            <a:spLocks noChangeArrowheads="1"/>
          </p:cNvSpPr>
          <p:nvPr/>
        </p:nvSpPr>
        <p:spPr bwMode="auto">
          <a:xfrm>
            <a:off x="5811827" y="5186368"/>
            <a:ext cx="184731" cy="28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a:buClr>
                <a:schemeClr val="tx1"/>
              </a:buClr>
              <a:buSzTx/>
              <a:buFontTx/>
              <a:buNone/>
            </a:pPr>
            <a:endParaRPr lang="pt-BR" altLang="pt-BR" sz="1247" dirty="0">
              <a:solidFill>
                <a:srgbClr val="000000"/>
              </a:solidFill>
              <a:latin typeface="Times New Roman" pitchFamily="18" charset="0"/>
            </a:endParaRPr>
          </a:p>
        </p:txBody>
      </p:sp>
      <p:grpSp>
        <p:nvGrpSpPr>
          <p:cNvPr id="59397" name="Group 5"/>
          <p:cNvGrpSpPr>
            <a:grpSpLocks/>
          </p:cNvGrpSpPr>
          <p:nvPr/>
        </p:nvGrpSpPr>
        <p:grpSpPr bwMode="auto">
          <a:xfrm>
            <a:off x="4764232" y="5698882"/>
            <a:ext cx="4909495" cy="1681528"/>
            <a:chOff x="1680" y="2832"/>
            <a:chExt cx="2749" cy="1020"/>
          </a:xfrm>
        </p:grpSpPr>
        <p:sp>
          <p:nvSpPr>
            <p:cNvPr id="59399" name="Line 6"/>
            <p:cNvSpPr>
              <a:spLocks noChangeShapeType="1"/>
            </p:cNvSpPr>
            <p:nvPr/>
          </p:nvSpPr>
          <p:spPr bwMode="auto">
            <a:xfrm flipH="1">
              <a:off x="1680" y="3305"/>
              <a:ext cx="22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59400" name="Line 7"/>
            <p:cNvSpPr>
              <a:spLocks noChangeShapeType="1"/>
            </p:cNvSpPr>
            <p:nvPr/>
          </p:nvSpPr>
          <p:spPr bwMode="auto">
            <a:xfrm>
              <a:off x="1680" y="3312"/>
              <a:ext cx="0"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59401" name="Line 8"/>
            <p:cNvSpPr>
              <a:spLocks noChangeShapeType="1"/>
            </p:cNvSpPr>
            <p:nvPr/>
          </p:nvSpPr>
          <p:spPr bwMode="auto">
            <a:xfrm flipV="1">
              <a:off x="3888" y="2880"/>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59402" name="Text Box 9"/>
            <p:cNvSpPr txBox="1">
              <a:spLocks noChangeArrowheads="1"/>
            </p:cNvSpPr>
            <p:nvPr/>
          </p:nvSpPr>
          <p:spPr bwMode="auto">
            <a:xfrm>
              <a:off x="3888" y="2832"/>
              <a:ext cx="5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100.000</a:t>
              </a:r>
            </a:p>
          </p:txBody>
        </p:sp>
        <p:sp>
          <p:nvSpPr>
            <p:cNvPr id="59403" name="Text Box 10"/>
            <p:cNvSpPr txBox="1">
              <a:spLocks noChangeArrowheads="1"/>
            </p:cNvSpPr>
            <p:nvPr/>
          </p:nvSpPr>
          <p:spPr bwMode="auto">
            <a:xfrm>
              <a:off x="1688" y="3621"/>
              <a:ext cx="2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PU</a:t>
              </a:r>
            </a:p>
          </p:txBody>
        </p:sp>
        <p:sp>
          <p:nvSpPr>
            <p:cNvPr id="59404" name="Text Box 11"/>
            <p:cNvSpPr txBox="1">
              <a:spLocks noChangeArrowheads="1"/>
            </p:cNvSpPr>
            <p:nvPr/>
          </p:nvSpPr>
          <p:spPr bwMode="auto">
            <a:xfrm>
              <a:off x="2640" y="3024"/>
              <a:ext cx="229"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575" dirty="0">
                  <a:solidFill>
                    <a:srgbClr val="000000"/>
                  </a:solidFill>
                  <a:latin typeface="Times New Roman" pitchFamily="18" charset="0"/>
                </a:rPr>
                <a:t>i%</a:t>
              </a:r>
            </a:p>
          </p:txBody>
        </p:sp>
        <p:sp>
          <p:nvSpPr>
            <p:cNvPr id="59405" name="Text Box 12"/>
            <p:cNvSpPr txBox="1">
              <a:spLocks noChangeArrowheads="1"/>
            </p:cNvSpPr>
            <p:nvPr/>
          </p:nvSpPr>
          <p:spPr bwMode="auto">
            <a:xfrm>
              <a:off x="2623" y="3336"/>
              <a:ext cx="29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DU</a:t>
              </a:r>
            </a:p>
          </p:txBody>
        </p:sp>
      </p:grpSp>
      <p:sp>
        <p:nvSpPr>
          <p:cNvPr id="59398" name="AutoShape 13"/>
          <p:cNvSpPr>
            <a:spLocks noChangeArrowheads="1"/>
          </p:cNvSpPr>
          <p:nvPr/>
        </p:nvSpPr>
        <p:spPr bwMode="auto">
          <a:xfrm rot="-1171640">
            <a:off x="7944290" y="5182237"/>
            <a:ext cx="3086594" cy="16617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8850" y="19606"/>
                </a:moveTo>
                <a:cubicBezTo>
                  <a:pt x="9490" y="19748"/>
                  <a:pt x="10144" y="19820"/>
                  <a:pt x="10800" y="19820"/>
                </a:cubicBezTo>
                <a:cubicBezTo>
                  <a:pt x="15781" y="19820"/>
                  <a:pt x="19820" y="15781"/>
                  <a:pt x="19820" y="10800"/>
                </a:cubicBezTo>
                <a:cubicBezTo>
                  <a:pt x="19820" y="8242"/>
                  <a:pt x="18734" y="5805"/>
                  <a:pt x="16833" y="4094"/>
                </a:cubicBezTo>
                <a:lnTo>
                  <a:pt x="18023" y="2771"/>
                </a:lnTo>
                <a:cubicBezTo>
                  <a:pt x="20300" y="4819"/>
                  <a:pt x="21600" y="7737"/>
                  <a:pt x="21600" y="10800"/>
                </a:cubicBezTo>
                <a:cubicBezTo>
                  <a:pt x="21600" y="16764"/>
                  <a:pt x="16764" y="21600"/>
                  <a:pt x="10800" y="21600"/>
                </a:cubicBezTo>
                <a:cubicBezTo>
                  <a:pt x="10014" y="21600"/>
                  <a:pt x="9231" y="21514"/>
                  <a:pt x="8465" y="21344"/>
                </a:cubicBezTo>
                <a:lnTo>
                  <a:pt x="7881" y="23980"/>
                </a:lnTo>
                <a:lnTo>
                  <a:pt x="5152" y="19699"/>
                </a:lnTo>
                <a:lnTo>
                  <a:pt x="9433" y="16970"/>
                </a:lnTo>
                <a:lnTo>
                  <a:pt x="8850" y="19606"/>
                </a:lnTo>
                <a:close/>
              </a:path>
            </a:pathLst>
          </a:custGeom>
          <a:solidFill>
            <a:schemeClr val="hlink"/>
          </a:solidFill>
          <a:ln w="9525">
            <a:solidFill>
              <a:srgbClr val="FFFF99"/>
            </a:solidFill>
            <a:miter lim="800000"/>
            <a:headEnd/>
            <a:tailEnd/>
          </a:ln>
        </p:spPr>
        <p:txBody>
          <a:bodyPr wrap="none" anchor="ctr"/>
          <a:lstStyle/>
          <a:p>
            <a:endParaRPr lang="pt-BR" sz="1870" dirty="0"/>
          </a:p>
        </p:txBody>
      </p:sp>
      <p:sp>
        <p:nvSpPr>
          <p:cNvPr id="2" name="Rectangle 2">
            <a:extLst>
              <a:ext uri="{FF2B5EF4-FFF2-40B4-BE49-F238E27FC236}">
                <a16:creationId xmlns:a16="http://schemas.microsoft.com/office/drawing/2014/main" id="{B167EDB0-B92F-2050-54C5-0B631479CEDE}"/>
              </a:ext>
            </a:extLst>
          </p:cNvPr>
          <p:cNvSpPr>
            <a:spLocks noGrp="1" noChangeArrowheads="1"/>
          </p:cNvSpPr>
          <p:nvPr>
            <p:ph type="title"/>
          </p:nvPr>
        </p:nvSpPr>
        <p:spPr>
          <a:xfrm>
            <a:off x="2263645" y="1564686"/>
            <a:ext cx="8369420" cy="544024"/>
          </a:xfrm>
        </p:spPr>
        <p:txBody>
          <a:bodyPr>
            <a:noAutofit/>
          </a:bodyPr>
          <a:lstStyle/>
          <a:p>
            <a:r>
              <a:rPr lang="pt-BR" altLang="pt-BR" sz="3200" dirty="0">
                <a:solidFill>
                  <a:srgbClr val="30435F"/>
                </a:solidFill>
                <a:latin typeface="+mn-lt"/>
                <a:ea typeface="ＭＳ Ｐゴシック" pitchFamily="-107" charset="-128"/>
                <a:cs typeface="+mn-cs"/>
              </a:rPr>
              <a:t>DI - Futuro e Formação de Taxas de Juros</a:t>
            </a:r>
          </a:p>
        </p:txBody>
      </p:sp>
    </p:spTree>
    <p:extLst>
      <p:ext uri="{BB962C8B-B14F-4D97-AF65-F5344CB8AC3E}">
        <p14:creationId xmlns:p14="http://schemas.microsoft.com/office/powerpoint/2010/main" val="55494111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5811827" y="4583022"/>
            <a:ext cx="184731" cy="28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a:buClr>
                <a:schemeClr val="tx1"/>
              </a:buClr>
              <a:buSzTx/>
              <a:buFontTx/>
              <a:buNone/>
            </a:pPr>
            <a:endParaRPr lang="pt-BR" altLang="pt-BR" sz="1247" dirty="0">
              <a:solidFill>
                <a:srgbClr val="000000"/>
              </a:solidFill>
              <a:latin typeface="Times New Roman" pitchFamily="18" charset="0"/>
            </a:endParaRPr>
          </a:p>
        </p:txBody>
      </p:sp>
      <p:grpSp>
        <p:nvGrpSpPr>
          <p:cNvPr id="73733" name="Group 5"/>
          <p:cNvGrpSpPr>
            <a:grpSpLocks/>
          </p:cNvGrpSpPr>
          <p:nvPr/>
        </p:nvGrpSpPr>
        <p:grpSpPr bwMode="auto">
          <a:xfrm>
            <a:off x="2914846" y="3227902"/>
            <a:ext cx="4909495" cy="1791982"/>
            <a:chOff x="1680" y="2804"/>
            <a:chExt cx="2749" cy="1087"/>
          </a:xfrm>
        </p:grpSpPr>
        <p:sp>
          <p:nvSpPr>
            <p:cNvPr id="73748" name="Line 6"/>
            <p:cNvSpPr>
              <a:spLocks noChangeShapeType="1"/>
            </p:cNvSpPr>
            <p:nvPr/>
          </p:nvSpPr>
          <p:spPr bwMode="auto">
            <a:xfrm flipH="1">
              <a:off x="1680" y="3312"/>
              <a:ext cx="22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3749" name="Line 7"/>
            <p:cNvSpPr>
              <a:spLocks noChangeShapeType="1"/>
            </p:cNvSpPr>
            <p:nvPr/>
          </p:nvSpPr>
          <p:spPr bwMode="auto">
            <a:xfrm>
              <a:off x="1680" y="3312"/>
              <a:ext cx="0"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3750" name="Line 8"/>
            <p:cNvSpPr>
              <a:spLocks noChangeShapeType="1"/>
            </p:cNvSpPr>
            <p:nvPr/>
          </p:nvSpPr>
          <p:spPr bwMode="auto">
            <a:xfrm flipV="1">
              <a:off x="3888" y="2880"/>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3751" name="Text Box 9"/>
            <p:cNvSpPr txBox="1">
              <a:spLocks noChangeArrowheads="1"/>
            </p:cNvSpPr>
            <p:nvPr/>
          </p:nvSpPr>
          <p:spPr bwMode="auto">
            <a:xfrm>
              <a:off x="3888" y="2804"/>
              <a:ext cx="5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100.000</a:t>
              </a:r>
            </a:p>
          </p:txBody>
        </p:sp>
        <p:sp>
          <p:nvSpPr>
            <p:cNvPr id="73752" name="Text Box 10"/>
            <p:cNvSpPr txBox="1">
              <a:spLocks noChangeArrowheads="1"/>
            </p:cNvSpPr>
            <p:nvPr/>
          </p:nvSpPr>
          <p:spPr bwMode="auto">
            <a:xfrm>
              <a:off x="1689" y="3660"/>
              <a:ext cx="2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PU</a:t>
              </a:r>
            </a:p>
          </p:txBody>
        </p:sp>
        <p:sp>
          <p:nvSpPr>
            <p:cNvPr id="73753" name="Text Box 11"/>
            <p:cNvSpPr txBox="1">
              <a:spLocks noChangeArrowheads="1"/>
            </p:cNvSpPr>
            <p:nvPr/>
          </p:nvSpPr>
          <p:spPr bwMode="auto">
            <a:xfrm>
              <a:off x="2592" y="3024"/>
              <a:ext cx="28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575" dirty="0">
                  <a:solidFill>
                    <a:srgbClr val="000000"/>
                  </a:solidFill>
                  <a:latin typeface="Times New Roman" pitchFamily="18" charset="0"/>
                </a:rPr>
                <a:t>i1%</a:t>
              </a:r>
            </a:p>
          </p:txBody>
        </p:sp>
        <p:sp>
          <p:nvSpPr>
            <p:cNvPr id="73754" name="Text Box 12"/>
            <p:cNvSpPr txBox="1">
              <a:spLocks noChangeArrowheads="1"/>
            </p:cNvSpPr>
            <p:nvPr/>
          </p:nvSpPr>
          <p:spPr bwMode="auto">
            <a:xfrm>
              <a:off x="2587" y="3336"/>
              <a:ext cx="32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575" dirty="0">
                  <a:solidFill>
                    <a:srgbClr val="000000"/>
                  </a:solidFill>
                  <a:latin typeface="Times New Roman" pitchFamily="18" charset="0"/>
                </a:rPr>
                <a:t>DU1</a:t>
              </a:r>
            </a:p>
          </p:txBody>
        </p:sp>
      </p:grpSp>
      <p:sp>
        <p:nvSpPr>
          <p:cNvPr id="73734" name="Line 13"/>
          <p:cNvSpPr>
            <a:spLocks noChangeShapeType="1"/>
          </p:cNvSpPr>
          <p:nvPr/>
        </p:nvSpPr>
        <p:spPr bwMode="auto">
          <a:xfrm flipH="1">
            <a:off x="2914847" y="5647985"/>
            <a:ext cx="64287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3735" name="Line 14"/>
          <p:cNvSpPr>
            <a:spLocks noChangeShapeType="1"/>
          </p:cNvSpPr>
          <p:nvPr/>
        </p:nvSpPr>
        <p:spPr bwMode="auto">
          <a:xfrm>
            <a:off x="2914842" y="5647987"/>
            <a:ext cx="0" cy="870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3736" name="Line 15"/>
          <p:cNvSpPr>
            <a:spLocks noChangeShapeType="1"/>
          </p:cNvSpPr>
          <p:nvPr/>
        </p:nvSpPr>
        <p:spPr bwMode="auto">
          <a:xfrm flipV="1">
            <a:off x="9343600" y="4935810"/>
            <a:ext cx="0" cy="7121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3737" name="Text Box 16"/>
          <p:cNvSpPr txBox="1">
            <a:spLocks noChangeArrowheads="1"/>
          </p:cNvSpPr>
          <p:nvPr/>
        </p:nvSpPr>
        <p:spPr bwMode="auto">
          <a:xfrm>
            <a:off x="9321745" y="4681017"/>
            <a:ext cx="965329"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100.000</a:t>
            </a:r>
          </a:p>
        </p:txBody>
      </p:sp>
      <p:sp>
        <p:nvSpPr>
          <p:cNvPr id="73738" name="Text Box 17"/>
          <p:cNvSpPr txBox="1">
            <a:spLocks noChangeArrowheads="1"/>
          </p:cNvSpPr>
          <p:nvPr/>
        </p:nvSpPr>
        <p:spPr bwMode="auto">
          <a:xfrm>
            <a:off x="2930938" y="6253251"/>
            <a:ext cx="490840"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PU</a:t>
            </a:r>
          </a:p>
        </p:txBody>
      </p:sp>
      <p:sp>
        <p:nvSpPr>
          <p:cNvPr id="73739" name="Text Box 18"/>
          <p:cNvSpPr txBox="1">
            <a:spLocks noChangeArrowheads="1"/>
          </p:cNvSpPr>
          <p:nvPr/>
        </p:nvSpPr>
        <p:spPr bwMode="auto">
          <a:xfrm>
            <a:off x="5487004" y="5094075"/>
            <a:ext cx="510076"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575" dirty="0">
                <a:solidFill>
                  <a:srgbClr val="000000"/>
                </a:solidFill>
                <a:latin typeface="Times New Roman" pitchFamily="18" charset="0"/>
              </a:rPr>
              <a:t>i2%</a:t>
            </a:r>
          </a:p>
        </p:txBody>
      </p:sp>
      <p:sp>
        <p:nvSpPr>
          <p:cNvPr id="73740" name="Text Box 19"/>
          <p:cNvSpPr txBox="1">
            <a:spLocks noChangeArrowheads="1"/>
          </p:cNvSpPr>
          <p:nvPr/>
        </p:nvSpPr>
        <p:spPr bwMode="auto">
          <a:xfrm>
            <a:off x="5833733" y="5811469"/>
            <a:ext cx="57740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575" dirty="0">
                <a:solidFill>
                  <a:srgbClr val="000000"/>
                </a:solidFill>
                <a:latin typeface="Times New Roman" pitchFamily="18" charset="0"/>
              </a:rPr>
              <a:t>DU2</a:t>
            </a:r>
          </a:p>
        </p:txBody>
      </p:sp>
      <p:sp>
        <p:nvSpPr>
          <p:cNvPr id="73741" name="Line 20"/>
          <p:cNvSpPr>
            <a:spLocks noChangeShapeType="1"/>
          </p:cNvSpPr>
          <p:nvPr/>
        </p:nvSpPr>
        <p:spPr bwMode="auto">
          <a:xfrm>
            <a:off x="6858828" y="4223630"/>
            <a:ext cx="2484775" cy="0"/>
          </a:xfrm>
          <a:prstGeom prst="line">
            <a:avLst/>
          </a:prstGeom>
          <a:noFill/>
          <a:ln w="9525">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3742" name="Line 21"/>
          <p:cNvSpPr>
            <a:spLocks noChangeShapeType="1"/>
          </p:cNvSpPr>
          <p:nvPr/>
        </p:nvSpPr>
        <p:spPr bwMode="auto">
          <a:xfrm>
            <a:off x="9343600" y="3907109"/>
            <a:ext cx="0" cy="633047"/>
          </a:xfrm>
          <a:prstGeom prst="line">
            <a:avLst/>
          </a:prstGeom>
          <a:noFill/>
          <a:ln w="9525">
            <a:solidFill>
              <a:srgbClr val="856107"/>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3743" name="Line 22"/>
          <p:cNvSpPr>
            <a:spLocks noChangeShapeType="1"/>
          </p:cNvSpPr>
          <p:nvPr/>
        </p:nvSpPr>
        <p:spPr bwMode="auto">
          <a:xfrm>
            <a:off x="6858825" y="4065371"/>
            <a:ext cx="0" cy="316523"/>
          </a:xfrm>
          <a:prstGeom prst="line">
            <a:avLst/>
          </a:prstGeom>
          <a:noFill/>
          <a:ln w="9525">
            <a:solidFill>
              <a:srgbClr val="856107"/>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3744" name="Text Box 23"/>
          <p:cNvSpPr txBox="1">
            <a:spLocks noChangeArrowheads="1"/>
          </p:cNvSpPr>
          <p:nvPr/>
        </p:nvSpPr>
        <p:spPr bwMode="auto">
          <a:xfrm>
            <a:off x="7628829" y="3748852"/>
            <a:ext cx="824265"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575" dirty="0">
                <a:solidFill>
                  <a:srgbClr val="000000"/>
                </a:solidFill>
                <a:latin typeface="Times New Roman" pitchFamily="18" charset="0"/>
              </a:rPr>
              <a:t>termo%</a:t>
            </a:r>
          </a:p>
        </p:txBody>
      </p:sp>
      <p:sp>
        <p:nvSpPr>
          <p:cNvPr id="73745" name="Text Box 24"/>
          <p:cNvSpPr txBox="1">
            <a:spLocks noChangeArrowheads="1"/>
          </p:cNvSpPr>
          <p:nvPr/>
        </p:nvSpPr>
        <p:spPr bwMode="auto">
          <a:xfrm>
            <a:off x="7411180" y="4299467"/>
            <a:ext cx="1356462"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DU2 – DU1</a:t>
            </a:r>
          </a:p>
        </p:txBody>
      </p:sp>
      <p:sp>
        <p:nvSpPr>
          <p:cNvPr id="73746" name="AutoShape 25"/>
          <p:cNvSpPr>
            <a:spLocks noChangeArrowheads="1"/>
          </p:cNvSpPr>
          <p:nvPr/>
        </p:nvSpPr>
        <p:spPr bwMode="auto">
          <a:xfrm rot="-1171640">
            <a:off x="8228998" y="4698417"/>
            <a:ext cx="3086594" cy="16617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8850" y="19606"/>
                </a:moveTo>
                <a:cubicBezTo>
                  <a:pt x="9490" y="19748"/>
                  <a:pt x="10144" y="19820"/>
                  <a:pt x="10800" y="19820"/>
                </a:cubicBezTo>
                <a:cubicBezTo>
                  <a:pt x="15781" y="19820"/>
                  <a:pt x="19820" y="15781"/>
                  <a:pt x="19820" y="10800"/>
                </a:cubicBezTo>
                <a:cubicBezTo>
                  <a:pt x="19820" y="8242"/>
                  <a:pt x="18734" y="5805"/>
                  <a:pt x="16833" y="4094"/>
                </a:cubicBezTo>
                <a:lnTo>
                  <a:pt x="18023" y="2771"/>
                </a:lnTo>
                <a:cubicBezTo>
                  <a:pt x="20300" y="4819"/>
                  <a:pt x="21600" y="7737"/>
                  <a:pt x="21600" y="10800"/>
                </a:cubicBezTo>
                <a:cubicBezTo>
                  <a:pt x="21600" y="16764"/>
                  <a:pt x="16764" y="21600"/>
                  <a:pt x="10800" y="21600"/>
                </a:cubicBezTo>
                <a:cubicBezTo>
                  <a:pt x="10014" y="21600"/>
                  <a:pt x="9231" y="21514"/>
                  <a:pt x="8465" y="21344"/>
                </a:cubicBezTo>
                <a:lnTo>
                  <a:pt x="7881" y="23980"/>
                </a:lnTo>
                <a:lnTo>
                  <a:pt x="5152" y="19699"/>
                </a:lnTo>
                <a:lnTo>
                  <a:pt x="9433" y="16970"/>
                </a:lnTo>
                <a:lnTo>
                  <a:pt x="8850" y="19606"/>
                </a:lnTo>
                <a:close/>
              </a:path>
            </a:pathLst>
          </a:custGeom>
          <a:solidFill>
            <a:schemeClr val="hlink"/>
          </a:solidFill>
          <a:ln w="9525">
            <a:solidFill>
              <a:srgbClr val="FFFF99"/>
            </a:solidFill>
            <a:miter lim="800000"/>
            <a:headEnd/>
            <a:tailEnd/>
          </a:ln>
        </p:spPr>
        <p:txBody>
          <a:bodyPr wrap="none" anchor="ctr"/>
          <a:lstStyle/>
          <a:p>
            <a:endParaRPr lang="pt-BR" sz="1870" dirty="0"/>
          </a:p>
        </p:txBody>
      </p:sp>
      <p:sp>
        <p:nvSpPr>
          <p:cNvPr id="73747" name="Text Box 26"/>
          <p:cNvSpPr txBox="1">
            <a:spLocks noChangeArrowheads="1"/>
          </p:cNvSpPr>
          <p:nvPr/>
        </p:nvSpPr>
        <p:spPr bwMode="auto">
          <a:xfrm>
            <a:off x="6585080" y="6485159"/>
            <a:ext cx="2486578" cy="539828"/>
          </a:xfrm>
          <a:prstGeom prst="rect">
            <a:avLst/>
          </a:prstGeom>
          <a:solidFill>
            <a:schemeClr val="bg2">
              <a:lumMod val="90000"/>
            </a:schemeClr>
          </a:solidFill>
          <a:ln>
            <a:noFill/>
          </a:ln>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2908" b="1" dirty="0">
                <a:solidFill>
                  <a:srgbClr val="665324"/>
                </a:solidFill>
                <a:latin typeface="Times New Roman" pitchFamily="18" charset="0"/>
              </a:rPr>
              <a:t>i1 * termo = i2</a:t>
            </a:r>
          </a:p>
        </p:txBody>
      </p:sp>
      <p:sp>
        <p:nvSpPr>
          <p:cNvPr id="5" name="Rectangle 2">
            <a:extLst>
              <a:ext uri="{FF2B5EF4-FFF2-40B4-BE49-F238E27FC236}">
                <a16:creationId xmlns:a16="http://schemas.microsoft.com/office/drawing/2014/main" id="{9DD96CA7-2551-8937-BA91-4DF7F1B04FD1}"/>
              </a:ext>
            </a:extLst>
          </p:cNvPr>
          <p:cNvSpPr>
            <a:spLocks noGrp="1" noChangeArrowheads="1"/>
          </p:cNvSpPr>
          <p:nvPr>
            <p:ph type="title"/>
          </p:nvPr>
        </p:nvSpPr>
        <p:spPr>
          <a:xfrm>
            <a:off x="2263645" y="1564685"/>
            <a:ext cx="8369420" cy="1089519"/>
          </a:xfrm>
        </p:spPr>
        <p:txBody>
          <a:bodyPr>
            <a:noAutofit/>
          </a:bodyPr>
          <a:lstStyle/>
          <a:p>
            <a:r>
              <a:rPr lang="pt-BR" altLang="pt-BR" sz="3200" dirty="0">
                <a:solidFill>
                  <a:srgbClr val="30435F"/>
                </a:solidFill>
                <a:latin typeface="+mn-lt"/>
                <a:ea typeface="ＭＳ Ｐゴシック" pitchFamily="-107" charset="-128"/>
                <a:cs typeface="+mn-cs"/>
              </a:rPr>
              <a:t>DI - Futuro e Formação de Taxas de Juros</a:t>
            </a:r>
            <a:br>
              <a:rPr lang="pt-BR" altLang="pt-BR" sz="3200" dirty="0">
                <a:solidFill>
                  <a:srgbClr val="30435F"/>
                </a:solidFill>
                <a:latin typeface="+mn-lt"/>
                <a:ea typeface="ＭＳ Ｐゴシック" pitchFamily="-107" charset="-128"/>
                <a:cs typeface="+mn-cs"/>
              </a:rPr>
            </a:br>
            <a:r>
              <a:rPr lang="pt-BR" altLang="pt-BR" sz="3200" dirty="0">
                <a:solidFill>
                  <a:srgbClr val="30435F"/>
                </a:solidFill>
                <a:latin typeface="+mn-lt"/>
                <a:ea typeface="ＭＳ Ｐゴシック" pitchFamily="-107" charset="-128"/>
                <a:cs typeface="+mn-cs"/>
              </a:rPr>
              <a:t>(Flat </a:t>
            </a:r>
            <a:r>
              <a:rPr lang="pt-BR" altLang="pt-BR" sz="3200" dirty="0" err="1">
                <a:solidFill>
                  <a:srgbClr val="30435F"/>
                </a:solidFill>
                <a:latin typeface="+mn-lt"/>
                <a:ea typeface="ＭＳ Ｐゴシック" pitchFamily="-107" charset="-128"/>
                <a:cs typeface="+mn-cs"/>
              </a:rPr>
              <a:t>Forward</a:t>
            </a:r>
            <a:r>
              <a:rPr lang="pt-BR" altLang="pt-BR" sz="3200" dirty="0">
                <a:solidFill>
                  <a:srgbClr val="30435F"/>
                </a:solidFill>
                <a:latin typeface="+mn-lt"/>
                <a:ea typeface="ＭＳ Ｐゴシック" pitchFamily="-107" charset="-128"/>
                <a:cs typeface="+mn-cs"/>
              </a:rPr>
              <a:t>)</a:t>
            </a:r>
          </a:p>
        </p:txBody>
      </p:sp>
    </p:spTree>
    <p:extLst>
      <p:ext uri="{BB962C8B-B14F-4D97-AF65-F5344CB8AC3E}">
        <p14:creationId xmlns:p14="http://schemas.microsoft.com/office/powerpoint/2010/main" val="126566623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5811827" y="4732577"/>
            <a:ext cx="184731" cy="28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a:buClr>
                <a:schemeClr val="tx1"/>
              </a:buClr>
              <a:buSzTx/>
              <a:buFontTx/>
              <a:buNone/>
            </a:pPr>
            <a:endParaRPr lang="pt-BR" altLang="pt-BR" sz="1247" dirty="0">
              <a:solidFill>
                <a:srgbClr val="000000"/>
              </a:solidFill>
              <a:latin typeface="Times New Roman" pitchFamily="18" charset="0"/>
            </a:endParaRPr>
          </a:p>
        </p:txBody>
      </p:sp>
      <p:grpSp>
        <p:nvGrpSpPr>
          <p:cNvPr id="74757" name="Group 5"/>
          <p:cNvGrpSpPr>
            <a:grpSpLocks/>
          </p:cNvGrpSpPr>
          <p:nvPr/>
        </p:nvGrpSpPr>
        <p:grpSpPr bwMode="auto">
          <a:xfrm>
            <a:off x="2914846" y="3423619"/>
            <a:ext cx="4909495" cy="1661747"/>
            <a:chOff x="1680" y="2832"/>
            <a:chExt cx="2749" cy="1008"/>
          </a:xfrm>
        </p:grpSpPr>
        <p:sp>
          <p:nvSpPr>
            <p:cNvPr id="74772" name="Line 6"/>
            <p:cNvSpPr>
              <a:spLocks noChangeShapeType="1"/>
            </p:cNvSpPr>
            <p:nvPr/>
          </p:nvSpPr>
          <p:spPr bwMode="auto">
            <a:xfrm flipH="1">
              <a:off x="1680" y="3312"/>
              <a:ext cx="22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4773" name="Line 7"/>
            <p:cNvSpPr>
              <a:spLocks noChangeShapeType="1"/>
            </p:cNvSpPr>
            <p:nvPr/>
          </p:nvSpPr>
          <p:spPr bwMode="auto">
            <a:xfrm>
              <a:off x="1680" y="3312"/>
              <a:ext cx="0"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4774" name="Line 8"/>
            <p:cNvSpPr>
              <a:spLocks noChangeShapeType="1"/>
            </p:cNvSpPr>
            <p:nvPr/>
          </p:nvSpPr>
          <p:spPr bwMode="auto">
            <a:xfrm flipV="1">
              <a:off x="3888" y="2880"/>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4775" name="Text Box 9"/>
            <p:cNvSpPr txBox="1">
              <a:spLocks noChangeArrowheads="1"/>
            </p:cNvSpPr>
            <p:nvPr/>
          </p:nvSpPr>
          <p:spPr bwMode="auto">
            <a:xfrm>
              <a:off x="3888" y="2832"/>
              <a:ext cx="5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100.000</a:t>
              </a:r>
            </a:p>
          </p:txBody>
        </p:sp>
        <p:sp>
          <p:nvSpPr>
            <p:cNvPr id="74776" name="Text Box 10"/>
            <p:cNvSpPr txBox="1">
              <a:spLocks noChangeArrowheads="1"/>
            </p:cNvSpPr>
            <p:nvPr/>
          </p:nvSpPr>
          <p:spPr bwMode="auto">
            <a:xfrm>
              <a:off x="1728" y="3552"/>
              <a:ext cx="2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PU</a:t>
              </a:r>
            </a:p>
          </p:txBody>
        </p:sp>
        <p:sp>
          <p:nvSpPr>
            <p:cNvPr id="74777" name="Text Box 11"/>
            <p:cNvSpPr txBox="1">
              <a:spLocks noChangeArrowheads="1"/>
            </p:cNvSpPr>
            <p:nvPr/>
          </p:nvSpPr>
          <p:spPr bwMode="auto">
            <a:xfrm>
              <a:off x="2450" y="3024"/>
              <a:ext cx="38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4.406%</a:t>
              </a:r>
            </a:p>
          </p:txBody>
        </p:sp>
        <p:sp>
          <p:nvSpPr>
            <p:cNvPr id="74778" name="Text Box 12"/>
            <p:cNvSpPr txBox="1">
              <a:spLocks noChangeArrowheads="1"/>
            </p:cNvSpPr>
            <p:nvPr/>
          </p:nvSpPr>
          <p:spPr bwMode="auto">
            <a:xfrm>
              <a:off x="2655" y="3336"/>
              <a:ext cx="1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7</a:t>
              </a:r>
            </a:p>
          </p:txBody>
        </p:sp>
      </p:grpSp>
      <p:sp>
        <p:nvSpPr>
          <p:cNvPr id="74758" name="AutoShape 13"/>
          <p:cNvSpPr>
            <a:spLocks noChangeArrowheads="1"/>
          </p:cNvSpPr>
          <p:nvPr/>
        </p:nvSpPr>
        <p:spPr bwMode="auto">
          <a:xfrm rot="-1171640">
            <a:off x="8228998" y="4847972"/>
            <a:ext cx="3086594" cy="16617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8850" y="19606"/>
                </a:moveTo>
                <a:cubicBezTo>
                  <a:pt x="9490" y="19748"/>
                  <a:pt x="10144" y="19820"/>
                  <a:pt x="10800" y="19820"/>
                </a:cubicBezTo>
                <a:cubicBezTo>
                  <a:pt x="15781" y="19820"/>
                  <a:pt x="19820" y="15781"/>
                  <a:pt x="19820" y="10800"/>
                </a:cubicBezTo>
                <a:cubicBezTo>
                  <a:pt x="19820" y="8242"/>
                  <a:pt x="18734" y="5805"/>
                  <a:pt x="16833" y="4094"/>
                </a:cubicBezTo>
                <a:lnTo>
                  <a:pt x="18023" y="2771"/>
                </a:lnTo>
                <a:cubicBezTo>
                  <a:pt x="20300" y="4819"/>
                  <a:pt x="21600" y="7737"/>
                  <a:pt x="21600" y="10800"/>
                </a:cubicBezTo>
                <a:cubicBezTo>
                  <a:pt x="21600" y="16764"/>
                  <a:pt x="16764" y="21600"/>
                  <a:pt x="10800" y="21600"/>
                </a:cubicBezTo>
                <a:cubicBezTo>
                  <a:pt x="10014" y="21600"/>
                  <a:pt x="9231" y="21514"/>
                  <a:pt x="8465" y="21344"/>
                </a:cubicBezTo>
                <a:lnTo>
                  <a:pt x="7881" y="23980"/>
                </a:lnTo>
                <a:lnTo>
                  <a:pt x="5152" y="19699"/>
                </a:lnTo>
                <a:lnTo>
                  <a:pt x="9433" y="16970"/>
                </a:lnTo>
                <a:lnTo>
                  <a:pt x="8850" y="19606"/>
                </a:lnTo>
                <a:close/>
              </a:path>
            </a:pathLst>
          </a:custGeom>
          <a:solidFill>
            <a:schemeClr val="hlink"/>
          </a:solidFill>
          <a:ln w="9525">
            <a:solidFill>
              <a:srgbClr val="FFFF99"/>
            </a:solidFill>
            <a:miter lim="800000"/>
            <a:headEnd/>
            <a:tailEnd/>
          </a:ln>
        </p:spPr>
        <p:txBody>
          <a:bodyPr wrap="none" anchor="ctr"/>
          <a:lstStyle/>
          <a:p>
            <a:endParaRPr lang="pt-BR" sz="1870" dirty="0"/>
          </a:p>
        </p:txBody>
      </p:sp>
      <p:sp>
        <p:nvSpPr>
          <p:cNvPr id="74759" name="Line 14"/>
          <p:cNvSpPr>
            <a:spLocks noChangeShapeType="1"/>
          </p:cNvSpPr>
          <p:nvPr/>
        </p:nvSpPr>
        <p:spPr bwMode="auto">
          <a:xfrm flipH="1">
            <a:off x="2914847" y="5797540"/>
            <a:ext cx="64287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4760" name="Line 15"/>
          <p:cNvSpPr>
            <a:spLocks noChangeShapeType="1"/>
          </p:cNvSpPr>
          <p:nvPr/>
        </p:nvSpPr>
        <p:spPr bwMode="auto">
          <a:xfrm>
            <a:off x="2914842" y="5797542"/>
            <a:ext cx="0" cy="870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4761" name="Line 16"/>
          <p:cNvSpPr>
            <a:spLocks noChangeShapeType="1"/>
          </p:cNvSpPr>
          <p:nvPr/>
        </p:nvSpPr>
        <p:spPr bwMode="auto">
          <a:xfrm flipV="1">
            <a:off x="9343600" y="5085365"/>
            <a:ext cx="0" cy="7121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4762" name="Text Box 17"/>
          <p:cNvSpPr txBox="1">
            <a:spLocks noChangeArrowheads="1"/>
          </p:cNvSpPr>
          <p:nvPr/>
        </p:nvSpPr>
        <p:spPr bwMode="auto">
          <a:xfrm>
            <a:off x="9429343" y="4768841"/>
            <a:ext cx="965329"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100.000</a:t>
            </a:r>
          </a:p>
        </p:txBody>
      </p:sp>
      <p:sp>
        <p:nvSpPr>
          <p:cNvPr id="74763" name="Text Box 18"/>
          <p:cNvSpPr txBox="1">
            <a:spLocks noChangeArrowheads="1"/>
          </p:cNvSpPr>
          <p:nvPr/>
        </p:nvSpPr>
        <p:spPr bwMode="auto">
          <a:xfrm>
            <a:off x="3000582" y="6193196"/>
            <a:ext cx="490840"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PU</a:t>
            </a:r>
          </a:p>
        </p:txBody>
      </p:sp>
      <p:sp>
        <p:nvSpPr>
          <p:cNvPr id="74764" name="Text Box 19"/>
          <p:cNvSpPr txBox="1">
            <a:spLocks noChangeArrowheads="1"/>
          </p:cNvSpPr>
          <p:nvPr/>
        </p:nvSpPr>
        <p:spPr bwMode="auto">
          <a:xfrm>
            <a:off x="5233091" y="5243630"/>
            <a:ext cx="678391" cy="28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4.315%</a:t>
            </a:r>
          </a:p>
        </p:txBody>
      </p:sp>
      <p:sp>
        <p:nvSpPr>
          <p:cNvPr id="74765" name="Text Box 20"/>
          <p:cNvSpPr txBox="1">
            <a:spLocks noChangeArrowheads="1"/>
          </p:cNvSpPr>
          <p:nvPr/>
        </p:nvSpPr>
        <p:spPr bwMode="auto">
          <a:xfrm>
            <a:off x="5971759" y="5955803"/>
            <a:ext cx="425116"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25</a:t>
            </a:r>
          </a:p>
        </p:txBody>
      </p:sp>
      <p:sp>
        <p:nvSpPr>
          <p:cNvPr id="74766" name="Line 21"/>
          <p:cNvSpPr>
            <a:spLocks noChangeShapeType="1"/>
          </p:cNvSpPr>
          <p:nvPr/>
        </p:nvSpPr>
        <p:spPr bwMode="auto">
          <a:xfrm>
            <a:off x="6858828" y="4373186"/>
            <a:ext cx="2484775" cy="0"/>
          </a:xfrm>
          <a:prstGeom prst="line">
            <a:avLst/>
          </a:prstGeom>
          <a:noFill/>
          <a:ln w="9525">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4767" name="Line 22"/>
          <p:cNvSpPr>
            <a:spLocks noChangeShapeType="1"/>
          </p:cNvSpPr>
          <p:nvPr/>
        </p:nvSpPr>
        <p:spPr bwMode="auto">
          <a:xfrm>
            <a:off x="9343600" y="4056664"/>
            <a:ext cx="0" cy="633047"/>
          </a:xfrm>
          <a:prstGeom prst="line">
            <a:avLst/>
          </a:prstGeom>
          <a:noFill/>
          <a:ln w="9525">
            <a:solidFill>
              <a:srgbClr val="856107"/>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4768" name="Line 23"/>
          <p:cNvSpPr>
            <a:spLocks noChangeShapeType="1"/>
          </p:cNvSpPr>
          <p:nvPr/>
        </p:nvSpPr>
        <p:spPr bwMode="auto">
          <a:xfrm>
            <a:off x="6858825" y="4214926"/>
            <a:ext cx="0" cy="316523"/>
          </a:xfrm>
          <a:prstGeom prst="line">
            <a:avLst/>
          </a:prstGeom>
          <a:noFill/>
          <a:ln w="9525">
            <a:solidFill>
              <a:srgbClr val="856107"/>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4769" name="Text Box 24"/>
          <p:cNvSpPr txBox="1">
            <a:spLocks noChangeArrowheads="1"/>
          </p:cNvSpPr>
          <p:nvPr/>
        </p:nvSpPr>
        <p:spPr bwMode="auto">
          <a:xfrm>
            <a:off x="7628828" y="3898406"/>
            <a:ext cx="691215" cy="28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termo%</a:t>
            </a:r>
          </a:p>
        </p:txBody>
      </p:sp>
      <p:sp>
        <p:nvSpPr>
          <p:cNvPr id="74770" name="Text Box 25"/>
          <p:cNvSpPr txBox="1">
            <a:spLocks noChangeArrowheads="1"/>
          </p:cNvSpPr>
          <p:nvPr/>
        </p:nvSpPr>
        <p:spPr bwMode="auto">
          <a:xfrm>
            <a:off x="7740949" y="4449022"/>
            <a:ext cx="1000595"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25-7=18</a:t>
            </a:r>
          </a:p>
        </p:txBody>
      </p:sp>
      <p:sp>
        <p:nvSpPr>
          <p:cNvPr id="74771" name="Text Box 26"/>
          <p:cNvSpPr txBox="1">
            <a:spLocks noChangeArrowheads="1"/>
          </p:cNvSpPr>
          <p:nvPr/>
        </p:nvSpPr>
        <p:spPr bwMode="auto">
          <a:xfrm>
            <a:off x="3717343" y="6460233"/>
            <a:ext cx="5626256"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662" b="1" dirty="0">
                <a:solidFill>
                  <a:srgbClr val="665324"/>
                </a:solidFill>
                <a:latin typeface="Times New Roman" pitchFamily="18" charset="0"/>
              </a:rPr>
              <a:t>1.04315^(25/252)=1.04406^(7/252)*(1+termo/100)^(18/252)</a:t>
            </a:r>
          </a:p>
        </p:txBody>
      </p:sp>
      <p:sp>
        <p:nvSpPr>
          <p:cNvPr id="2" name="Rectangle 2">
            <a:extLst>
              <a:ext uri="{FF2B5EF4-FFF2-40B4-BE49-F238E27FC236}">
                <a16:creationId xmlns:a16="http://schemas.microsoft.com/office/drawing/2014/main" id="{9D05D9EE-0F21-BA30-3781-CD85FB6A6E5D}"/>
              </a:ext>
            </a:extLst>
          </p:cNvPr>
          <p:cNvSpPr>
            <a:spLocks noGrp="1" noChangeArrowheads="1"/>
          </p:cNvSpPr>
          <p:nvPr>
            <p:ph type="title"/>
          </p:nvPr>
        </p:nvSpPr>
        <p:spPr>
          <a:xfrm>
            <a:off x="2263645" y="1564685"/>
            <a:ext cx="8369420" cy="1089519"/>
          </a:xfrm>
        </p:spPr>
        <p:txBody>
          <a:bodyPr>
            <a:noAutofit/>
          </a:bodyPr>
          <a:lstStyle/>
          <a:p>
            <a:r>
              <a:rPr lang="pt-BR" altLang="pt-BR" sz="3200" dirty="0">
                <a:solidFill>
                  <a:srgbClr val="30435F"/>
                </a:solidFill>
                <a:latin typeface="+mn-lt"/>
                <a:ea typeface="ＭＳ Ｐゴシック" pitchFamily="-107" charset="-128"/>
                <a:cs typeface="+mn-cs"/>
              </a:rPr>
              <a:t>DI - Futuro e Formação de Taxas de Juros</a:t>
            </a:r>
            <a:br>
              <a:rPr lang="pt-BR" altLang="pt-BR" sz="3200" dirty="0">
                <a:solidFill>
                  <a:srgbClr val="30435F"/>
                </a:solidFill>
                <a:latin typeface="+mn-lt"/>
                <a:ea typeface="ＭＳ Ｐゴシック" pitchFamily="-107" charset="-128"/>
                <a:cs typeface="+mn-cs"/>
              </a:rPr>
            </a:br>
            <a:r>
              <a:rPr lang="pt-BR" altLang="pt-BR" sz="3200" dirty="0">
                <a:solidFill>
                  <a:srgbClr val="30435F"/>
                </a:solidFill>
                <a:latin typeface="+mn-lt"/>
                <a:ea typeface="ＭＳ Ｐゴシック" pitchFamily="-107" charset="-128"/>
                <a:cs typeface="+mn-cs"/>
              </a:rPr>
              <a:t>(Flat </a:t>
            </a:r>
            <a:r>
              <a:rPr lang="pt-BR" altLang="pt-BR" sz="3200" dirty="0" err="1">
                <a:solidFill>
                  <a:srgbClr val="30435F"/>
                </a:solidFill>
                <a:latin typeface="+mn-lt"/>
                <a:ea typeface="ＭＳ Ｐゴシック" pitchFamily="-107" charset="-128"/>
                <a:cs typeface="+mn-cs"/>
              </a:rPr>
              <a:t>Forward</a:t>
            </a:r>
            <a:r>
              <a:rPr lang="pt-BR" altLang="pt-BR" sz="3200" dirty="0">
                <a:solidFill>
                  <a:srgbClr val="30435F"/>
                </a:solidFill>
                <a:latin typeface="+mn-lt"/>
                <a:ea typeface="ＭＳ Ｐゴシック" pitchFamily="-107" charset="-128"/>
                <a:cs typeface="+mn-cs"/>
              </a:rPr>
              <a:t>)</a:t>
            </a:r>
          </a:p>
        </p:txBody>
      </p:sp>
    </p:spTree>
    <p:extLst>
      <p:ext uri="{BB962C8B-B14F-4D97-AF65-F5344CB8AC3E}">
        <p14:creationId xmlns:p14="http://schemas.microsoft.com/office/powerpoint/2010/main" val="412096411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5811827" y="4732577"/>
            <a:ext cx="184731" cy="28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a:buClr>
                <a:schemeClr val="tx1"/>
              </a:buClr>
              <a:buSzTx/>
              <a:buFontTx/>
              <a:buNone/>
            </a:pPr>
            <a:endParaRPr lang="pt-BR" altLang="pt-BR" sz="1247" dirty="0">
              <a:solidFill>
                <a:srgbClr val="000000"/>
              </a:solidFill>
              <a:latin typeface="Times New Roman" pitchFamily="18" charset="0"/>
            </a:endParaRPr>
          </a:p>
        </p:txBody>
      </p:sp>
      <p:grpSp>
        <p:nvGrpSpPr>
          <p:cNvPr id="75781" name="Group 5"/>
          <p:cNvGrpSpPr>
            <a:grpSpLocks/>
          </p:cNvGrpSpPr>
          <p:nvPr/>
        </p:nvGrpSpPr>
        <p:grpSpPr bwMode="auto">
          <a:xfrm>
            <a:off x="2914846" y="3423619"/>
            <a:ext cx="4909495" cy="1661747"/>
            <a:chOff x="1680" y="2832"/>
            <a:chExt cx="2749" cy="1008"/>
          </a:xfrm>
        </p:grpSpPr>
        <p:sp>
          <p:nvSpPr>
            <p:cNvPr id="75797" name="Line 6"/>
            <p:cNvSpPr>
              <a:spLocks noChangeShapeType="1"/>
            </p:cNvSpPr>
            <p:nvPr/>
          </p:nvSpPr>
          <p:spPr bwMode="auto">
            <a:xfrm flipH="1">
              <a:off x="1680" y="3312"/>
              <a:ext cx="22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5798" name="Line 7"/>
            <p:cNvSpPr>
              <a:spLocks noChangeShapeType="1"/>
            </p:cNvSpPr>
            <p:nvPr/>
          </p:nvSpPr>
          <p:spPr bwMode="auto">
            <a:xfrm>
              <a:off x="1680" y="3312"/>
              <a:ext cx="0"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5799" name="Line 8"/>
            <p:cNvSpPr>
              <a:spLocks noChangeShapeType="1"/>
            </p:cNvSpPr>
            <p:nvPr/>
          </p:nvSpPr>
          <p:spPr bwMode="auto">
            <a:xfrm flipV="1">
              <a:off x="3888" y="2880"/>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5800" name="Text Box 9"/>
            <p:cNvSpPr txBox="1">
              <a:spLocks noChangeArrowheads="1"/>
            </p:cNvSpPr>
            <p:nvPr/>
          </p:nvSpPr>
          <p:spPr bwMode="auto">
            <a:xfrm>
              <a:off x="3888" y="2832"/>
              <a:ext cx="5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100.000</a:t>
              </a:r>
            </a:p>
          </p:txBody>
        </p:sp>
        <p:sp>
          <p:nvSpPr>
            <p:cNvPr id="75801" name="Text Box 10"/>
            <p:cNvSpPr txBox="1">
              <a:spLocks noChangeArrowheads="1"/>
            </p:cNvSpPr>
            <p:nvPr/>
          </p:nvSpPr>
          <p:spPr bwMode="auto">
            <a:xfrm>
              <a:off x="1728" y="3552"/>
              <a:ext cx="2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PU</a:t>
              </a:r>
            </a:p>
          </p:txBody>
        </p:sp>
        <p:sp>
          <p:nvSpPr>
            <p:cNvPr id="75802" name="Text Box 11"/>
            <p:cNvSpPr txBox="1">
              <a:spLocks noChangeArrowheads="1"/>
            </p:cNvSpPr>
            <p:nvPr/>
          </p:nvSpPr>
          <p:spPr bwMode="auto">
            <a:xfrm>
              <a:off x="2450" y="3024"/>
              <a:ext cx="38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4.406%</a:t>
              </a:r>
            </a:p>
          </p:txBody>
        </p:sp>
        <p:sp>
          <p:nvSpPr>
            <p:cNvPr id="75803" name="Text Box 12"/>
            <p:cNvSpPr txBox="1">
              <a:spLocks noChangeArrowheads="1"/>
            </p:cNvSpPr>
            <p:nvPr/>
          </p:nvSpPr>
          <p:spPr bwMode="auto">
            <a:xfrm>
              <a:off x="2655" y="3336"/>
              <a:ext cx="1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7</a:t>
              </a:r>
            </a:p>
          </p:txBody>
        </p:sp>
      </p:grpSp>
      <p:sp>
        <p:nvSpPr>
          <p:cNvPr id="75782" name="AutoShape 13"/>
          <p:cNvSpPr>
            <a:spLocks noChangeArrowheads="1"/>
          </p:cNvSpPr>
          <p:nvPr/>
        </p:nvSpPr>
        <p:spPr bwMode="auto">
          <a:xfrm rot="-1171640">
            <a:off x="8228998" y="4847972"/>
            <a:ext cx="3086594" cy="16617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8850" y="19606"/>
                </a:moveTo>
                <a:cubicBezTo>
                  <a:pt x="9490" y="19748"/>
                  <a:pt x="10144" y="19820"/>
                  <a:pt x="10800" y="19820"/>
                </a:cubicBezTo>
                <a:cubicBezTo>
                  <a:pt x="15781" y="19820"/>
                  <a:pt x="19820" y="15781"/>
                  <a:pt x="19820" y="10800"/>
                </a:cubicBezTo>
                <a:cubicBezTo>
                  <a:pt x="19820" y="8242"/>
                  <a:pt x="18734" y="5805"/>
                  <a:pt x="16833" y="4094"/>
                </a:cubicBezTo>
                <a:lnTo>
                  <a:pt x="18023" y="2771"/>
                </a:lnTo>
                <a:cubicBezTo>
                  <a:pt x="20300" y="4819"/>
                  <a:pt x="21600" y="7737"/>
                  <a:pt x="21600" y="10800"/>
                </a:cubicBezTo>
                <a:cubicBezTo>
                  <a:pt x="21600" y="16764"/>
                  <a:pt x="16764" y="21600"/>
                  <a:pt x="10800" y="21600"/>
                </a:cubicBezTo>
                <a:cubicBezTo>
                  <a:pt x="10014" y="21600"/>
                  <a:pt x="9231" y="21514"/>
                  <a:pt x="8465" y="21344"/>
                </a:cubicBezTo>
                <a:lnTo>
                  <a:pt x="7881" y="23980"/>
                </a:lnTo>
                <a:lnTo>
                  <a:pt x="5152" y="19699"/>
                </a:lnTo>
                <a:lnTo>
                  <a:pt x="9433" y="16970"/>
                </a:lnTo>
                <a:lnTo>
                  <a:pt x="8850" y="19606"/>
                </a:lnTo>
                <a:close/>
              </a:path>
            </a:pathLst>
          </a:custGeom>
          <a:solidFill>
            <a:schemeClr val="hlink"/>
          </a:solidFill>
          <a:ln w="9525">
            <a:solidFill>
              <a:srgbClr val="FFFF99"/>
            </a:solidFill>
            <a:miter lim="800000"/>
            <a:headEnd/>
            <a:tailEnd/>
          </a:ln>
        </p:spPr>
        <p:txBody>
          <a:bodyPr wrap="none" anchor="ctr"/>
          <a:lstStyle/>
          <a:p>
            <a:endParaRPr lang="pt-BR" sz="1870" dirty="0"/>
          </a:p>
        </p:txBody>
      </p:sp>
      <p:sp>
        <p:nvSpPr>
          <p:cNvPr id="75783" name="Line 14"/>
          <p:cNvSpPr>
            <a:spLocks noChangeShapeType="1"/>
          </p:cNvSpPr>
          <p:nvPr/>
        </p:nvSpPr>
        <p:spPr bwMode="auto">
          <a:xfrm flipH="1">
            <a:off x="2914847" y="5797540"/>
            <a:ext cx="64287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5784" name="Line 15"/>
          <p:cNvSpPr>
            <a:spLocks noChangeShapeType="1"/>
          </p:cNvSpPr>
          <p:nvPr/>
        </p:nvSpPr>
        <p:spPr bwMode="auto">
          <a:xfrm>
            <a:off x="2914842" y="5797542"/>
            <a:ext cx="0" cy="870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5785" name="Line 16"/>
          <p:cNvSpPr>
            <a:spLocks noChangeShapeType="1"/>
          </p:cNvSpPr>
          <p:nvPr/>
        </p:nvSpPr>
        <p:spPr bwMode="auto">
          <a:xfrm flipV="1">
            <a:off x="9343600" y="5085365"/>
            <a:ext cx="0" cy="7121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5786" name="Text Box 17"/>
          <p:cNvSpPr txBox="1">
            <a:spLocks noChangeArrowheads="1"/>
          </p:cNvSpPr>
          <p:nvPr/>
        </p:nvSpPr>
        <p:spPr bwMode="auto">
          <a:xfrm>
            <a:off x="9429343" y="4768841"/>
            <a:ext cx="965329"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100.000</a:t>
            </a:r>
          </a:p>
        </p:txBody>
      </p:sp>
      <p:sp>
        <p:nvSpPr>
          <p:cNvPr id="75787" name="Text Box 18"/>
          <p:cNvSpPr txBox="1">
            <a:spLocks noChangeArrowheads="1"/>
          </p:cNvSpPr>
          <p:nvPr/>
        </p:nvSpPr>
        <p:spPr bwMode="auto">
          <a:xfrm>
            <a:off x="3000582" y="6193196"/>
            <a:ext cx="490840"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PU</a:t>
            </a:r>
          </a:p>
        </p:txBody>
      </p:sp>
      <p:sp>
        <p:nvSpPr>
          <p:cNvPr id="75788" name="Text Box 19"/>
          <p:cNvSpPr txBox="1">
            <a:spLocks noChangeArrowheads="1"/>
          </p:cNvSpPr>
          <p:nvPr/>
        </p:nvSpPr>
        <p:spPr bwMode="auto">
          <a:xfrm>
            <a:off x="5233091" y="5243630"/>
            <a:ext cx="678391" cy="28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4.315%</a:t>
            </a:r>
          </a:p>
        </p:txBody>
      </p:sp>
      <p:sp>
        <p:nvSpPr>
          <p:cNvPr id="75789" name="Text Box 20"/>
          <p:cNvSpPr txBox="1">
            <a:spLocks noChangeArrowheads="1"/>
          </p:cNvSpPr>
          <p:nvPr/>
        </p:nvSpPr>
        <p:spPr bwMode="auto">
          <a:xfrm>
            <a:off x="5971759" y="5955803"/>
            <a:ext cx="425116"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25</a:t>
            </a:r>
          </a:p>
        </p:txBody>
      </p:sp>
      <p:sp>
        <p:nvSpPr>
          <p:cNvPr id="75790" name="Line 21"/>
          <p:cNvSpPr>
            <a:spLocks noChangeShapeType="1"/>
          </p:cNvSpPr>
          <p:nvPr/>
        </p:nvSpPr>
        <p:spPr bwMode="auto">
          <a:xfrm>
            <a:off x="6858828" y="4373186"/>
            <a:ext cx="2484775" cy="0"/>
          </a:xfrm>
          <a:prstGeom prst="line">
            <a:avLst/>
          </a:prstGeom>
          <a:noFill/>
          <a:ln w="9525">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5791" name="Line 22"/>
          <p:cNvSpPr>
            <a:spLocks noChangeShapeType="1"/>
          </p:cNvSpPr>
          <p:nvPr/>
        </p:nvSpPr>
        <p:spPr bwMode="auto">
          <a:xfrm>
            <a:off x="9343600" y="4056664"/>
            <a:ext cx="0" cy="633047"/>
          </a:xfrm>
          <a:prstGeom prst="line">
            <a:avLst/>
          </a:prstGeom>
          <a:noFill/>
          <a:ln w="9525">
            <a:solidFill>
              <a:srgbClr val="856107"/>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5792" name="Line 23"/>
          <p:cNvSpPr>
            <a:spLocks noChangeShapeType="1"/>
          </p:cNvSpPr>
          <p:nvPr/>
        </p:nvSpPr>
        <p:spPr bwMode="auto">
          <a:xfrm>
            <a:off x="6858825" y="4214926"/>
            <a:ext cx="0" cy="316523"/>
          </a:xfrm>
          <a:prstGeom prst="line">
            <a:avLst/>
          </a:prstGeom>
          <a:noFill/>
          <a:ln w="9525">
            <a:solidFill>
              <a:srgbClr val="856107"/>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5793" name="Text Box 24"/>
          <p:cNvSpPr txBox="1">
            <a:spLocks noChangeArrowheads="1"/>
          </p:cNvSpPr>
          <p:nvPr/>
        </p:nvSpPr>
        <p:spPr bwMode="auto">
          <a:xfrm>
            <a:off x="7524949" y="3898406"/>
            <a:ext cx="705642" cy="28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b="1" dirty="0">
                <a:solidFill>
                  <a:srgbClr val="CD4413"/>
                </a:solidFill>
                <a:latin typeface="Times New Roman" pitchFamily="18" charset="0"/>
              </a:rPr>
              <a:t>4.280%</a:t>
            </a:r>
          </a:p>
        </p:txBody>
      </p:sp>
      <p:sp>
        <p:nvSpPr>
          <p:cNvPr id="75794" name="Text Box 25"/>
          <p:cNvSpPr txBox="1">
            <a:spLocks noChangeArrowheads="1"/>
          </p:cNvSpPr>
          <p:nvPr/>
        </p:nvSpPr>
        <p:spPr bwMode="auto">
          <a:xfrm>
            <a:off x="7740945" y="4449022"/>
            <a:ext cx="425116"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70" dirty="0">
                <a:solidFill>
                  <a:srgbClr val="000000"/>
                </a:solidFill>
                <a:latin typeface="Times New Roman" pitchFamily="18" charset="0"/>
              </a:rPr>
              <a:t>18</a:t>
            </a:r>
          </a:p>
        </p:txBody>
      </p:sp>
      <p:sp>
        <p:nvSpPr>
          <p:cNvPr id="75795" name="Text Box 26"/>
          <p:cNvSpPr txBox="1">
            <a:spLocks noChangeArrowheads="1"/>
          </p:cNvSpPr>
          <p:nvPr/>
        </p:nvSpPr>
        <p:spPr bwMode="auto">
          <a:xfrm>
            <a:off x="3250774" y="6642177"/>
            <a:ext cx="6428757" cy="47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2492" b="1" dirty="0">
                <a:solidFill>
                  <a:srgbClr val="665324"/>
                </a:solidFill>
                <a:latin typeface="Times New Roman" pitchFamily="18" charset="0"/>
              </a:rPr>
              <a:t>termo</a:t>
            </a:r>
            <a:r>
              <a:rPr lang="pt-BR" altLang="pt-BR" sz="1662" b="1" dirty="0">
                <a:solidFill>
                  <a:srgbClr val="665324"/>
                </a:solidFill>
                <a:latin typeface="Times New Roman" pitchFamily="18" charset="0"/>
              </a:rPr>
              <a:t> = {[1.04315^(25/252) / 1.04406^(7/252)]^(252/18) – 1}*100</a:t>
            </a:r>
          </a:p>
        </p:txBody>
      </p:sp>
      <p:sp>
        <p:nvSpPr>
          <p:cNvPr id="75796" name="CaixaDeTexto 26"/>
          <p:cNvSpPr txBox="1">
            <a:spLocks noChangeArrowheads="1"/>
          </p:cNvSpPr>
          <p:nvPr/>
        </p:nvSpPr>
        <p:spPr bwMode="auto">
          <a:xfrm>
            <a:off x="10134769" y="6523733"/>
            <a:ext cx="1600118" cy="28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chemeClr val="tx1"/>
                </a:solidFill>
              </a:rPr>
              <a:t>EXERCICIO 3.8.1.1</a:t>
            </a:r>
          </a:p>
        </p:txBody>
      </p:sp>
      <p:sp>
        <p:nvSpPr>
          <p:cNvPr id="2" name="Rectangle 2">
            <a:extLst>
              <a:ext uri="{FF2B5EF4-FFF2-40B4-BE49-F238E27FC236}">
                <a16:creationId xmlns:a16="http://schemas.microsoft.com/office/drawing/2014/main" id="{C9453F72-46D0-9317-5900-43236E433F79}"/>
              </a:ext>
            </a:extLst>
          </p:cNvPr>
          <p:cNvSpPr>
            <a:spLocks noGrp="1" noChangeArrowheads="1"/>
          </p:cNvSpPr>
          <p:nvPr>
            <p:ph type="title"/>
          </p:nvPr>
        </p:nvSpPr>
        <p:spPr>
          <a:xfrm>
            <a:off x="2263645" y="1564685"/>
            <a:ext cx="8369420" cy="1089519"/>
          </a:xfrm>
        </p:spPr>
        <p:txBody>
          <a:bodyPr>
            <a:noAutofit/>
          </a:bodyPr>
          <a:lstStyle/>
          <a:p>
            <a:r>
              <a:rPr lang="pt-BR" altLang="pt-BR" sz="3200" dirty="0">
                <a:solidFill>
                  <a:srgbClr val="30435F"/>
                </a:solidFill>
                <a:latin typeface="+mn-lt"/>
                <a:ea typeface="ＭＳ Ｐゴシック" pitchFamily="-107" charset="-128"/>
                <a:cs typeface="+mn-cs"/>
              </a:rPr>
              <a:t>DI - Futuro e Formação de Taxas de Juros</a:t>
            </a:r>
            <a:br>
              <a:rPr lang="pt-BR" altLang="pt-BR" sz="3200" dirty="0">
                <a:solidFill>
                  <a:srgbClr val="30435F"/>
                </a:solidFill>
                <a:latin typeface="+mn-lt"/>
                <a:ea typeface="ＭＳ Ｐゴシック" pitchFamily="-107" charset="-128"/>
                <a:cs typeface="+mn-cs"/>
              </a:rPr>
            </a:br>
            <a:r>
              <a:rPr lang="pt-BR" altLang="pt-BR" sz="3200" dirty="0">
                <a:solidFill>
                  <a:srgbClr val="30435F"/>
                </a:solidFill>
                <a:latin typeface="+mn-lt"/>
                <a:ea typeface="ＭＳ Ｐゴシック" pitchFamily="-107" charset="-128"/>
                <a:cs typeface="+mn-cs"/>
              </a:rPr>
              <a:t>(Flat </a:t>
            </a:r>
            <a:r>
              <a:rPr lang="pt-BR" altLang="pt-BR" sz="3200" dirty="0" err="1">
                <a:solidFill>
                  <a:srgbClr val="30435F"/>
                </a:solidFill>
                <a:latin typeface="+mn-lt"/>
                <a:ea typeface="ＭＳ Ｐゴシック" pitchFamily="-107" charset="-128"/>
                <a:cs typeface="+mn-cs"/>
              </a:rPr>
              <a:t>Forward</a:t>
            </a:r>
            <a:r>
              <a:rPr lang="pt-BR" altLang="pt-BR" sz="3200" dirty="0">
                <a:solidFill>
                  <a:srgbClr val="30435F"/>
                </a:solidFill>
                <a:latin typeface="+mn-lt"/>
                <a:ea typeface="ＭＳ Ｐゴシック" pitchFamily="-107" charset="-128"/>
                <a:cs typeface="+mn-cs"/>
              </a:rPr>
              <a:t>)</a:t>
            </a:r>
          </a:p>
        </p:txBody>
      </p:sp>
    </p:spTree>
    <p:extLst>
      <p:ext uri="{BB962C8B-B14F-4D97-AF65-F5344CB8AC3E}">
        <p14:creationId xmlns:p14="http://schemas.microsoft.com/office/powerpoint/2010/main" val="415797408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ela 26">
            <a:extLst>
              <a:ext uri="{FF2B5EF4-FFF2-40B4-BE49-F238E27FC236}">
                <a16:creationId xmlns:a16="http://schemas.microsoft.com/office/drawing/2014/main" id="{47BB0E38-E3F6-45E7-943E-EB2111E4B138}"/>
              </a:ext>
            </a:extLst>
          </p:cNvPr>
          <p:cNvGraphicFramePr>
            <a:graphicFrameLocks noGrp="1"/>
          </p:cNvGraphicFramePr>
          <p:nvPr>
            <p:extLst>
              <p:ext uri="{D42A27DB-BD31-4B8C-83A1-F6EECF244321}">
                <p14:modId xmlns:p14="http://schemas.microsoft.com/office/powerpoint/2010/main" val="755023954"/>
              </p:ext>
            </p:extLst>
          </p:nvPr>
        </p:nvGraphicFramePr>
        <p:xfrm>
          <a:off x="3833664" y="4187895"/>
          <a:ext cx="6404211" cy="2800696"/>
        </p:xfrm>
        <a:graphic>
          <a:graphicData uri="http://schemas.openxmlformats.org/drawingml/2006/table">
            <a:tbl>
              <a:tblPr>
                <a:tableStyleId>{5C22544A-7EE6-4342-B048-85BDC9FD1C3A}</a:tableStyleId>
              </a:tblPr>
              <a:tblGrid>
                <a:gridCol w="2135039">
                  <a:extLst>
                    <a:ext uri="{9D8B030D-6E8A-4147-A177-3AD203B41FA5}">
                      <a16:colId xmlns:a16="http://schemas.microsoft.com/office/drawing/2014/main" val="388678139"/>
                    </a:ext>
                  </a:extLst>
                </a:gridCol>
                <a:gridCol w="2135039">
                  <a:extLst>
                    <a:ext uri="{9D8B030D-6E8A-4147-A177-3AD203B41FA5}">
                      <a16:colId xmlns:a16="http://schemas.microsoft.com/office/drawing/2014/main" val="2961573274"/>
                    </a:ext>
                  </a:extLst>
                </a:gridCol>
                <a:gridCol w="2134133">
                  <a:extLst>
                    <a:ext uri="{9D8B030D-6E8A-4147-A177-3AD203B41FA5}">
                      <a16:colId xmlns:a16="http://schemas.microsoft.com/office/drawing/2014/main" val="4211372273"/>
                    </a:ext>
                  </a:extLst>
                </a:gridCol>
              </a:tblGrid>
              <a:tr h="700174">
                <a:tc>
                  <a:txBody>
                    <a:bodyPr/>
                    <a:lstStyle/>
                    <a:p>
                      <a:pPr algn="ctr" fontAlgn="ctr">
                        <a:lnSpc>
                          <a:spcPts val="1100"/>
                        </a:lnSpc>
                        <a:spcAft>
                          <a:spcPts val="0"/>
                        </a:spcAft>
                      </a:pPr>
                      <a:r>
                        <a:rPr lang="pt-BR" sz="1400" dirty="0">
                          <a:effectLst/>
                        </a:rPr>
                        <a:t>Vencimento</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400" dirty="0">
                          <a:effectLst/>
                        </a:rPr>
                        <a:t>Dias úteis a decorrer</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400" dirty="0">
                          <a:effectLst/>
                        </a:rPr>
                        <a:t>Taxa de juros (% a.a.)</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1631332215"/>
                  </a:ext>
                </a:extLst>
              </a:tr>
              <a:tr h="700174">
                <a:tc>
                  <a:txBody>
                    <a:bodyPr/>
                    <a:lstStyle/>
                    <a:p>
                      <a:pPr algn="ctr" fontAlgn="ctr">
                        <a:lnSpc>
                          <a:spcPts val="1100"/>
                        </a:lnSpc>
                        <a:spcAft>
                          <a:spcPts val="0"/>
                        </a:spcAft>
                      </a:pPr>
                      <a:r>
                        <a:rPr lang="pt-BR" sz="1400" dirty="0">
                          <a:effectLst/>
                        </a:rPr>
                        <a:t>Abril/2011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400" dirty="0">
                          <a:effectLst/>
                        </a:rPr>
                        <a:t>15</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400" dirty="0">
                          <a:effectLst/>
                        </a:rPr>
                        <a:t>10,40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2572814445"/>
                  </a:ext>
                </a:extLst>
              </a:tr>
              <a:tr h="700174">
                <a:tc>
                  <a:txBody>
                    <a:bodyPr/>
                    <a:lstStyle/>
                    <a:p>
                      <a:pPr algn="ctr" fontAlgn="ctr">
                        <a:lnSpc>
                          <a:spcPts val="1100"/>
                        </a:lnSpc>
                        <a:spcAft>
                          <a:spcPts val="0"/>
                        </a:spcAft>
                      </a:pPr>
                      <a:r>
                        <a:rPr lang="pt-BR" sz="1400" dirty="0">
                          <a:effectLst/>
                        </a:rPr>
                        <a:t>Maio/2011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400" dirty="0">
                          <a:effectLst/>
                        </a:rPr>
                        <a:t>37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400" dirty="0">
                          <a:effectLst/>
                        </a:rPr>
                        <a:t>10,80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3126558023"/>
                  </a:ext>
                </a:extLst>
              </a:tr>
              <a:tr h="700174">
                <a:tc>
                  <a:txBody>
                    <a:bodyPr/>
                    <a:lstStyle/>
                    <a:p>
                      <a:pPr algn="ctr" fontAlgn="ctr">
                        <a:lnSpc>
                          <a:spcPts val="1100"/>
                        </a:lnSpc>
                        <a:spcAft>
                          <a:spcPts val="0"/>
                        </a:spcAft>
                      </a:pPr>
                      <a:r>
                        <a:rPr lang="pt-BR" sz="1400" dirty="0">
                          <a:effectLst/>
                        </a:rPr>
                        <a:t>Junho/2011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400" dirty="0">
                          <a:effectLst/>
                        </a:rPr>
                        <a:t>58</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400" dirty="0">
                          <a:effectLst/>
                        </a:rPr>
                        <a:t>11,10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1414274594"/>
                  </a:ext>
                </a:extLst>
              </a:tr>
            </a:tbl>
          </a:graphicData>
        </a:graphic>
      </p:graphicFrame>
      <p:sp>
        <p:nvSpPr>
          <p:cNvPr id="28" name="Rectangle 1">
            <a:extLst>
              <a:ext uri="{FF2B5EF4-FFF2-40B4-BE49-F238E27FC236}">
                <a16:creationId xmlns:a16="http://schemas.microsoft.com/office/drawing/2014/main" id="{DE194364-929B-4936-8B3C-77CCC50DB2C5}"/>
              </a:ext>
            </a:extLst>
          </p:cNvPr>
          <p:cNvSpPr>
            <a:spLocks noChangeArrowheads="1"/>
          </p:cNvSpPr>
          <p:nvPr/>
        </p:nvSpPr>
        <p:spPr bwMode="auto">
          <a:xfrm>
            <a:off x="3043688" y="2812684"/>
            <a:ext cx="7702746" cy="169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57" tIns="47478" rIns="94957" bIns="47478" numCol="1" anchor="ctr" anchorCtr="0" compatLnSpc="1">
            <a:prstTxWarp prst="textNoShape">
              <a:avLst/>
            </a:prstTxWarp>
            <a:spAutoFit/>
          </a:bodyPr>
          <a:lstStyle>
            <a:lvl1pPr indent="288925" eaLnBrk="0" fontAlgn="base" hangingPunct="0">
              <a:spcBef>
                <a:spcPct val="0"/>
              </a:spcBef>
              <a:spcAft>
                <a:spcPct val="0"/>
              </a:spcAft>
              <a:tabLst>
                <a:tab pos="431800" algn="l"/>
              </a:tabLst>
              <a:defRPr>
                <a:solidFill>
                  <a:schemeClr val="tx1"/>
                </a:solidFill>
                <a:latin typeface="Arial" panose="020B0604020202020204" pitchFamily="34" charset="0"/>
              </a:defRPr>
            </a:lvl1pPr>
            <a:lvl2pPr eaLnBrk="0" fontAlgn="base" hangingPunct="0">
              <a:spcBef>
                <a:spcPct val="0"/>
              </a:spcBef>
              <a:spcAft>
                <a:spcPct val="0"/>
              </a:spcAft>
              <a:tabLst>
                <a:tab pos="431800" algn="l"/>
              </a:tabLst>
              <a:defRPr>
                <a:solidFill>
                  <a:schemeClr val="tx1"/>
                </a:solidFill>
                <a:latin typeface="Arial" panose="020B0604020202020204" pitchFamily="34" charset="0"/>
              </a:defRPr>
            </a:lvl2pPr>
            <a:lvl3pPr eaLnBrk="0" fontAlgn="base" hangingPunct="0">
              <a:spcBef>
                <a:spcPct val="0"/>
              </a:spcBef>
              <a:spcAft>
                <a:spcPct val="0"/>
              </a:spcAft>
              <a:tabLst>
                <a:tab pos="431800" algn="l"/>
              </a:tabLst>
              <a:defRPr>
                <a:solidFill>
                  <a:schemeClr val="tx1"/>
                </a:solidFill>
                <a:latin typeface="Arial" panose="020B0604020202020204" pitchFamily="34" charset="0"/>
              </a:defRPr>
            </a:lvl3pPr>
            <a:lvl4pPr eaLnBrk="0" fontAlgn="base" hangingPunct="0">
              <a:spcBef>
                <a:spcPct val="0"/>
              </a:spcBef>
              <a:spcAft>
                <a:spcPct val="0"/>
              </a:spcAft>
              <a:tabLst>
                <a:tab pos="431800" algn="l"/>
              </a:tabLst>
              <a:defRPr>
                <a:solidFill>
                  <a:schemeClr val="tx1"/>
                </a:solidFill>
                <a:latin typeface="Arial" panose="020B0604020202020204" pitchFamily="34" charset="0"/>
              </a:defRPr>
            </a:lvl4pPr>
            <a:lvl5pPr eaLnBrk="0" fontAlgn="base" hangingPunct="0">
              <a:spcBef>
                <a:spcPct val="0"/>
              </a:spcBef>
              <a:spcAft>
                <a:spcPct val="0"/>
              </a:spcAft>
              <a:tabLst>
                <a:tab pos="431800" algn="l"/>
              </a:tabLst>
              <a:defRPr>
                <a:solidFill>
                  <a:schemeClr val="tx1"/>
                </a:solidFill>
                <a:latin typeface="Arial" panose="020B0604020202020204" pitchFamily="34" charset="0"/>
              </a:defRPr>
            </a:lvl5pPr>
            <a:lvl6pPr eaLnBrk="0" fontAlgn="base" hangingPunct="0">
              <a:spcBef>
                <a:spcPct val="0"/>
              </a:spcBef>
              <a:spcAft>
                <a:spcPct val="0"/>
              </a:spcAft>
              <a:tabLst>
                <a:tab pos="431800" algn="l"/>
              </a:tabLst>
              <a:defRPr>
                <a:solidFill>
                  <a:schemeClr val="tx1"/>
                </a:solidFill>
                <a:latin typeface="Arial" panose="020B0604020202020204" pitchFamily="34" charset="0"/>
              </a:defRPr>
            </a:lvl6pPr>
            <a:lvl7pPr eaLnBrk="0" fontAlgn="base" hangingPunct="0">
              <a:spcBef>
                <a:spcPct val="0"/>
              </a:spcBef>
              <a:spcAft>
                <a:spcPct val="0"/>
              </a:spcAft>
              <a:tabLst>
                <a:tab pos="431800" algn="l"/>
              </a:tabLst>
              <a:defRPr>
                <a:solidFill>
                  <a:schemeClr val="tx1"/>
                </a:solidFill>
                <a:latin typeface="Arial" panose="020B0604020202020204" pitchFamily="34" charset="0"/>
              </a:defRPr>
            </a:lvl7pPr>
            <a:lvl8pPr eaLnBrk="0" fontAlgn="base" hangingPunct="0">
              <a:spcBef>
                <a:spcPct val="0"/>
              </a:spcBef>
              <a:spcAft>
                <a:spcPct val="0"/>
              </a:spcAft>
              <a:tabLst>
                <a:tab pos="431800" algn="l"/>
              </a:tabLst>
              <a:defRPr>
                <a:solidFill>
                  <a:schemeClr val="tx1"/>
                </a:solidFill>
                <a:latin typeface="Arial" panose="020B0604020202020204" pitchFamily="34" charset="0"/>
              </a:defRPr>
            </a:lvl8pPr>
            <a:lvl9pPr eaLnBrk="0" fontAlgn="base" hangingPunct="0">
              <a:spcBef>
                <a:spcPct val="0"/>
              </a:spcBef>
              <a:spcAft>
                <a:spcPct val="0"/>
              </a:spcAft>
              <a:tabLst>
                <a:tab pos="431800" algn="l"/>
              </a:tabLst>
              <a:defRPr>
                <a:solidFill>
                  <a:schemeClr val="tx1"/>
                </a:solidFill>
                <a:latin typeface="Arial" panose="020B0604020202020204" pitchFamily="34" charset="0"/>
              </a:defRPr>
            </a:lvl9pPr>
          </a:lstStyle>
          <a:p>
            <a:pPr marL="0" lvl="2" indent="-385763" algn="just" fontAlgn="ctr">
              <a:lnSpc>
                <a:spcPct val="120000"/>
              </a:lnSpc>
              <a:spcBef>
                <a:spcPct val="20000"/>
              </a:spcBef>
              <a:spcAft>
                <a:spcPct val="60000"/>
              </a:spcAft>
              <a:buClr>
                <a:srgbClr val="CC0000"/>
              </a:buClr>
              <a:buFont typeface="Marlett" pitchFamily="2" charset="2"/>
              <a:buChar char="4"/>
              <a:tabLst>
                <a:tab pos="448419" algn="l"/>
              </a:tabLst>
              <a:defRPr/>
            </a:pPr>
            <a:r>
              <a:rPr lang="en-US" altLang="pt-BR" sz="2000" dirty="0">
                <a:solidFill>
                  <a:srgbClr val="30435F"/>
                </a:solidFill>
                <a:latin typeface="+mn-lt"/>
                <a:ea typeface="ＭＳ Ｐゴシック" pitchFamily="-107" charset="-128"/>
              </a:rPr>
              <a:t>Exemplo 3.8.1.1 - </a:t>
            </a:r>
            <a:r>
              <a:rPr lang="pt-BR" altLang="pt-BR" sz="2000" dirty="0">
                <a:solidFill>
                  <a:srgbClr val="30435F"/>
                </a:solidFill>
                <a:latin typeface="+mn-lt"/>
                <a:ea typeface="ＭＳ Ｐゴシック" pitchFamily="-107" charset="-128"/>
              </a:rPr>
              <a:t>Com base na tabela abaixo, utilizar a equação 3.1 para calcular as taxas a termo projetadas pelos DI-1Dia da BM&amp;F para os meses de abril, maio.</a:t>
            </a:r>
          </a:p>
          <a:p>
            <a:pPr indent="300045" algn="just" defTabSz="949593">
              <a:tabLst>
                <a:tab pos="448419" algn="l"/>
              </a:tabLst>
            </a:pPr>
            <a:endParaRPr lang="pt-BR" altLang="pt-BR" sz="2000" dirty="0">
              <a:latin typeface="+mn-lt"/>
            </a:endParaRPr>
          </a:p>
        </p:txBody>
      </p:sp>
      <p:sp>
        <p:nvSpPr>
          <p:cNvPr id="2" name="Rectangle 2">
            <a:extLst>
              <a:ext uri="{FF2B5EF4-FFF2-40B4-BE49-F238E27FC236}">
                <a16:creationId xmlns:a16="http://schemas.microsoft.com/office/drawing/2014/main" id="{1596999C-9E55-0526-A19A-D416319312FC}"/>
              </a:ext>
            </a:extLst>
          </p:cNvPr>
          <p:cNvSpPr>
            <a:spLocks noGrp="1" noChangeArrowheads="1"/>
          </p:cNvSpPr>
          <p:nvPr>
            <p:ph type="title"/>
          </p:nvPr>
        </p:nvSpPr>
        <p:spPr>
          <a:xfrm>
            <a:off x="2263645" y="1564685"/>
            <a:ext cx="8369420" cy="1089519"/>
          </a:xfrm>
        </p:spPr>
        <p:txBody>
          <a:bodyPr>
            <a:noAutofit/>
          </a:bodyPr>
          <a:lstStyle/>
          <a:p>
            <a:r>
              <a:rPr lang="pt-BR" altLang="pt-BR" sz="3200" dirty="0">
                <a:solidFill>
                  <a:srgbClr val="30435F"/>
                </a:solidFill>
                <a:latin typeface="+mn-lt"/>
                <a:ea typeface="ＭＳ Ｐゴシック" pitchFamily="-107" charset="-128"/>
                <a:cs typeface="+mn-cs"/>
              </a:rPr>
              <a:t>DI - Futuro e Formação de Taxas de Juros</a:t>
            </a:r>
          </a:p>
        </p:txBody>
      </p:sp>
    </p:spTree>
    <p:extLst>
      <p:ext uri="{BB962C8B-B14F-4D97-AF65-F5344CB8AC3E}">
        <p14:creationId xmlns:p14="http://schemas.microsoft.com/office/powerpoint/2010/main" val="90116313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3698649" y="3766349"/>
            <a:ext cx="6318702" cy="1687710"/>
          </a:xfrm>
        </p:spPr>
        <p:txBody>
          <a:bodyPr/>
          <a:lstStyle/>
          <a:p>
            <a:r>
              <a:rPr lang="pt-BR" dirty="0"/>
              <a:t>Estrutura a Termo</a:t>
            </a:r>
            <a:endParaRPr lang="pt-BR" sz="3323" dirty="0"/>
          </a:p>
        </p:txBody>
      </p:sp>
    </p:spTree>
    <p:extLst>
      <p:ext uri="{BB962C8B-B14F-4D97-AF65-F5344CB8AC3E}">
        <p14:creationId xmlns:p14="http://schemas.microsoft.com/office/powerpoint/2010/main" val="328325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sz="quarter" idx="13"/>
          </p:nvPr>
        </p:nvSpPr>
        <p:spPr>
          <a:xfrm>
            <a:off x="1997462" y="3199284"/>
            <a:ext cx="9686828" cy="4747847"/>
          </a:xfrm>
          <a:prstGeom prst="rect">
            <a:avLst/>
          </a:prstGeom>
        </p:spPr>
        <p:txBody>
          <a:bodyPr>
            <a:noAutofit/>
          </a:bodyPr>
          <a:lstStyle/>
          <a:p>
            <a:pPr marL="0" lvl="2"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Para se obter a ET deve-se tomar as taxas de juros efetivas embutidas nos títulos disponíveis para todos os prazos possíveis.</a:t>
            </a:r>
          </a:p>
          <a:p>
            <a:pPr marL="0" lvl="2"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Para os prazos em que não há títulos disponíveis, ou não há cotação para os títulos existentes, aplica-se algum procedimento de interpolação entre as taxas disponíveis. </a:t>
            </a:r>
          </a:p>
          <a:p>
            <a:pPr marL="0" lvl="2"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Vários procedimentos de interpolação estão disponíveis na literatura, entre os quais: </a:t>
            </a:r>
          </a:p>
          <a:p>
            <a:pPr marL="1028700" lvl="4"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Interpolação linear das taxas </a:t>
            </a:r>
          </a:p>
          <a:p>
            <a:pPr marL="1028700" lvl="4"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Capitalização das taxas a termo – Flat Forwards.</a:t>
            </a:r>
          </a:p>
          <a:p>
            <a:pPr marL="1028700" lvl="4"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Cubic-spline</a:t>
            </a:r>
          </a:p>
          <a:p>
            <a:pPr marL="1028700" lvl="4"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Regressão - ETTJ</a:t>
            </a:r>
          </a:p>
        </p:txBody>
      </p:sp>
      <p:sp>
        <p:nvSpPr>
          <p:cNvPr id="3" name="Rectangle 3">
            <a:extLst>
              <a:ext uri="{FF2B5EF4-FFF2-40B4-BE49-F238E27FC236}">
                <a16:creationId xmlns:a16="http://schemas.microsoft.com/office/drawing/2014/main" id="{97EB21B2-40DB-4A97-8605-E2B01C91C80E}"/>
              </a:ext>
            </a:extLst>
          </p:cNvPr>
          <p:cNvSpPr txBox="1">
            <a:spLocks noChangeArrowheads="1"/>
          </p:cNvSpPr>
          <p:nvPr/>
        </p:nvSpPr>
        <p:spPr>
          <a:xfrm>
            <a:off x="3059046" y="2227178"/>
            <a:ext cx="7563660" cy="542925"/>
          </a:xfrm>
          <a:prstGeom prst="rect">
            <a:avLst/>
          </a:prstGeom>
        </p:spPr>
        <p:txBody>
          <a:bodyPr vert="horz" lIns="102870" tIns="51435" rIns="102870" bIns="5143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pt-BR" altLang="pt-BR" sz="3200" dirty="0">
                <a:solidFill>
                  <a:srgbClr val="30435F"/>
                </a:solidFill>
                <a:latin typeface="+mj-lt"/>
                <a:ea typeface="ＭＳ Ｐゴシック" pitchFamily="-107" charset="-128"/>
              </a:rPr>
              <a:t>Estrutura a termo</a:t>
            </a:r>
          </a:p>
        </p:txBody>
      </p:sp>
    </p:spTree>
    <p:extLst>
      <p:ext uri="{BB962C8B-B14F-4D97-AF65-F5344CB8AC3E}">
        <p14:creationId xmlns:p14="http://schemas.microsoft.com/office/powerpoint/2010/main" val="2470055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2"/>
          <p:cNvGraphicFramePr>
            <a:graphicFrameLocks noChangeAspect="1"/>
          </p:cNvGraphicFramePr>
          <p:nvPr>
            <p:extLst>
              <p:ext uri="{D42A27DB-BD31-4B8C-83A1-F6EECF244321}">
                <p14:modId xmlns:p14="http://schemas.microsoft.com/office/powerpoint/2010/main" val="3255531311"/>
              </p:ext>
            </p:extLst>
          </p:nvPr>
        </p:nvGraphicFramePr>
        <p:xfrm>
          <a:off x="2393504" y="3199284"/>
          <a:ext cx="9427437" cy="5696531"/>
        </p:xfrm>
        <a:graphic>
          <a:graphicData uri="http://schemas.openxmlformats.org/presentationml/2006/ole">
            <mc:AlternateContent xmlns:mc="http://schemas.openxmlformats.org/markup-compatibility/2006">
              <mc:Choice xmlns:v="urn:schemas-microsoft-com:vml" Requires="v">
                <p:oleObj name="Worksheet" r:id="rId3" imgW="4715048" imgH="3086100" progId="Excel.Sheet.8">
                  <p:embed/>
                </p:oleObj>
              </mc:Choice>
              <mc:Fallback>
                <p:oleObj name="Worksheet" r:id="rId3" imgW="4715048" imgH="3086100" progId="Excel.Sheet.8">
                  <p:embed/>
                  <p:pic>
                    <p:nvPicPr>
                      <p:cNvPr id="77826" name="Object 2"/>
                      <p:cNvPicPr>
                        <a:picLocks noChangeAspect="1" noChangeArrowheads="1"/>
                      </p:cNvPicPr>
                      <p:nvPr/>
                    </p:nvPicPr>
                    <p:blipFill>
                      <a:blip r:embed="rId4"/>
                      <a:srcRect/>
                      <a:stretch>
                        <a:fillRect/>
                      </a:stretch>
                    </p:blipFill>
                    <p:spPr bwMode="auto">
                      <a:xfrm>
                        <a:off x="2393504" y="3199284"/>
                        <a:ext cx="9427437" cy="5696531"/>
                      </a:xfrm>
                      <a:prstGeom prst="rect">
                        <a:avLst/>
                      </a:prstGeom>
                      <a:noFill/>
                      <a:ln>
                        <a:noFill/>
                      </a:ln>
                      <a:effectLst/>
                    </p:spPr>
                  </p:pic>
                </p:oleObj>
              </mc:Fallback>
            </mc:AlternateContent>
          </a:graphicData>
        </a:graphic>
      </p:graphicFrame>
      <p:sp>
        <p:nvSpPr>
          <p:cNvPr id="2" name="Rectangle 3">
            <a:extLst>
              <a:ext uri="{FF2B5EF4-FFF2-40B4-BE49-F238E27FC236}">
                <a16:creationId xmlns:a16="http://schemas.microsoft.com/office/drawing/2014/main" id="{B05D1F42-BCEB-E443-16A8-D5827F26A7EA}"/>
              </a:ext>
            </a:extLst>
          </p:cNvPr>
          <p:cNvSpPr txBox="1">
            <a:spLocks noChangeArrowheads="1"/>
          </p:cNvSpPr>
          <p:nvPr/>
        </p:nvSpPr>
        <p:spPr>
          <a:xfrm>
            <a:off x="3059046" y="2227178"/>
            <a:ext cx="7563660" cy="542925"/>
          </a:xfrm>
          <a:prstGeom prst="rect">
            <a:avLst/>
          </a:prstGeom>
        </p:spPr>
        <p:txBody>
          <a:bodyPr vert="horz" lIns="102870" tIns="51435" rIns="102870" bIns="5143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pt-BR" altLang="pt-BR" sz="3200" dirty="0">
                <a:solidFill>
                  <a:srgbClr val="30435F"/>
                </a:solidFill>
                <a:latin typeface="+mj-lt"/>
                <a:ea typeface="ＭＳ Ｐゴシック" pitchFamily="-107" charset="-128"/>
              </a:rPr>
              <a:t>Estrutura a termo</a:t>
            </a:r>
          </a:p>
        </p:txBody>
      </p:sp>
    </p:spTree>
    <p:extLst>
      <p:ext uri="{BB962C8B-B14F-4D97-AF65-F5344CB8AC3E}">
        <p14:creationId xmlns:p14="http://schemas.microsoft.com/office/powerpoint/2010/main" val="274692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1965404" y="2323928"/>
            <a:ext cx="8204963" cy="4197173"/>
          </a:xfrm>
        </p:spPr>
        <p:txBody>
          <a:bodyPr>
            <a:normAutofit/>
          </a:bodyPr>
          <a:lstStyle/>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Poupança: deixar de gastar seus recursos, sem destiná-los a uma aplicação que possa aumentá-los, somente preservando o valor do dinheiro no tempo (por exemplo perda com inflação).</a:t>
            </a:r>
          </a:p>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Investimento: destinar seus recursos a uma aplicação financeira ou aquisição de um ativo real para venda futura esperando um resultado acima da preservação do valor do dinheiro no tempo.</a:t>
            </a:r>
          </a:p>
        </p:txBody>
      </p:sp>
      <p:sp>
        <p:nvSpPr>
          <p:cNvPr id="5" name="Título 1">
            <a:extLst>
              <a:ext uri="{FF2B5EF4-FFF2-40B4-BE49-F238E27FC236}">
                <a16:creationId xmlns:a16="http://schemas.microsoft.com/office/drawing/2014/main" id="{E245DB81-CC9D-45A8-BD37-03504EDB6345}"/>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Valor do dinheiro no tempo</a:t>
            </a:r>
          </a:p>
        </p:txBody>
      </p:sp>
      <p:graphicFrame>
        <p:nvGraphicFramePr>
          <p:cNvPr id="2" name="Object 5">
            <a:extLst>
              <a:ext uri="{FF2B5EF4-FFF2-40B4-BE49-F238E27FC236}">
                <a16:creationId xmlns:a16="http://schemas.microsoft.com/office/drawing/2014/main" id="{F12A94B3-5C39-7484-C670-DDCBCF79FFD7}"/>
              </a:ext>
            </a:extLst>
          </p:cNvPr>
          <p:cNvGraphicFramePr>
            <a:graphicFrameLocks noChangeAspect="1"/>
          </p:cNvGraphicFramePr>
          <p:nvPr>
            <p:extLst>
              <p:ext uri="{D42A27DB-BD31-4B8C-83A1-F6EECF244321}">
                <p14:modId xmlns:p14="http://schemas.microsoft.com/office/powerpoint/2010/main" val="4087578939"/>
              </p:ext>
            </p:extLst>
          </p:nvPr>
        </p:nvGraphicFramePr>
        <p:xfrm>
          <a:off x="4538673" y="7447756"/>
          <a:ext cx="4638653" cy="1300919"/>
        </p:xfrm>
        <a:graphic>
          <a:graphicData uri="http://schemas.openxmlformats.org/presentationml/2006/ole">
            <mc:AlternateContent xmlns:mc="http://schemas.openxmlformats.org/markup-compatibility/2006">
              <mc:Choice xmlns:v="urn:schemas-microsoft-com:vml" Requires="v">
                <p:oleObj name="Image" r:id="rId3" imgW="2808330" imgH="1054340" progId="Photoshop.Image.4">
                  <p:embed/>
                </p:oleObj>
              </mc:Choice>
              <mc:Fallback>
                <p:oleObj name="Image" r:id="rId3" imgW="2808330" imgH="1054340" progId="Photoshop.Image.4">
                  <p:embed/>
                  <p:pic>
                    <p:nvPicPr>
                      <p:cNvPr id="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673" y="7447756"/>
                        <a:ext cx="4638653" cy="130091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24461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520906" y="2900173"/>
            <a:ext cx="8406315" cy="4553378"/>
            <a:chOff x="315964" y="1524001"/>
            <a:chExt cx="8673096" cy="4818224"/>
          </a:xfrm>
        </p:grpSpPr>
        <p:sp>
          <p:nvSpPr>
            <p:cNvPr id="78851" name="Line 3"/>
            <p:cNvSpPr>
              <a:spLocks noChangeShapeType="1"/>
            </p:cNvSpPr>
            <p:nvPr/>
          </p:nvSpPr>
          <p:spPr bwMode="auto">
            <a:xfrm>
              <a:off x="990759" y="1828800"/>
              <a:ext cx="7841919" cy="0"/>
            </a:xfrm>
            <a:prstGeom prst="line">
              <a:avLst/>
            </a:prstGeom>
            <a:noFill/>
            <a:ln w="9525">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52" name="Line 4"/>
            <p:cNvSpPr>
              <a:spLocks noChangeShapeType="1"/>
            </p:cNvSpPr>
            <p:nvPr/>
          </p:nvSpPr>
          <p:spPr bwMode="auto">
            <a:xfrm>
              <a:off x="990759" y="2362200"/>
              <a:ext cx="7841919" cy="0"/>
            </a:xfrm>
            <a:prstGeom prst="line">
              <a:avLst/>
            </a:prstGeom>
            <a:noFill/>
            <a:ln w="19050">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53" name="Line 5"/>
            <p:cNvSpPr>
              <a:spLocks noChangeShapeType="1"/>
            </p:cNvSpPr>
            <p:nvPr/>
          </p:nvSpPr>
          <p:spPr bwMode="auto">
            <a:xfrm>
              <a:off x="990759" y="2743200"/>
              <a:ext cx="78419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54" name="Line 6"/>
            <p:cNvSpPr>
              <a:spLocks noChangeShapeType="1"/>
            </p:cNvSpPr>
            <p:nvPr/>
          </p:nvSpPr>
          <p:spPr bwMode="auto">
            <a:xfrm>
              <a:off x="990759" y="3124200"/>
              <a:ext cx="99075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55" name="Line 7"/>
            <p:cNvSpPr>
              <a:spLocks noChangeShapeType="1"/>
            </p:cNvSpPr>
            <p:nvPr/>
          </p:nvSpPr>
          <p:spPr bwMode="auto">
            <a:xfrm>
              <a:off x="990759" y="3581400"/>
              <a:ext cx="305483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56" name="Line 8"/>
            <p:cNvSpPr>
              <a:spLocks noChangeShapeType="1"/>
            </p:cNvSpPr>
            <p:nvPr/>
          </p:nvSpPr>
          <p:spPr bwMode="auto">
            <a:xfrm>
              <a:off x="990759" y="4114800"/>
              <a:ext cx="404401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57" name="Line 9"/>
            <p:cNvSpPr>
              <a:spLocks noChangeShapeType="1"/>
            </p:cNvSpPr>
            <p:nvPr/>
          </p:nvSpPr>
          <p:spPr bwMode="auto">
            <a:xfrm>
              <a:off x="990759" y="4648200"/>
              <a:ext cx="594296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58" name="Line 10"/>
            <p:cNvSpPr>
              <a:spLocks noChangeShapeType="1"/>
            </p:cNvSpPr>
            <p:nvPr/>
          </p:nvSpPr>
          <p:spPr bwMode="auto">
            <a:xfrm>
              <a:off x="990759" y="5105400"/>
              <a:ext cx="76767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59" name="Line 11"/>
            <p:cNvSpPr>
              <a:spLocks noChangeShapeType="1"/>
            </p:cNvSpPr>
            <p:nvPr/>
          </p:nvSpPr>
          <p:spPr bwMode="auto">
            <a:xfrm>
              <a:off x="990759" y="5638800"/>
              <a:ext cx="7841919"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60" name="Line 12"/>
            <p:cNvSpPr>
              <a:spLocks noChangeShapeType="1"/>
            </p:cNvSpPr>
            <p:nvPr/>
          </p:nvSpPr>
          <p:spPr bwMode="auto">
            <a:xfrm>
              <a:off x="1073322" y="16002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61" name="Line 13"/>
            <p:cNvSpPr>
              <a:spLocks noChangeShapeType="1"/>
            </p:cNvSpPr>
            <p:nvPr/>
          </p:nvSpPr>
          <p:spPr bwMode="auto">
            <a:xfrm>
              <a:off x="1981517" y="2971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62" name="Line 14"/>
            <p:cNvSpPr>
              <a:spLocks noChangeShapeType="1"/>
            </p:cNvSpPr>
            <p:nvPr/>
          </p:nvSpPr>
          <p:spPr bwMode="auto">
            <a:xfrm>
              <a:off x="2972276" y="1600200"/>
              <a:ext cx="0" cy="1066800"/>
            </a:xfrm>
            <a:prstGeom prst="line">
              <a:avLst/>
            </a:prstGeom>
            <a:noFill/>
            <a:ln w="9525">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63" name="Line 15"/>
            <p:cNvSpPr>
              <a:spLocks noChangeShapeType="1"/>
            </p:cNvSpPr>
            <p:nvPr/>
          </p:nvSpPr>
          <p:spPr bwMode="auto">
            <a:xfrm>
              <a:off x="4045598" y="2971800"/>
              <a:ext cx="0"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64" name="Line 16"/>
            <p:cNvSpPr>
              <a:spLocks noChangeShapeType="1"/>
            </p:cNvSpPr>
            <p:nvPr/>
          </p:nvSpPr>
          <p:spPr bwMode="auto">
            <a:xfrm>
              <a:off x="5034770" y="2971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65" name="Line 17"/>
            <p:cNvSpPr>
              <a:spLocks noChangeShapeType="1"/>
            </p:cNvSpPr>
            <p:nvPr/>
          </p:nvSpPr>
          <p:spPr bwMode="auto">
            <a:xfrm>
              <a:off x="6025528" y="1676400"/>
              <a:ext cx="0" cy="990600"/>
            </a:xfrm>
            <a:prstGeom prst="line">
              <a:avLst/>
            </a:prstGeom>
            <a:noFill/>
            <a:ln w="9525">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66" name="Line 18"/>
            <p:cNvSpPr>
              <a:spLocks noChangeShapeType="1"/>
            </p:cNvSpPr>
            <p:nvPr/>
          </p:nvSpPr>
          <p:spPr bwMode="auto">
            <a:xfrm>
              <a:off x="6933724" y="2971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67" name="Line 19"/>
            <p:cNvSpPr>
              <a:spLocks noChangeShapeType="1"/>
            </p:cNvSpPr>
            <p:nvPr/>
          </p:nvSpPr>
          <p:spPr bwMode="auto">
            <a:xfrm>
              <a:off x="7841919" y="1676400"/>
              <a:ext cx="0" cy="990600"/>
            </a:xfrm>
            <a:prstGeom prst="line">
              <a:avLst/>
            </a:prstGeom>
            <a:noFill/>
            <a:ln w="9525">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68" name="Line 20"/>
            <p:cNvSpPr>
              <a:spLocks noChangeShapeType="1"/>
            </p:cNvSpPr>
            <p:nvPr/>
          </p:nvSpPr>
          <p:spPr bwMode="auto">
            <a:xfrm>
              <a:off x="8667552" y="2971800"/>
              <a:ext cx="0"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869" name="Text Box 21"/>
            <p:cNvSpPr txBox="1">
              <a:spLocks noChangeArrowheads="1"/>
            </p:cNvSpPr>
            <p:nvPr/>
          </p:nvSpPr>
          <p:spPr bwMode="auto">
            <a:xfrm>
              <a:off x="1733828" y="2697163"/>
              <a:ext cx="567611"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01/04</a:t>
              </a:r>
            </a:p>
          </p:txBody>
        </p:sp>
        <p:sp>
          <p:nvSpPr>
            <p:cNvPr id="78870" name="Text Box 22"/>
            <p:cNvSpPr txBox="1">
              <a:spLocks noChangeArrowheads="1"/>
            </p:cNvSpPr>
            <p:nvPr/>
          </p:nvSpPr>
          <p:spPr bwMode="auto">
            <a:xfrm>
              <a:off x="2724586" y="2697163"/>
              <a:ext cx="567611"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CD4413"/>
                  </a:solidFill>
                  <a:latin typeface="Times New Roman" pitchFamily="18" charset="0"/>
                </a:rPr>
                <a:t>18/04</a:t>
              </a:r>
            </a:p>
          </p:txBody>
        </p:sp>
        <p:sp>
          <p:nvSpPr>
            <p:cNvPr id="78871" name="Text Box 23"/>
            <p:cNvSpPr txBox="1">
              <a:spLocks noChangeArrowheads="1"/>
            </p:cNvSpPr>
            <p:nvPr/>
          </p:nvSpPr>
          <p:spPr bwMode="auto">
            <a:xfrm>
              <a:off x="3799497" y="2697163"/>
              <a:ext cx="567611"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01/05</a:t>
              </a:r>
            </a:p>
          </p:txBody>
        </p:sp>
        <p:sp>
          <p:nvSpPr>
            <p:cNvPr id="78872" name="Text Box 24"/>
            <p:cNvSpPr txBox="1">
              <a:spLocks noChangeArrowheads="1"/>
            </p:cNvSpPr>
            <p:nvPr/>
          </p:nvSpPr>
          <p:spPr bwMode="auto">
            <a:xfrm>
              <a:off x="4790257" y="2697163"/>
              <a:ext cx="567611"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01/06</a:t>
              </a:r>
            </a:p>
          </p:txBody>
        </p:sp>
        <p:sp>
          <p:nvSpPr>
            <p:cNvPr id="78873" name="Text Box 25"/>
            <p:cNvSpPr txBox="1">
              <a:spLocks noChangeArrowheads="1"/>
            </p:cNvSpPr>
            <p:nvPr/>
          </p:nvSpPr>
          <p:spPr bwMode="auto">
            <a:xfrm>
              <a:off x="5781015" y="2697163"/>
              <a:ext cx="567611"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CD4413"/>
                  </a:solidFill>
                  <a:latin typeface="Times New Roman" pitchFamily="18" charset="0"/>
                </a:rPr>
                <a:t>06/06</a:t>
              </a:r>
            </a:p>
          </p:txBody>
        </p:sp>
        <p:sp>
          <p:nvSpPr>
            <p:cNvPr id="78874" name="Text Box 26"/>
            <p:cNvSpPr txBox="1">
              <a:spLocks noChangeArrowheads="1"/>
            </p:cNvSpPr>
            <p:nvPr/>
          </p:nvSpPr>
          <p:spPr bwMode="auto">
            <a:xfrm>
              <a:off x="6687622" y="2697163"/>
              <a:ext cx="567611"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01/07</a:t>
              </a:r>
            </a:p>
          </p:txBody>
        </p:sp>
        <p:sp>
          <p:nvSpPr>
            <p:cNvPr id="78875" name="Text Box 27"/>
            <p:cNvSpPr txBox="1">
              <a:spLocks noChangeArrowheads="1"/>
            </p:cNvSpPr>
            <p:nvPr/>
          </p:nvSpPr>
          <p:spPr bwMode="auto">
            <a:xfrm>
              <a:off x="7595817" y="2697163"/>
              <a:ext cx="567611"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CD4413"/>
                  </a:solidFill>
                  <a:latin typeface="Times New Roman" pitchFamily="18" charset="0"/>
                </a:rPr>
                <a:t>18/07</a:t>
              </a:r>
            </a:p>
          </p:txBody>
        </p:sp>
        <p:sp>
          <p:nvSpPr>
            <p:cNvPr id="78876" name="Text Box 28"/>
            <p:cNvSpPr txBox="1">
              <a:spLocks noChangeArrowheads="1"/>
            </p:cNvSpPr>
            <p:nvPr/>
          </p:nvSpPr>
          <p:spPr bwMode="auto">
            <a:xfrm>
              <a:off x="8421449" y="2697163"/>
              <a:ext cx="567611"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01/08</a:t>
              </a:r>
            </a:p>
          </p:txBody>
        </p:sp>
        <p:sp>
          <p:nvSpPr>
            <p:cNvPr id="78877" name="Text Box 29"/>
            <p:cNvSpPr txBox="1">
              <a:spLocks noChangeArrowheads="1"/>
            </p:cNvSpPr>
            <p:nvPr/>
          </p:nvSpPr>
          <p:spPr bwMode="auto">
            <a:xfrm>
              <a:off x="1619509" y="2068513"/>
              <a:ext cx="666843" cy="33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rgbClr val="CD4413"/>
                  </a:solidFill>
                  <a:latin typeface="Times New Roman" pitchFamily="18" charset="0"/>
                </a:rPr>
                <a:t>CDI</a:t>
              </a:r>
              <a:r>
                <a:rPr lang="pt-BR" altLang="pt-BR" sz="1454" dirty="0">
                  <a:solidFill>
                    <a:srgbClr val="000000"/>
                  </a:solidFill>
                  <a:latin typeface="Times New Roman" pitchFamily="18" charset="0"/>
                </a:rPr>
                <a:t> </a:t>
              </a:r>
              <a:r>
                <a:rPr lang="pt-BR" altLang="pt-BR" sz="1454" dirty="0">
                  <a:solidFill>
                    <a:srgbClr val="CD4413"/>
                  </a:solidFill>
                  <a:latin typeface="Times New Roman" pitchFamily="18" charset="0"/>
                </a:rPr>
                <a:t>0</a:t>
              </a:r>
            </a:p>
          </p:txBody>
        </p:sp>
        <p:sp>
          <p:nvSpPr>
            <p:cNvPr id="78878" name="Text Box 30"/>
            <p:cNvSpPr txBox="1">
              <a:spLocks noChangeArrowheads="1"/>
            </p:cNvSpPr>
            <p:nvPr/>
          </p:nvSpPr>
          <p:spPr bwMode="auto">
            <a:xfrm>
              <a:off x="4128163" y="2057400"/>
              <a:ext cx="666843" cy="33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rgbClr val="CD4413"/>
                  </a:solidFill>
                  <a:latin typeface="Times New Roman" pitchFamily="18" charset="0"/>
                </a:rPr>
                <a:t>CDI</a:t>
              </a:r>
              <a:r>
                <a:rPr lang="pt-BR" altLang="pt-BR" sz="1454" dirty="0">
                  <a:solidFill>
                    <a:srgbClr val="000000"/>
                  </a:solidFill>
                  <a:latin typeface="Times New Roman" pitchFamily="18" charset="0"/>
                </a:rPr>
                <a:t> </a:t>
              </a:r>
              <a:r>
                <a:rPr lang="pt-BR" altLang="pt-BR" sz="1454" dirty="0">
                  <a:solidFill>
                    <a:srgbClr val="CD4413"/>
                  </a:solidFill>
                  <a:latin typeface="Times New Roman" pitchFamily="18" charset="0"/>
                </a:rPr>
                <a:t>1</a:t>
              </a:r>
            </a:p>
          </p:txBody>
        </p:sp>
        <p:sp>
          <p:nvSpPr>
            <p:cNvPr id="78879" name="Text Box 31"/>
            <p:cNvSpPr txBox="1">
              <a:spLocks noChangeArrowheads="1"/>
            </p:cNvSpPr>
            <p:nvPr/>
          </p:nvSpPr>
          <p:spPr bwMode="auto">
            <a:xfrm>
              <a:off x="6686034" y="2057400"/>
              <a:ext cx="666843" cy="33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rgbClr val="CD4413"/>
                  </a:solidFill>
                  <a:latin typeface="Times New Roman" pitchFamily="18" charset="0"/>
                </a:rPr>
                <a:t>CDI</a:t>
              </a:r>
              <a:r>
                <a:rPr lang="pt-BR" altLang="pt-BR" sz="1454" dirty="0">
                  <a:solidFill>
                    <a:srgbClr val="000000"/>
                  </a:solidFill>
                  <a:latin typeface="Times New Roman" pitchFamily="18" charset="0"/>
                </a:rPr>
                <a:t> </a:t>
              </a:r>
              <a:r>
                <a:rPr lang="pt-BR" altLang="pt-BR" sz="1454" dirty="0">
                  <a:solidFill>
                    <a:srgbClr val="CD4413"/>
                  </a:solidFill>
                  <a:latin typeface="Times New Roman" pitchFamily="18" charset="0"/>
                </a:rPr>
                <a:t>2</a:t>
              </a:r>
            </a:p>
          </p:txBody>
        </p:sp>
        <p:sp>
          <p:nvSpPr>
            <p:cNvPr id="78880" name="Text Box 32"/>
            <p:cNvSpPr txBox="1">
              <a:spLocks noChangeArrowheads="1"/>
            </p:cNvSpPr>
            <p:nvPr/>
          </p:nvSpPr>
          <p:spPr bwMode="auto">
            <a:xfrm>
              <a:off x="8269025" y="2057400"/>
              <a:ext cx="666843" cy="33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rgbClr val="CD4413"/>
                  </a:solidFill>
                  <a:latin typeface="Times New Roman" pitchFamily="18" charset="0"/>
                </a:rPr>
                <a:t>CDI 3</a:t>
              </a:r>
            </a:p>
          </p:txBody>
        </p:sp>
        <p:sp>
          <p:nvSpPr>
            <p:cNvPr id="78881" name="Text Box 33"/>
            <p:cNvSpPr txBox="1">
              <a:spLocks noChangeArrowheads="1"/>
            </p:cNvSpPr>
            <p:nvPr/>
          </p:nvSpPr>
          <p:spPr bwMode="auto">
            <a:xfrm>
              <a:off x="1921184" y="1524001"/>
              <a:ext cx="355914"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CD4413"/>
                  </a:solidFill>
                  <a:latin typeface="Times New Roman" pitchFamily="18" charset="0"/>
                </a:rPr>
                <a:t>26</a:t>
              </a:r>
            </a:p>
          </p:txBody>
        </p:sp>
        <p:sp>
          <p:nvSpPr>
            <p:cNvPr id="78882" name="Text Box 34"/>
            <p:cNvSpPr txBox="1">
              <a:spLocks noChangeArrowheads="1"/>
            </p:cNvSpPr>
            <p:nvPr/>
          </p:nvSpPr>
          <p:spPr bwMode="auto">
            <a:xfrm>
              <a:off x="4375851" y="1524001"/>
              <a:ext cx="355914"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CD4413"/>
                  </a:solidFill>
                  <a:latin typeface="Times New Roman" pitchFamily="18" charset="0"/>
                </a:rPr>
                <a:t>34</a:t>
              </a:r>
            </a:p>
          </p:txBody>
        </p:sp>
        <p:sp>
          <p:nvSpPr>
            <p:cNvPr id="78883" name="Text Box 35"/>
            <p:cNvSpPr txBox="1">
              <a:spLocks noChangeArrowheads="1"/>
            </p:cNvSpPr>
            <p:nvPr/>
          </p:nvSpPr>
          <p:spPr bwMode="auto">
            <a:xfrm>
              <a:off x="6768598" y="1524001"/>
              <a:ext cx="355914"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CD4413"/>
                  </a:solidFill>
                  <a:latin typeface="Times New Roman" pitchFamily="18" charset="0"/>
                </a:rPr>
                <a:t>29</a:t>
              </a:r>
            </a:p>
          </p:txBody>
        </p:sp>
        <p:sp>
          <p:nvSpPr>
            <p:cNvPr id="78884" name="Text Box 36"/>
            <p:cNvSpPr txBox="1">
              <a:spLocks noChangeArrowheads="1"/>
            </p:cNvSpPr>
            <p:nvPr/>
          </p:nvSpPr>
          <p:spPr bwMode="auto">
            <a:xfrm>
              <a:off x="1321012" y="2895602"/>
              <a:ext cx="355914"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15</a:t>
              </a:r>
            </a:p>
          </p:txBody>
        </p:sp>
        <p:sp>
          <p:nvSpPr>
            <p:cNvPr id="78885" name="Text Box 37"/>
            <p:cNvSpPr txBox="1">
              <a:spLocks noChangeArrowheads="1"/>
            </p:cNvSpPr>
            <p:nvPr/>
          </p:nvSpPr>
          <p:spPr bwMode="auto">
            <a:xfrm>
              <a:off x="2394334" y="3276601"/>
              <a:ext cx="355914"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35</a:t>
              </a:r>
            </a:p>
          </p:txBody>
        </p:sp>
        <p:sp>
          <p:nvSpPr>
            <p:cNvPr id="78886" name="Text Box 38"/>
            <p:cNvSpPr txBox="1">
              <a:spLocks noChangeArrowheads="1"/>
            </p:cNvSpPr>
            <p:nvPr/>
          </p:nvSpPr>
          <p:spPr bwMode="auto">
            <a:xfrm>
              <a:off x="3137403" y="3810001"/>
              <a:ext cx="355914"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57</a:t>
              </a:r>
            </a:p>
          </p:txBody>
        </p:sp>
        <p:sp>
          <p:nvSpPr>
            <p:cNvPr id="78887" name="Text Box 39"/>
            <p:cNvSpPr txBox="1">
              <a:spLocks noChangeArrowheads="1"/>
            </p:cNvSpPr>
            <p:nvPr/>
          </p:nvSpPr>
          <p:spPr bwMode="auto">
            <a:xfrm>
              <a:off x="4210724" y="4343401"/>
              <a:ext cx="355914"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77</a:t>
              </a:r>
            </a:p>
          </p:txBody>
        </p:sp>
        <p:sp>
          <p:nvSpPr>
            <p:cNvPr id="78888" name="Text Box 40"/>
            <p:cNvSpPr txBox="1">
              <a:spLocks noChangeArrowheads="1"/>
            </p:cNvSpPr>
            <p:nvPr/>
          </p:nvSpPr>
          <p:spPr bwMode="auto">
            <a:xfrm>
              <a:off x="5117334" y="4800601"/>
              <a:ext cx="355914"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rgbClr val="000000"/>
                  </a:solidFill>
                  <a:latin typeface="Times New Roman" pitchFamily="18" charset="0"/>
                </a:rPr>
                <a:t>99</a:t>
              </a:r>
            </a:p>
          </p:txBody>
        </p:sp>
        <p:sp>
          <p:nvSpPr>
            <p:cNvPr id="78889" name="Text Box 41"/>
            <p:cNvSpPr txBox="1">
              <a:spLocks noChangeArrowheads="1"/>
            </p:cNvSpPr>
            <p:nvPr/>
          </p:nvSpPr>
          <p:spPr bwMode="auto">
            <a:xfrm>
              <a:off x="1403575" y="5638801"/>
              <a:ext cx="355914"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chemeClr val="folHlink"/>
                  </a:solidFill>
                  <a:latin typeface="Times New Roman" pitchFamily="18" charset="0"/>
                </a:rPr>
                <a:t>15</a:t>
              </a:r>
            </a:p>
          </p:txBody>
        </p:sp>
        <p:sp>
          <p:nvSpPr>
            <p:cNvPr id="78890" name="Text Box 42"/>
            <p:cNvSpPr txBox="1">
              <a:spLocks noChangeArrowheads="1"/>
            </p:cNvSpPr>
            <p:nvPr/>
          </p:nvSpPr>
          <p:spPr bwMode="auto">
            <a:xfrm>
              <a:off x="2807150" y="5638801"/>
              <a:ext cx="355914"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chemeClr val="folHlink"/>
                  </a:solidFill>
                  <a:latin typeface="Times New Roman" pitchFamily="18" charset="0"/>
                </a:rPr>
                <a:t>20</a:t>
              </a:r>
            </a:p>
          </p:txBody>
        </p:sp>
        <p:sp>
          <p:nvSpPr>
            <p:cNvPr id="78891" name="Text Box 43"/>
            <p:cNvSpPr txBox="1">
              <a:spLocks noChangeArrowheads="1"/>
            </p:cNvSpPr>
            <p:nvPr/>
          </p:nvSpPr>
          <p:spPr bwMode="auto">
            <a:xfrm>
              <a:off x="4293288" y="5638801"/>
              <a:ext cx="355914"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chemeClr val="folHlink"/>
                  </a:solidFill>
                  <a:latin typeface="Times New Roman" pitchFamily="18" charset="0"/>
                </a:rPr>
                <a:t>22</a:t>
              </a:r>
            </a:p>
          </p:txBody>
        </p:sp>
        <p:sp>
          <p:nvSpPr>
            <p:cNvPr id="78892" name="Text Box 44"/>
            <p:cNvSpPr txBox="1">
              <a:spLocks noChangeArrowheads="1"/>
            </p:cNvSpPr>
            <p:nvPr/>
          </p:nvSpPr>
          <p:spPr bwMode="auto">
            <a:xfrm>
              <a:off x="5777839" y="5638801"/>
              <a:ext cx="355914"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chemeClr val="folHlink"/>
                  </a:solidFill>
                  <a:latin typeface="Times New Roman" pitchFamily="18" charset="0"/>
                </a:rPr>
                <a:t>20</a:t>
              </a:r>
            </a:p>
          </p:txBody>
        </p:sp>
        <p:sp>
          <p:nvSpPr>
            <p:cNvPr id="78893" name="Text Box 45"/>
            <p:cNvSpPr txBox="1">
              <a:spLocks noChangeArrowheads="1"/>
            </p:cNvSpPr>
            <p:nvPr/>
          </p:nvSpPr>
          <p:spPr bwMode="auto">
            <a:xfrm>
              <a:off x="7594230" y="5638801"/>
              <a:ext cx="355914" cy="3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chemeClr val="folHlink"/>
                  </a:solidFill>
                  <a:latin typeface="Times New Roman" pitchFamily="18" charset="0"/>
                </a:rPr>
                <a:t>22</a:t>
              </a:r>
            </a:p>
          </p:txBody>
        </p:sp>
        <p:sp>
          <p:nvSpPr>
            <p:cNvPr id="78894" name="Text Box 46"/>
            <p:cNvSpPr txBox="1">
              <a:spLocks noChangeArrowheads="1"/>
            </p:cNvSpPr>
            <p:nvPr/>
          </p:nvSpPr>
          <p:spPr bwMode="auto">
            <a:xfrm>
              <a:off x="352482" y="2971801"/>
              <a:ext cx="622188" cy="3344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rgbClr val="000000"/>
                  </a:solidFill>
                  <a:latin typeface="Times New Roman" pitchFamily="18" charset="0"/>
                </a:rPr>
                <a:t>12.66</a:t>
              </a:r>
            </a:p>
          </p:txBody>
        </p:sp>
        <p:sp>
          <p:nvSpPr>
            <p:cNvPr id="78895" name="Text Box 47"/>
            <p:cNvSpPr txBox="1">
              <a:spLocks noChangeArrowheads="1"/>
            </p:cNvSpPr>
            <p:nvPr/>
          </p:nvSpPr>
          <p:spPr bwMode="auto">
            <a:xfrm>
              <a:off x="352482" y="3429000"/>
              <a:ext cx="622188" cy="3344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rgbClr val="000000"/>
                  </a:solidFill>
                  <a:latin typeface="Times New Roman" pitchFamily="18" charset="0"/>
                </a:rPr>
                <a:t>12.57</a:t>
              </a:r>
            </a:p>
          </p:txBody>
        </p:sp>
        <p:sp>
          <p:nvSpPr>
            <p:cNvPr id="78896" name="Text Box 48"/>
            <p:cNvSpPr txBox="1">
              <a:spLocks noChangeArrowheads="1"/>
            </p:cNvSpPr>
            <p:nvPr/>
          </p:nvSpPr>
          <p:spPr bwMode="auto">
            <a:xfrm>
              <a:off x="325490" y="3962400"/>
              <a:ext cx="622188" cy="3344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rgbClr val="000000"/>
                  </a:solidFill>
                  <a:latin typeface="Times New Roman" pitchFamily="18" charset="0"/>
                </a:rPr>
                <a:t>12.49</a:t>
              </a:r>
            </a:p>
          </p:txBody>
        </p:sp>
        <p:sp>
          <p:nvSpPr>
            <p:cNvPr id="78897" name="Text Box 49"/>
            <p:cNvSpPr txBox="1">
              <a:spLocks noChangeArrowheads="1"/>
            </p:cNvSpPr>
            <p:nvPr/>
          </p:nvSpPr>
          <p:spPr bwMode="auto">
            <a:xfrm>
              <a:off x="325490" y="4495801"/>
              <a:ext cx="622188" cy="3344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rgbClr val="000000"/>
                  </a:solidFill>
                  <a:latin typeface="Times New Roman" pitchFamily="18" charset="0"/>
                </a:rPr>
                <a:t>12.42</a:t>
              </a:r>
            </a:p>
          </p:txBody>
        </p:sp>
        <p:sp>
          <p:nvSpPr>
            <p:cNvPr id="78898" name="Text Box 50"/>
            <p:cNvSpPr txBox="1">
              <a:spLocks noChangeArrowheads="1"/>
            </p:cNvSpPr>
            <p:nvPr/>
          </p:nvSpPr>
          <p:spPr bwMode="auto">
            <a:xfrm>
              <a:off x="325490" y="4953001"/>
              <a:ext cx="622188" cy="3344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rgbClr val="000000"/>
                  </a:solidFill>
                  <a:latin typeface="Times New Roman" pitchFamily="18" charset="0"/>
                </a:rPr>
                <a:t>12.21</a:t>
              </a:r>
            </a:p>
          </p:txBody>
        </p:sp>
        <p:sp>
          <p:nvSpPr>
            <p:cNvPr id="78899" name="Text Box 51"/>
            <p:cNvSpPr txBox="1">
              <a:spLocks noChangeArrowheads="1"/>
            </p:cNvSpPr>
            <p:nvPr/>
          </p:nvSpPr>
          <p:spPr bwMode="auto">
            <a:xfrm>
              <a:off x="1238449" y="5334001"/>
              <a:ext cx="622188" cy="33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chemeClr val="folHlink"/>
                  </a:solidFill>
                  <a:latin typeface="Times New Roman" pitchFamily="18" charset="0"/>
                </a:rPr>
                <a:t>12.66</a:t>
              </a:r>
            </a:p>
          </p:txBody>
        </p:sp>
        <p:sp>
          <p:nvSpPr>
            <p:cNvPr id="78900" name="Text Box 52"/>
            <p:cNvSpPr txBox="1">
              <a:spLocks noChangeArrowheads="1"/>
            </p:cNvSpPr>
            <p:nvPr/>
          </p:nvSpPr>
          <p:spPr bwMode="auto">
            <a:xfrm>
              <a:off x="2751579" y="5334001"/>
              <a:ext cx="403877" cy="33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chemeClr val="folHlink"/>
                  </a:solidFill>
                  <a:latin typeface="Times New Roman" pitchFamily="18" charset="0"/>
                </a:rPr>
                <a:t>T1</a:t>
              </a:r>
            </a:p>
          </p:txBody>
        </p:sp>
        <p:sp>
          <p:nvSpPr>
            <p:cNvPr id="78901" name="Text Box 53"/>
            <p:cNvSpPr txBox="1">
              <a:spLocks noChangeArrowheads="1"/>
            </p:cNvSpPr>
            <p:nvPr/>
          </p:nvSpPr>
          <p:spPr bwMode="auto">
            <a:xfrm>
              <a:off x="4320281" y="5334001"/>
              <a:ext cx="403877" cy="33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chemeClr val="folHlink"/>
                  </a:solidFill>
                  <a:latin typeface="Times New Roman" pitchFamily="18" charset="0"/>
                </a:rPr>
                <a:t>T2</a:t>
              </a:r>
            </a:p>
          </p:txBody>
        </p:sp>
        <p:sp>
          <p:nvSpPr>
            <p:cNvPr id="78902" name="Text Box 54"/>
            <p:cNvSpPr txBox="1">
              <a:spLocks noChangeArrowheads="1"/>
            </p:cNvSpPr>
            <p:nvPr/>
          </p:nvSpPr>
          <p:spPr bwMode="auto">
            <a:xfrm>
              <a:off x="5806419" y="5334001"/>
              <a:ext cx="403877" cy="33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chemeClr val="folHlink"/>
                  </a:solidFill>
                  <a:latin typeface="Times New Roman" pitchFamily="18" charset="0"/>
                </a:rPr>
                <a:t>T3</a:t>
              </a:r>
            </a:p>
          </p:txBody>
        </p:sp>
        <p:sp>
          <p:nvSpPr>
            <p:cNvPr id="78903" name="Text Box 55"/>
            <p:cNvSpPr txBox="1">
              <a:spLocks noChangeArrowheads="1"/>
            </p:cNvSpPr>
            <p:nvPr/>
          </p:nvSpPr>
          <p:spPr bwMode="auto">
            <a:xfrm>
              <a:off x="7567237" y="5334001"/>
              <a:ext cx="403877" cy="33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chemeClr val="folHlink"/>
                  </a:solidFill>
                  <a:latin typeface="Times New Roman" pitchFamily="18" charset="0"/>
                </a:rPr>
                <a:t>T4</a:t>
              </a:r>
            </a:p>
          </p:txBody>
        </p:sp>
        <p:sp>
          <p:nvSpPr>
            <p:cNvPr id="78904" name="Text Box 56"/>
            <p:cNvSpPr txBox="1">
              <a:spLocks noChangeArrowheads="1"/>
            </p:cNvSpPr>
            <p:nvPr/>
          </p:nvSpPr>
          <p:spPr bwMode="auto">
            <a:xfrm>
              <a:off x="577943" y="5988050"/>
              <a:ext cx="931462" cy="3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575" b="1" dirty="0">
                  <a:solidFill>
                    <a:srgbClr val="CD4413"/>
                  </a:solidFill>
                  <a:latin typeface="Times New Roman" pitchFamily="18" charset="0"/>
                </a:rPr>
                <a:t>12/03/07</a:t>
              </a:r>
            </a:p>
          </p:txBody>
        </p:sp>
        <p:sp>
          <p:nvSpPr>
            <p:cNvPr id="78905" name="Line 57"/>
            <p:cNvSpPr>
              <a:spLocks noChangeShapeType="1"/>
            </p:cNvSpPr>
            <p:nvPr/>
          </p:nvSpPr>
          <p:spPr bwMode="auto">
            <a:xfrm>
              <a:off x="990759" y="2286000"/>
              <a:ext cx="165126" cy="152400"/>
            </a:xfrm>
            <a:prstGeom prst="line">
              <a:avLst/>
            </a:prstGeom>
            <a:noFill/>
            <a:ln w="19050">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906" name="Line 58"/>
            <p:cNvSpPr>
              <a:spLocks noChangeShapeType="1"/>
            </p:cNvSpPr>
            <p:nvPr/>
          </p:nvSpPr>
          <p:spPr bwMode="auto">
            <a:xfrm>
              <a:off x="2889713" y="2286000"/>
              <a:ext cx="165126" cy="152400"/>
            </a:xfrm>
            <a:prstGeom prst="line">
              <a:avLst/>
            </a:prstGeom>
            <a:noFill/>
            <a:ln w="19050">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907" name="Line 59"/>
            <p:cNvSpPr>
              <a:spLocks noChangeShapeType="1"/>
            </p:cNvSpPr>
            <p:nvPr/>
          </p:nvSpPr>
          <p:spPr bwMode="auto">
            <a:xfrm>
              <a:off x="5942965" y="2286000"/>
              <a:ext cx="165126" cy="152400"/>
            </a:xfrm>
            <a:prstGeom prst="line">
              <a:avLst/>
            </a:prstGeom>
            <a:noFill/>
            <a:ln w="19050">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908" name="Line 60"/>
            <p:cNvSpPr>
              <a:spLocks noChangeShapeType="1"/>
            </p:cNvSpPr>
            <p:nvPr/>
          </p:nvSpPr>
          <p:spPr bwMode="auto">
            <a:xfrm>
              <a:off x="7759356" y="2286000"/>
              <a:ext cx="165126" cy="152400"/>
            </a:xfrm>
            <a:prstGeom prst="line">
              <a:avLst/>
            </a:prstGeom>
            <a:noFill/>
            <a:ln w="19050">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909" name="Line 61"/>
            <p:cNvSpPr>
              <a:spLocks noChangeShapeType="1"/>
            </p:cNvSpPr>
            <p:nvPr/>
          </p:nvSpPr>
          <p:spPr bwMode="auto">
            <a:xfrm>
              <a:off x="990759" y="5562600"/>
              <a:ext cx="165126" cy="15240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910" name="Line 62"/>
            <p:cNvSpPr>
              <a:spLocks noChangeShapeType="1"/>
            </p:cNvSpPr>
            <p:nvPr/>
          </p:nvSpPr>
          <p:spPr bwMode="auto">
            <a:xfrm>
              <a:off x="1898954" y="5562600"/>
              <a:ext cx="165126" cy="15240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911" name="Line 63"/>
            <p:cNvSpPr>
              <a:spLocks noChangeShapeType="1"/>
            </p:cNvSpPr>
            <p:nvPr/>
          </p:nvSpPr>
          <p:spPr bwMode="auto">
            <a:xfrm>
              <a:off x="3963035" y="5562600"/>
              <a:ext cx="165126" cy="15240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912" name="Line 64"/>
            <p:cNvSpPr>
              <a:spLocks noChangeShapeType="1"/>
            </p:cNvSpPr>
            <p:nvPr/>
          </p:nvSpPr>
          <p:spPr bwMode="auto">
            <a:xfrm>
              <a:off x="4952207" y="5562600"/>
              <a:ext cx="165126" cy="15240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913" name="Line 65"/>
            <p:cNvSpPr>
              <a:spLocks noChangeShapeType="1"/>
            </p:cNvSpPr>
            <p:nvPr/>
          </p:nvSpPr>
          <p:spPr bwMode="auto">
            <a:xfrm>
              <a:off x="6851161" y="5562600"/>
              <a:ext cx="165126" cy="15240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914" name="Line 66"/>
            <p:cNvSpPr>
              <a:spLocks noChangeShapeType="1"/>
            </p:cNvSpPr>
            <p:nvPr/>
          </p:nvSpPr>
          <p:spPr bwMode="auto">
            <a:xfrm>
              <a:off x="8584989" y="5562600"/>
              <a:ext cx="165126" cy="152400"/>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pt-BR" sz="1870" dirty="0"/>
            </a:p>
          </p:txBody>
        </p:sp>
        <p:sp>
          <p:nvSpPr>
            <p:cNvPr id="78915" name="Text Box 67"/>
            <p:cNvSpPr txBox="1">
              <a:spLocks noChangeArrowheads="1"/>
            </p:cNvSpPr>
            <p:nvPr/>
          </p:nvSpPr>
          <p:spPr bwMode="auto">
            <a:xfrm>
              <a:off x="315964" y="2667001"/>
              <a:ext cx="746229" cy="33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454" dirty="0">
                  <a:solidFill>
                    <a:srgbClr val="000000"/>
                  </a:solidFill>
                  <a:latin typeface="Times New Roman" pitchFamily="18" charset="0"/>
                </a:rPr>
                <a:t>BM&amp;F</a:t>
              </a:r>
            </a:p>
          </p:txBody>
        </p:sp>
      </p:grpSp>
      <p:sp>
        <p:nvSpPr>
          <p:cNvPr id="78916" name="CaixaDeTexto 67"/>
          <p:cNvSpPr txBox="1">
            <a:spLocks noChangeArrowheads="1"/>
          </p:cNvSpPr>
          <p:nvPr/>
        </p:nvSpPr>
        <p:spPr bwMode="auto">
          <a:xfrm>
            <a:off x="10695626" y="8127986"/>
            <a:ext cx="1600118" cy="28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247" dirty="0">
                <a:solidFill>
                  <a:schemeClr val="tx1"/>
                </a:solidFill>
              </a:rPr>
              <a:t>EXERCICIO 3.8.1.2</a:t>
            </a:r>
          </a:p>
        </p:txBody>
      </p:sp>
      <p:sp>
        <p:nvSpPr>
          <p:cNvPr id="70" name="Rectangle 3">
            <a:extLst>
              <a:ext uri="{FF2B5EF4-FFF2-40B4-BE49-F238E27FC236}">
                <a16:creationId xmlns:a16="http://schemas.microsoft.com/office/drawing/2014/main" id="{A8870FD8-E4FB-4EE0-8216-B052919B3B1F}"/>
              </a:ext>
            </a:extLst>
          </p:cNvPr>
          <p:cNvSpPr txBox="1">
            <a:spLocks noChangeArrowheads="1"/>
          </p:cNvSpPr>
          <p:nvPr/>
        </p:nvSpPr>
        <p:spPr>
          <a:xfrm>
            <a:off x="683243" y="3288978"/>
            <a:ext cx="2504775" cy="542925"/>
          </a:xfrm>
          <a:prstGeom prst="rect">
            <a:avLst/>
          </a:prstGeom>
        </p:spPr>
        <p:txBody>
          <a:bodyPr vert="horz" lIns="102870" tIns="51435" rIns="102870" bIns="51435"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r>
              <a:rPr lang="pt-BR" altLang="pt-BR" sz="2250" dirty="0">
                <a:solidFill>
                  <a:srgbClr val="30435F"/>
                </a:solidFill>
                <a:ea typeface="ＭＳ Ｐゴシック" pitchFamily="-107" charset="-128"/>
              </a:rPr>
              <a:t>DI FUTURO</a:t>
            </a:r>
          </a:p>
          <a:p>
            <a:pPr lvl="1"/>
            <a:r>
              <a:rPr lang="pt-BR" altLang="pt-BR" sz="2250" dirty="0">
                <a:solidFill>
                  <a:srgbClr val="30435F"/>
                </a:solidFill>
                <a:ea typeface="ＭＳ Ｐゴシック" pitchFamily="-107" charset="-128"/>
              </a:rPr>
              <a:t>12/03/07</a:t>
            </a:r>
          </a:p>
        </p:txBody>
      </p:sp>
      <p:pic>
        <p:nvPicPr>
          <p:cNvPr id="3" name="Imagem 2">
            <a:extLst>
              <a:ext uri="{FF2B5EF4-FFF2-40B4-BE49-F238E27FC236}">
                <a16:creationId xmlns:a16="http://schemas.microsoft.com/office/drawing/2014/main" id="{B3663AC7-4550-FC99-802A-6659CF61EF15}"/>
              </a:ext>
            </a:extLst>
          </p:cNvPr>
          <p:cNvPicPr>
            <a:picLocks noChangeAspect="1"/>
          </p:cNvPicPr>
          <p:nvPr/>
        </p:nvPicPr>
        <p:blipFill>
          <a:blip r:embed="rId3"/>
          <a:stretch>
            <a:fillRect/>
          </a:stretch>
        </p:blipFill>
        <p:spPr>
          <a:xfrm>
            <a:off x="3594143" y="7840459"/>
            <a:ext cx="3199363" cy="806041"/>
          </a:xfrm>
          <a:prstGeom prst="rect">
            <a:avLst/>
          </a:prstGeom>
        </p:spPr>
      </p:pic>
      <p:cxnSp>
        <p:nvCxnSpPr>
          <p:cNvPr id="5" name="Conector de Seta Reta 4">
            <a:extLst>
              <a:ext uri="{FF2B5EF4-FFF2-40B4-BE49-F238E27FC236}">
                <a16:creationId xmlns:a16="http://schemas.microsoft.com/office/drawing/2014/main" id="{066D1E4E-2ABB-90F1-83AA-19392CA13979}"/>
              </a:ext>
            </a:extLst>
          </p:cNvPr>
          <p:cNvCxnSpPr/>
          <p:nvPr/>
        </p:nvCxnSpPr>
        <p:spPr>
          <a:xfrm flipH="1">
            <a:off x="4707829" y="6860803"/>
            <a:ext cx="172483" cy="979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FBA52E6-E20B-E139-7D0C-FDCD5021DB30}"/>
              </a:ext>
            </a:extLst>
          </p:cNvPr>
          <p:cNvSpPr txBox="1">
            <a:spLocks noChangeArrowheads="1"/>
          </p:cNvSpPr>
          <p:nvPr/>
        </p:nvSpPr>
        <p:spPr>
          <a:xfrm>
            <a:off x="3059046" y="2227178"/>
            <a:ext cx="7563660" cy="542925"/>
          </a:xfrm>
          <a:prstGeom prst="rect">
            <a:avLst/>
          </a:prstGeom>
        </p:spPr>
        <p:txBody>
          <a:bodyPr vert="horz" lIns="102870" tIns="51435" rIns="102870" bIns="5143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pt-BR" altLang="pt-BR" sz="3200" dirty="0">
                <a:solidFill>
                  <a:srgbClr val="30435F"/>
                </a:solidFill>
                <a:latin typeface="+mj-lt"/>
                <a:ea typeface="ＭＳ Ｐゴシック" pitchFamily="-107" charset="-128"/>
              </a:rPr>
              <a:t>Estrutura a termo</a:t>
            </a:r>
          </a:p>
        </p:txBody>
      </p:sp>
    </p:spTree>
    <p:extLst>
      <p:ext uri="{BB962C8B-B14F-4D97-AF65-F5344CB8AC3E}">
        <p14:creationId xmlns:p14="http://schemas.microsoft.com/office/powerpoint/2010/main" val="1535077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3">
            <a:extLst>
              <a:ext uri="{FF2B5EF4-FFF2-40B4-BE49-F238E27FC236}">
                <a16:creationId xmlns:a16="http://schemas.microsoft.com/office/drawing/2014/main" id="{A8870FD8-E4FB-4EE0-8216-B052919B3B1F}"/>
              </a:ext>
            </a:extLst>
          </p:cNvPr>
          <p:cNvSpPr txBox="1">
            <a:spLocks noChangeArrowheads="1"/>
          </p:cNvSpPr>
          <p:nvPr/>
        </p:nvSpPr>
        <p:spPr>
          <a:xfrm>
            <a:off x="2195061" y="6831084"/>
            <a:ext cx="7563660" cy="542925"/>
          </a:xfrm>
          <a:prstGeom prst="rect">
            <a:avLst/>
          </a:prstGeom>
        </p:spPr>
        <p:txBody>
          <a:bodyPr vert="horz" lIns="102870" tIns="51435" rIns="102870" bIns="51435"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pt-BR" altLang="pt-BR" sz="2000" dirty="0">
                <a:solidFill>
                  <a:srgbClr val="30435F"/>
                </a:solidFill>
                <a:latin typeface="+mn-lt"/>
                <a:ea typeface="ＭＳ Ｐゴシック" pitchFamily="-107" charset="-128"/>
              </a:rPr>
              <a:t>DI FUTURO – 12/03/07</a:t>
            </a:r>
          </a:p>
        </p:txBody>
      </p:sp>
      <p:grpSp>
        <p:nvGrpSpPr>
          <p:cNvPr id="4" name="Agrupar 3">
            <a:extLst>
              <a:ext uri="{FF2B5EF4-FFF2-40B4-BE49-F238E27FC236}">
                <a16:creationId xmlns:a16="http://schemas.microsoft.com/office/drawing/2014/main" id="{2181B114-5615-09FB-181F-E745C69E24AA}"/>
              </a:ext>
            </a:extLst>
          </p:cNvPr>
          <p:cNvGrpSpPr/>
          <p:nvPr/>
        </p:nvGrpSpPr>
        <p:grpSpPr>
          <a:xfrm>
            <a:off x="3617640" y="3703340"/>
            <a:ext cx="5684013" cy="2970750"/>
            <a:chOff x="4674540" y="4220254"/>
            <a:chExt cx="4627113" cy="2453836"/>
          </a:xfrm>
        </p:grpSpPr>
        <p:sp>
          <p:nvSpPr>
            <p:cNvPr id="78851" name="Line 3"/>
            <p:cNvSpPr>
              <a:spLocks/>
            </p:cNvSpPr>
            <p:nvPr/>
          </p:nvSpPr>
          <p:spPr bwMode="auto">
            <a:xfrm>
              <a:off x="5633864" y="4514745"/>
              <a:ext cx="2007011" cy="17972"/>
            </a:xfrm>
            <a:prstGeom prst="line">
              <a:avLst/>
            </a:prstGeom>
            <a:noFill/>
            <a:ln w="9525">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2400" dirty="0"/>
            </a:p>
          </p:txBody>
        </p:sp>
        <p:sp>
          <p:nvSpPr>
            <p:cNvPr id="78852" name="Line 4"/>
            <p:cNvSpPr>
              <a:spLocks/>
            </p:cNvSpPr>
            <p:nvPr/>
          </p:nvSpPr>
          <p:spPr bwMode="auto">
            <a:xfrm>
              <a:off x="5634823" y="5050769"/>
              <a:ext cx="2000590" cy="14230"/>
            </a:xfrm>
            <a:prstGeom prst="line">
              <a:avLst/>
            </a:prstGeom>
            <a:noFill/>
            <a:ln w="19050">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2400" dirty="0"/>
            </a:p>
          </p:txBody>
        </p:sp>
        <p:sp>
          <p:nvSpPr>
            <p:cNvPr id="78853" name="Line 5"/>
            <p:cNvSpPr>
              <a:spLocks/>
            </p:cNvSpPr>
            <p:nvPr/>
          </p:nvSpPr>
          <p:spPr bwMode="auto">
            <a:xfrm flipV="1">
              <a:off x="4674540" y="5380821"/>
              <a:ext cx="3040892" cy="37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2400" dirty="0"/>
            </a:p>
          </p:txBody>
        </p:sp>
        <p:sp>
          <p:nvSpPr>
            <p:cNvPr id="78859" name="Line 11"/>
            <p:cNvSpPr>
              <a:spLocks/>
            </p:cNvSpPr>
            <p:nvPr/>
          </p:nvSpPr>
          <p:spPr bwMode="auto">
            <a:xfrm>
              <a:off x="5633864" y="6295628"/>
              <a:ext cx="2038093" cy="5787"/>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pt-BR" sz="2400" dirty="0"/>
            </a:p>
          </p:txBody>
        </p:sp>
        <p:sp>
          <p:nvSpPr>
            <p:cNvPr id="78861" name="Line 13"/>
            <p:cNvSpPr>
              <a:spLocks/>
            </p:cNvSpPr>
            <p:nvPr/>
          </p:nvSpPr>
          <p:spPr bwMode="auto">
            <a:xfrm>
              <a:off x="5634821" y="4516683"/>
              <a:ext cx="3764" cy="18150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2400" dirty="0"/>
            </a:p>
          </p:txBody>
        </p:sp>
        <p:sp>
          <p:nvSpPr>
            <p:cNvPr id="78862" name="Line 14"/>
            <p:cNvSpPr>
              <a:spLocks/>
            </p:cNvSpPr>
            <p:nvPr/>
          </p:nvSpPr>
          <p:spPr bwMode="auto">
            <a:xfrm>
              <a:off x="6595106" y="4304449"/>
              <a:ext cx="0" cy="1008161"/>
            </a:xfrm>
            <a:prstGeom prst="line">
              <a:avLst/>
            </a:prstGeom>
            <a:noFill/>
            <a:ln w="9525">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2400" dirty="0"/>
            </a:p>
          </p:txBody>
        </p:sp>
        <p:sp>
          <p:nvSpPr>
            <p:cNvPr id="78863" name="Line 15"/>
            <p:cNvSpPr>
              <a:spLocks/>
            </p:cNvSpPr>
            <p:nvPr/>
          </p:nvSpPr>
          <p:spPr bwMode="auto">
            <a:xfrm flipH="1">
              <a:off x="7621637" y="4444671"/>
              <a:ext cx="3764" cy="20806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sz="2400" dirty="0"/>
            </a:p>
          </p:txBody>
        </p:sp>
        <p:sp>
          <p:nvSpPr>
            <p:cNvPr id="78869" name="Text Box 21"/>
            <p:cNvSpPr txBox="1">
              <a:spLocks/>
            </p:cNvSpPr>
            <p:nvPr/>
          </p:nvSpPr>
          <p:spPr bwMode="auto">
            <a:xfrm>
              <a:off x="5394752" y="5341114"/>
              <a:ext cx="652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600" dirty="0">
                  <a:solidFill>
                    <a:srgbClr val="000000"/>
                  </a:solidFill>
                  <a:latin typeface="Times New Roman" pitchFamily="18" charset="0"/>
                </a:rPr>
                <a:t>01/04</a:t>
              </a:r>
            </a:p>
          </p:txBody>
        </p:sp>
        <p:sp>
          <p:nvSpPr>
            <p:cNvPr id="78870" name="Text Box 22"/>
            <p:cNvSpPr txBox="1">
              <a:spLocks/>
            </p:cNvSpPr>
            <p:nvPr/>
          </p:nvSpPr>
          <p:spPr bwMode="auto">
            <a:xfrm>
              <a:off x="6355035" y="5341114"/>
              <a:ext cx="652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600" dirty="0">
                  <a:solidFill>
                    <a:srgbClr val="CD4413"/>
                  </a:solidFill>
                  <a:latin typeface="Times New Roman" pitchFamily="18" charset="0"/>
                </a:rPr>
                <a:t>18/04</a:t>
              </a:r>
            </a:p>
          </p:txBody>
        </p:sp>
        <p:sp>
          <p:nvSpPr>
            <p:cNvPr id="78871" name="Text Box 23"/>
            <p:cNvSpPr txBox="1">
              <a:spLocks/>
            </p:cNvSpPr>
            <p:nvPr/>
          </p:nvSpPr>
          <p:spPr bwMode="auto">
            <a:xfrm>
              <a:off x="7396882" y="5341114"/>
              <a:ext cx="652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600" dirty="0">
                  <a:solidFill>
                    <a:srgbClr val="000000"/>
                  </a:solidFill>
                  <a:latin typeface="Times New Roman" pitchFamily="18" charset="0"/>
                </a:rPr>
                <a:t>01/05</a:t>
              </a:r>
            </a:p>
          </p:txBody>
        </p:sp>
        <p:sp>
          <p:nvSpPr>
            <p:cNvPr id="78877" name="Text Box 29"/>
            <p:cNvSpPr txBox="1">
              <a:spLocks/>
            </p:cNvSpPr>
            <p:nvPr/>
          </p:nvSpPr>
          <p:spPr bwMode="auto">
            <a:xfrm>
              <a:off x="5832009" y="4713193"/>
              <a:ext cx="7040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rgbClr val="CD4413"/>
                  </a:solidFill>
                  <a:latin typeface="Times New Roman" pitchFamily="18" charset="0"/>
                </a:rPr>
                <a:t>12,66</a:t>
              </a:r>
            </a:p>
            <a:p>
              <a:pPr eaLnBrk="1" hangingPunct="1">
                <a:buClr>
                  <a:schemeClr val="tx1"/>
                </a:buClr>
                <a:buSzTx/>
                <a:buFontTx/>
                <a:buNone/>
              </a:pPr>
              <a:endParaRPr lang="pt-BR" altLang="pt-BR" sz="1800" dirty="0">
                <a:solidFill>
                  <a:srgbClr val="CD4413"/>
                </a:solidFill>
                <a:latin typeface="Times New Roman" pitchFamily="18" charset="0"/>
              </a:endParaRPr>
            </a:p>
          </p:txBody>
        </p:sp>
        <p:sp>
          <p:nvSpPr>
            <p:cNvPr id="78878" name="Text Box 30"/>
            <p:cNvSpPr txBox="1">
              <a:spLocks/>
            </p:cNvSpPr>
            <p:nvPr/>
          </p:nvSpPr>
          <p:spPr bwMode="auto">
            <a:xfrm>
              <a:off x="6788530" y="4697900"/>
              <a:ext cx="755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rgbClr val="CD4413"/>
                  </a:solidFill>
                  <a:latin typeface="Times New Roman" pitchFamily="18" charset="0"/>
                </a:rPr>
                <a:t>CDI</a:t>
              </a:r>
              <a:r>
                <a:rPr lang="pt-BR" altLang="pt-BR" sz="1800" dirty="0">
                  <a:solidFill>
                    <a:srgbClr val="000000"/>
                  </a:solidFill>
                  <a:latin typeface="Times New Roman" pitchFamily="18" charset="0"/>
                </a:rPr>
                <a:t> </a:t>
              </a:r>
              <a:r>
                <a:rPr lang="pt-BR" altLang="pt-BR" sz="1800" dirty="0">
                  <a:solidFill>
                    <a:srgbClr val="CD4413"/>
                  </a:solidFill>
                  <a:latin typeface="Times New Roman" pitchFamily="18" charset="0"/>
                </a:rPr>
                <a:t>1</a:t>
              </a:r>
            </a:p>
          </p:txBody>
        </p:sp>
        <p:sp>
          <p:nvSpPr>
            <p:cNvPr id="78881" name="Text Box 33"/>
            <p:cNvSpPr txBox="1">
              <a:spLocks/>
            </p:cNvSpPr>
            <p:nvPr/>
          </p:nvSpPr>
          <p:spPr bwMode="auto">
            <a:xfrm>
              <a:off x="5973263" y="4232729"/>
              <a:ext cx="3822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600" dirty="0">
                  <a:solidFill>
                    <a:srgbClr val="CD4413"/>
                  </a:solidFill>
                  <a:latin typeface="Times New Roman" pitchFamily="18" charset="0"/>
                </a:rPr>
                <a:t>11</a:t>
              </a:r>
            </a:p>
          </p:txBody>
        </p:sp>
        <p:sp>
          <p:nvSpPr>
            <p:cNvPr id="78882" name="Text Box 34"/>
            <p:cNvSpPr txBox="1">
              <a:spLocks/>
            </p:cNvSpPr>
            <p:nvPr/>
          </p:nvSpPr>
          <p:spPr bwMode="auto">
            <a:xfrm>
              <a:off x="6937770" y="422025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600" dirty="0">
                  <a:solidFill>
                    <a:srgbClr val="CD4413"/>
                  </a:solidFill>
                  <a:latin typeface="Times New Roman" pitchFamily="18" charset="0"/>
                </a:rPr>
                <a:t>9</a:t>
              </a:r>
            </a:p>
          </p:txBody>
        </p:sp>
        <p:sp>
          <p:nvSpPr>
            <p:cNvPr id="78890" name="Text Box 42"/>
            <p:cNvSpPr txBox="1">
              <a:spLocks/>
            </p:cNvSpPr>
            <p:nvPr/>
          </p:nvSpPr>
          <p:spPr bwMode="auto">
            <a:xfrm>
              <a:off x="6435059" y="6335536"/>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600" dirty="0">
                  <a:solidFill>
                    <a:schemeClr val="folHlink"/>
                  </a:solidFill>
                  <a:latin typeface="Times New Roman" pitchFamily="18" charset="0"/>
                </a:rPr>
                <a:t>20</a:t>
              </a:r>
            </a:p>
          </p:txBody>
        </p:sp>
        <p:sp>
          <p:nvSpPr>
            <p:cNvPr id="78900" name="Text Box 52"/>
            <p:cNvSpPr txBox="1">
              <a:spLocks/>
            </p:cNvSpPr>
            <p:nvPr/>
          </p:nvSpPr>
          <p:spPr bwMode="auto">
            <a:xfrm>
              <a:off x="6381197" y="5899701"/>
              <a:ext cx="704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chemeClr val="folHlink"/>
                  </a:solidFill>
                  <a:latin typeface="Times New Roman" pitchFamily="18" charset="0"/>
                </a:rPr>
                <a:t>12,50</a:t>
              </a:r>
            </a:p>
          </p:txBody>
        </p:sp>
        <p:sp>
          <p:nvSpPr>
            <p:cNvPr id="78905" name="Line 57"/>
            <p:cNvSpPr>
              <a:spLocks/>
            </p:cNvSpPr>
            <p:nvPr/>
          </p:nvSpPr>
          <p:spPr bwMode="auto">
            <a:xfrm>
              <a:off x="5532120" y="4977255"/>
              <a:ext cx="160047" cy="144023"/>
            </a:xfrm>
            <a:prstGeom prst="line">
              <a:avLst/>
            </a:prstGeom>
            <a:noFill/>
            <a:ln w="19050">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2400" dirty="0"/>
            </a:p>
          </p:txBody>
        </p:sp>
        <p:sp>
          <p:nvSpPr>
            <p:cNvPr id="78906" name="Line 58"/>
            <p:cNvSpPr>
              <a:spLocks/>
            </p:cNvSpPr>
            <p:nvPr/>
          </p:nvSpPr>
          <p:spPr bwMode="auto">
            <a:xfrm>
              <a:off x="6515082" y="4952552"/>
              <a:ext cx="160047" cy="144023"/>
            </a:xfrm>
            <a:prstGeom prst="line">
              <a:avLst/>
            </a:prstGeom>
            <a:noFill/>
            <a:ln w="19050">
              <a:solidFill>
                <a:srgbClr val="CD4413"/>
              </a:solidFill>
              <a:round/>
              <a:headEnd/>
              <a:tailEnd/>
            </a:ln>
            <a:extLst>
              <a:ext uri="{909E8E84-426E-40DD-AFC4-6F175D3DCCD1}">
                <a14:hiddenFill xmlns:a14="http://schemas.microsoft.com/office/drawing/2010/main">
                  <a:noFill/>
                </a14:hiddenFill>
              </a:ext>
            </a:extLst>
          </p:spPr>
          <p:txBody>
            <a:bodyPr wrap="none" anchor="ctr"/>
            <a:lstStyle/>
            <a:p>
              <a:endParaRPr lang="pt-BR" sz="2400" dirty="0"/>
            </a:p>
          </p:txBody>
        </p:sp>
        <p:sp>
          <p:nvSpPr>
            <p:cNvPr id="78910" name="Line 62"/>
            <p:cNvSpPr>
              <a:spLocks/>
            </p:cNvSpPr>
            <p:nvPr/>
          </p:nvSpPr>
          <p:spPr bwMode="auto">
            <a:xfrm>
              <a:off x="5554799" y="6187726"/>
              <a:ext cx="160047" cy="144023"/>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pt-BR" sz="2400" dirty="0"/>
            </a:p>
          </p:txBody>
        </p:sp>
        <p:sp>
          <p:nvSpPr>
            <p:cNvPr id="78911" name="Line 63"/>
            <p:cNvSpPr>
              <a:spLocks/>
            </p:cNvSpPr>
            <p:nvPr/>
          </p:nvSpPr>
          <p:spPr bwMode="auto">
            <a:xfrm>
              <a:off x="7555390" y="6187733"/>
              <a:ext cx="160047" cy="144023"/>
            </a:xfrm>
            <a:prstGeom prst="line">
              <a:avLst/>
            </a:prstGeom>
            <a:noFill/>
            <a:ln w="190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pt-BR" sz="2400" dirty="0"/>
            </a:p>
          </p:txBody>
        </p:sp>
        <p:sp>
          <p:nvSpPr>
            <p:cNvPr id="3" name="Text Box 30">
              <a:extLst>
                <a:ext uri="{FF2B5EF4-FFF2-40B4-BE49-F238E27FC236}">
                  <a16:creationId xmlns:a16="http://schemas.microsoft.com/office/drawing/2014/main" id="{3518D82F-BDED-3791-8424-C387DCEEA683}"/>
                </a:ext>
              </a:extLst>
            </p:cNvPr>
            <p:cNvSpPr txBox="1">
              <a:spLocks/>
            </p:cNvSpPr>
            <p:nvPr/>
          </p:nvSpPr>
          <p:spPr bwMode="auto">
            <a:xfrm>
              <a:off x="7781685" y="4697900"/>
              <a:ext cx="15199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800" dirty="0">
                  <a:solidFill>
                    <a:srgbClr val="CD4413"/>
                  </a:solidFill>
                  <a:latin typeface="Times New Roman" pitchFamily="18" charset="0"/>
                </a:rPr>
                <a:t>CDI</a:t>
              </a:r>
              <a:r>
                <a:rPr lang="pt-BR" altLang="pt-BR" sz="1800" dirty="0">
                  <a:solidFill>
                    <a:srgbClr val="000000"/>
                  </a:solidFill>
                  <a:latin typeface="Times New Roman" pitchFamily="18" charset="0"/>
                </a:rPr>
                <a:t> </a:t>
              </a:r>
              <a:r>
                <a:rPr lang="pt-BR" altLang="pt-BR" sz="1800" dirty="0">
                  <a:solidFill>
                    <a:srgbClr val="CD4413"/>
                  </a:solidFill>
                  <a:latin typeface="Times New Roman" pitchFamily="18" charset="0"/>
                </a:rPr>
                <a:t>1 = 12,31</a:t>
              </a:r>
            </a:p>
          </p:txBody>
        </p:sp>
      </p:grpSp>
      <p:pic>
        <p:nvPicPr>
          <p:cNvPr id="5" name="Imagem 4">
            <a:extLst>
              <a:ext uri="{FF2B5EF4-FFF2-40B4-BE49-F238E27FC236}">
                <a16:creationId xmlns:a16="http://schemas.microsoft.com/office/drawing/2014/main" id="{F8DE0FA8-E94F-6FE7-8223-6F18BD8A1307}"/>
              </a:ext>
            </a:extLst>
          </p:cNvPr>
          <p:cNvPicPr>
            <a:picLocks noChangeAspect="1"/>
          </p:cNvPicPr>
          <p:nvPr/>
        </p:nvPicPr>
        <p:blipFill>
          <a:blip r:embed="rId3"/>
          <a:stretch>
            <a:fillRect/>
          </a:stretch>
        </p:blipFill>
        <p:spPr>
          <a:xfrm>
            <a:off x="7845023" y="4851358"/>
            <a:ext cx="3554475" cy="885214"/>
          </a:xfrm>
          <a:prstGeom prst="rect">
            <a:avLst/>
          </a:prstGeom>
        </p:spPr>
      </p:pic>
      <p:sp>
        <p:nvSpPr>
          <p:cNvPr id="2" name="Rectangle 3">
            <a:extLst>
              <a:ext uri="{FF2B5EF4-FFF2-40B4-BE49-F238E27FC236}">
                <a16:creationId xmlns:a16="http://schemas.microsoft.com/office/drawing/2014/main" id="{79324944-4C25-CFA5-258A-D017DF992565}"/>
              </a:ext>
            </a:extLst>
          </p:cNvPr>
          <p:cNvSpPr txBox="1">
            <a:spLocks noChangeArrowheads="1"/>
          </p:cNvSpPr>
          <p:nvPr/>
        </p:nvSpPr>
        <p:spPr>
          <a:xfrm>
            <a:off x="3059046" y="2227178"/>
            <a:ext cx="7563660" cy="542925"/>
          </a:xfrm>
          <a:prstGeom prst="rect">
            <a:avLst/>
          </a:prstGeom>
        </p:spPr>
        <p:txBody>
          <a:bodyPr vert="horz" lIns="102870" tIns="51435" rIns="102870" bIns="5143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pt-BR" altLang="pt-BR" sz="3200" dirty="0">
                <a:solidFill>
                  <a:srgbClr val="30435F"/>
                </a:solidFill>
                <a:latin typeface="+mj-lt"/>
                <a:ea typeface="ＭＳ Ｐゴシック" pitchFamily="-107" charset="-128"/>
              </a:rPr>
              <a:t>Estrutura a termo</a:t>
            </a:r>
          </a:p>
        </p:txBody>
      </p:sp>
    </p:spTree>
    <p:extLst>
      <p:ext uri="{BB962C8B-B14F-4D97-AF65-F5344CB8AC3E}">
        <p14:creationId xmlns:p14="http://schemas.microsoft.com/office/powerpoint/2010/main" val="1707071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1">
            <a:extLst>
              <a:ext uri="{FF2B5EF4-FFF2-40B4-BE49-F238E27FC236}">
                <a16:creationId xmlns:a16="http://schemas.microsoft.com/office/drawing/2014/main" id="{8AB03B34-B1D8-44BA-A5C2-AC9AD418D6C3}"/>
              </a:ext>
            </a:extLst>
          </p:cNvPr>
          <p:cNvSpPr>
            <a:spLocks noChangeArrowheads="1"/>
          </p:cNvSpPr>
          <p:nvPr/>
        </p:nvSpPr>
        <p:spPr bwMode="auto">
          <a:xfrm>
            <a:off x="2316870" y="2945419"/>
            <a:ext cx="8300306" cy="489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57" tIns="47478" rIns="94957" bIns="47478" numCol="1" anchor="ctr" anchorCtr="0" compatLnSpc="1">
            <a:prstTxWarp prst="textNoShape">
              <a:avLst/>
            </a:prstTxWarp>
            <a:spAutoFit/>
          </a:bodyPr>
          <a:lstStyle>
            <a:lvl1pPr indent="288925" eaLnBrk="0" fontAlgn="base" hangingPunct="0">
              <a:spcBef>
                <a:spcPct val="0"/>
              </a:spcBef>
              <a:spcAft>
                <a:spcPct val="0"/>
              </a:spcAft>
              <a:tabLst>
                <a:tab pos="431800" algn="l"/>
              </a:tabLst>
              <a:defRPr>
                <a:solidFill>
                  <a:schemeClr val="tx1"/>
                </a:solidFill>
                <a:latin typeface="Arial" panose="020B0604020202020204" pitchFamily="34" charset="0"/>
              </a:defRPr>
            </a:lvl1pPr>
            <a:lvl2pPr eaLnBrk="0" fontAlgn="base" hangingPunct="0">
              <a:spcBef>
                <a:spcPct val="0"/>
              </a:spcBef>
              <a:spcAft>
                <a:spcPct val="0"/>
              </a:spcAft>
              <a:tabLst>
                <a:tab pos="431800" algn="l"/>
              </a:tabLst>
              <a:defRPr>
                <a:solidFill>
                  <a:schemeClr val="tx1"/>
                </a:solidFill>
                <a:latin typeface="Arial" panose="020B0604020202020204" pitchFamily="34" charset="0"/>
              </a:defRPr>
            </a:lvl2pPr>
            <a:lvl3pPr eaLnBrk="0" fontAlgn="base" hangingPunct="0">
              <a:spcBef>
                <a:spcPct val="0"/>
              </a:spcBef>
              <a:spcAft>
                <a:spcPct val="0"/>
              </a:spcAft>
              <a:tabLst>
                <a:tab pos="431800" algn="l"/>
              </a:tabLst>
              <a:defRPr>
                <a:solidFill>
                  <a:schemeClr val="tx1"/>
                </a:solidFill>
                <a:latin typeface="Arial" panose="020B0604020202020204" pitchFamily="34" charset="0"/>
              </a:defRPr>
            </a:lvl3pPr>
            <a:lvl4pPr eaLnBrk="0" fontAlgn="base" hangingPunct="0">
              <a:spcBef>
                <a:spcPct val="0"/>
              </a:spcBef>
              <a:spcAft>
                <a:spcPct val="0"/>
              </a:spcAft>
              <a:tabLst>
                <a:tab pos="431800" algn="l"/>
              </a:tabLst>
              <a:defRPr>
                <a:solidFill>
                  <a:schemeClr val="tx1"/>
                </a:solidFill>
                <a:latin typeface="Arial" panose="020B0604020202020204" pitchFamily="34" charset="0"/>
              </a:defRPr>
            </a:lvl4pPr>
            <a:lvl5pPr eaLnBrk="0" fontAlgn="base" hangingPunct="0">
              <a:spcBef>
                <a:spcPct val="0"/>
              </a:spcBef>
              <a:spcAft>
                <a:spcPct val="0"/>
              </a:spcAft>
              <a:tabLst>
                <a:tab pos="431800" algn="l"/>
              </a:tabLst>
              <a:defRPr>
                <a:solidFill>
                  <a:schemeClr val="tx1"/>
                </a:solidFill>
                <a:latin typeface="Arial" panose="020B0604020202020204" pitchFamily="34" charset="0"/>
              </a:defRPr>
            </a:lvl5pPr>
            <a:lvl6pPr eaLnBrk="0" fontAlgn="base" hangingPunct="0">
              <a:spcBef>
                <a:spcPct val="0"/>
              </a:spcBef>
              <a:spcAft>
                <a:spcPct val="0"/>
              </a:spcAft>
              <a:tabLst>
                <a:tab pos="431800" algn="l"/>
              </a:tabLst>
              <a:defRPr>
                <a:solidFill>
                  <a:schemeClr val="tx1"/>
                </a:solidFill>
                <a:latin typeface="Arial" panose="020B0604020202020204" pitchFamily="34" charset="0"/>
              </a:defRPr>
            </a:lvl6pPr>
            <a:lvl7pPr eaLnBrk="0" fontAlgn="base" hangingPunct="0">
              <a:spcBef>
                <a:spcPct val="0"/>
              </a:spcBef>
              <a:spcAft>
                <a:spcPct val="0"/>
              </a:spcAft>
              <a:tabLst>
                <a:tab pos="431800" algn="l"/>
              </a:tabLst>
              <a:defRPr>
                <a:solidFill>
                  <a:schemeClr val="tx1"/>
                </a:solidFill>
                <a:latin typeface="Arial" panose="020B0604020202020204" pitchFamily="34" charset="0"/>
              </a:defRPr>
            </a:lvl7pPr>
            <a:lvl8pPr eaLnBrk="0" fontAlgn="base" hangingPunct="0">
              <a:spcBef>
                <a:spcPct val="0"/>
              </a:spcBef>
              <a:spcAft>
                <a:spcPct val="0"/>
              </a:spcAft>
              <a:tabLst>
                <a:tab pos="431800" algn="l"/>
              </a:tabLst>
              <a:defRPr>
                <a:solidFill>
                  <a:schemeClr val="tx1"/>
                </a:solidFill>
                <a:latin typeface="Arial" panose="020B0604020202020204" pitchFamily="34" charset="0"/>
              </a:defRPr>
            </a:lvl8pPr>
            <a:lvl9pPr eaLnBrk="0" fontAlgn="base" hangingPunct="0">
              <a:spcBef>
                <a:spcPct val="0"/>
              </a:spcBef>
              <a:spcAft>
                <a:spcPct val="0"/>
              </a:spcAft>
              <a:tabLst>
                <a:tab pos="431800" algn="l"/>
              </a:tabLst>
              <a:defRPr>
                <a:solidFill>
                  <a:schemeClr val="tx1"/>
                </a:solidFill>
                <a:latin typeface="Arial" panose="020B0604020202020204" pitchFamily="34" charset="0"/>
              </a:defRPr>
            </a:lvl9pPr>
          </a:lstStyle>
          <a:p>
            <a:pPr marL="0" lvl="2" indent="-385763" algn="just" fontAlgn="ctr">
              <a:lnSpc>
                <a:spcPct val="120000"/>
              </a:lnSpc>
              <a:spcBef>
                <a:spcPct val="20000"/>
              </a:spcBef>
              <a:spcAft>
                <a:spcPct val="60000"/>
              </a:spcAft>
              <a:buClr>
                <a:srgbClr val="CC0000"/>
              </a:buClr>
              <a:buFont typeface="Marlett" pitchFamily="2" charset="2"/>
              <a:buChar char="4"/>
              <a:tabLst>
                <a:tab pos="448419" algn="l"/>
              </a:tabLst>
              <a:defRPr/>
            </a:pPr>
            <a:r>
              <a:rPr lang="pt-BR" altLang="pt-BR" sz="2000" dirty="0">
                <a:solidFill>
                  <a:srgbClr val="30435F"/>
                </a:solidFill>
                <a:latin typeface="+mn-lt"/>
                <a:ea typeface="ＭＳ Ｐゴシック" pitchFamily="-107" charset="-128"/>
              </a:rPr>
              <a:t>Exercício  3.8.1.2. - Com base na tabela do DI-1Dia e no calendário das reuniões do Copom, abaixo, calcular as expectativas projetadas nesse mercado para as próximas decisões sobre a meta da taxa de juros. Considerar 11,64% a.a. o valor do CDI-Over, 11,67% a.a. o valor da taxa Selic e 11,75% a.a. a meta Selic.</a:t>
            </a:r>
          </a:p>
          <a:p>
            <a:pPr marL="0" lvl="2" indent="-385763" algn="just" fontAlgn="ctr">
              <a:lnSpc>
                <a:spcPct val="120000"/>
              </a:lnSpc>
              <a:spcBef>
                <a:spcPct val="20000"/>
              </a:spcBef>
              <a:spcAft>
                <a:spcPct val="60000"/>
              </a:spcAft>
              <a:buClr>
                <a:srgbClr val="CC0000"/>
              </a:buClr>
              <a:buFont typeface="Marlett" pitchFamily="2" charset="2"/>
              <a:buChar char="4"/>
              <a:tabLst>
                <a:tab pos="448419" algn="l"/>
              </a:tabLst>
              <a:defRPr/>
            </a:pPr>
            <a:r>
              <a:rPr lang="pt-BR" altLang="pt-BR" sz="2000" dirty="0">
                <a:solidFill>
                  <a:srgbClr val="30435F"/>
                </a:solidFill>
                <a:latin typeface="+mn-lt"/>
                <a:ea typeface="ＭＳ Ｐゴシック" pitchFamily="-107" charset="-128"/>
              </a:rPr>
              <a:t>Tabela: BM&amp;F – DI-1Dia em 12/03/2011</a:t>
            </a:r>
          </a:p>
          <a:p>
            <a:pPr marL="0" lvl="2" indent="-385763" algn="just" fontAlgn="ctr">
              <a:lnSpc>
                <a:spcPct val="120000"/>
              </a:lnSpc>
              <a:spcBef>
                <a:spcPct val="20000"/>
              </a:spcBef>
              <a:spcAft>
                <a:spcPct val="60000"/>
              </a:spcAft>
              <a:buClr>
                <a:srgbClr val="CC0000"/>
              </a:buClr>
              <a:buFont typeface="Marlett" pitchFamily="2" charset="2"/>
              <a:buChar char="4"/>
              <a:tabLst>
                <a:tab pos="448419" algn="l"/>
              </a:tabLst>
              <a:defRPr/>
            </a:pPr>
            <a:endParaRPr lang="pt-BR" altLang="pt-BR" sz="2000" dirty="0">
              <a:solidFill>
                <a:srgbClr val="30435F"/>
              </a:solidFill>
              <a:latin typeface="+mn-lt"/>
              <a:ea typeface="ＭＳ Ｐゴシック" pitchFamily="-107" charset="-128"/>
            </a:endParaRPr>
          </a:p>
          <a:p>
            <a:pPr marL="0" lvl="2" indent="-385763" algn="just" fontAlgn="ctr">
              <a:lnSpc>
                <a:spcPct val="120000"/>
              </a:lnSpc>
              <a:spcBef>
                <a:spcPct val="20000"/>
              </a:spcBef>
              <a:spcAft>
                <a:spcPct val="60000"/>
              </a:spcAft>
              <a:buClr>
                <a:srgbClr val="CC0000"/>
              </a:buClr>
              <a:buFont typeface="Marlett" pitchFamily="2" charset="2"/>
              <a:buChar char="4"/>
              <a:tabLst>
                <a:tab pos="448419" algn="l"/>
              </a:tabLst>
              <a:defRPr/>
            </a:pPr>
            <a:endParaRPr lang="pt-BR" altLang="pt-BR" sz="2000" dirty="0">
              <a:solidFill>
                <a:srgbClr val="30435F"/>
              </a:solidFill>
              <a:latin typeface="+mn-lt"/>
              <a:ea typeface="ＭＳ Ｐゴシック" pitchFamily="-107" charset="-128"/>
            </a:endParaRPr>
          </a:p>
          <a:p>
            <a:pPr marL="0" lvl="2" indent="-385763" algn="just" fontAlgn="ctr">
              <a:lnSpc>
                <a:spcPct val="120000"/>
              </a:lnSpc>
              <a:spcBef>
                <a:spcPct val="20000"/>
              </a:spcBef>
              <a:spcAft>
                <a:spcPct val="60000"/>
              </a:spcAft>
              <a:buClr>
                <a:srgbClr val="CC0000"/>
              </a:buClr>
              <a:buFont typeface="Marlett" pitchFamily="2" charset="2"/>
              <a:buChar char="4"/>
              <a:tabLst>
                <a:tab pos="448419" algn="l"/>
              </a:tabLst>
              <a:defRPr/>
            </a:pPr>
            <a:r>
              <a:rPr lang="pt-BR" altLang="pt-BR" sz="2000" dirty="0">
                <a:solidFill>
                  <a:srgbClr val="30435F"/>
                </a:solidFill>
                <a:latin typeface="+mn-lt"/>
                <a:ea typeface="ＭＳ Ｐゴシック" pitchFamily="-107" charset="-128"/>
              </a:rPr>
              <a:t>Datas das próximas reuniões do Copom:</a:t>
            </a:r>
          </a:p>
          <a:p>
            <a:pPr indent="300045" algn="just" defTabSz="949593">
              <a:tabLst>
                <a:tab pos="448419" algn="l"/>
              </a:tabLst>
            </a:pPr>
            <a:endParaRPr lang="pt-BR" altLang="pt-BR" sz="2000" dirty="0">
              <a:latin typeface="+mn-lt"/>
            </a:endParaRPr>
          </a:p>
        </p:txBody>
      </p:sp>
      <p:graphicFrame>
        <p:nvGraphicFramePr>
          <p:cNvPr id="72" name="Tabela 71">
            <a:extLst>
              <a:ext uri="{FF2B5EF4-FFF2-40B4-BE49-F238E27FC236}">
                <a16:creationId xmlns:a16="http://schemas.microsoft.com/office/drawing/2014/main" id="{0F57E46B-7926-4BEC-AE70-08E038AC5BE0}"/>
              </a:ext>
            </a:extLst>
          </p:cNvPr>
          <p:cNvGraphicFramePr>
            <a:graphicFrameLocks noGrp="1"/>
          </p:cNvGraphicFramePr>
          <p:nvPr>
            <p:extLst>
              <p:ext uri="{D42A27DB-BD31-4B8C-83A1-F6EECF244321}">
                <p14:modId xmlns:p14="http://schemas.microsoft.com/office/powerpoint/2010/main" val="2388507896"/>
              </p:ext>
            </p:extLst>
          </p:nvPr>
        </p:nvGraphicFramePr>
        <p:xfrm>
          <a:off x="4530894" y="5863580"/>
          <a:ext cx="4654209" cy="933085"/>
        </p:xfrm>
        <a:graphic>
          <a:graphicData uri="http://schemas.openxmlformats.org/drawingml/2006/table">
            <a:tbl>
              <a:tblPr>
                <a:tableStyleId>{5C22544A-7EE6-4342-B048-85BDC9FD1C3A}</a:tableStyleId>
              </a:tblPr>
              <a:tblGrid>
                <a:gridCol w="1551623">
                  <a:extLst>
                    <a:ext uri="{9D8B030D-6E8A-4147-A177-3AD203B41FA5}">
                      <a16:colId xmlns:a16="http://schemas.microsoft.com/office/drawing/2014/main" val="1300316376"/>
                    </a:ext>
                  </a:extLst>
                </a:gridCol>
                <a:gridCol w="1551623">
                  <a:extLst>
                    <a:ext uri="{9D8B030D-6E8A-4147-A177-3AD203B41FA5}">
                      <a16:colId xmlns:a16="http://schemas.microsoft.com/office/drawing/2014/main" val="1760820330"/>
                    </a:ext>
                  </a:extLst>
                </a:gridCol>
                <a:gridCol w="1550963">
                  <a:extLst>
                    <a:ext uri="{9D8B030D-6E8A-4147-A177-3AD203B41FA5}">
                      <a16:colId xmlns:a16="http://schemas.microsoft.com/office/drawing/2014/main" val="2017121754"/>
                    </a:ext>
                  </a:extLst>
                </a:gridCol>
              </a:tblGrid>
              <a:tr h="186617">
                <a:tc>
                  <a:txBody>
                    <a:bodyPr/>
                    <a:lstStyle/>
                    <a:p>
                      <a:pPr algn="ctr" fontAlgn="ctr">
                        <a:lnSpc>
                          <a:spcPts val="1100"/>
                        </a:lnSpc>
                        <a:spcAft>
                          <a:spcPts val="0"/>
                        </a:spcAft>
                      </a:pPr>
                      <a:r>
                        <a:rPr lang="pt-BR" sz="1100" dirty="0">
                          <a:effectLst/>
                        </a:rPr>
                        <a:t>Vencimento</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Dias úteis a decorrer</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Taxa de juros (% a.a.)</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3554250573"/>
                  </a:ext>
                </a:extLst>
              </a:tr>
              <a:tr h="186617">
                <a:tc>
                  <a:txBody>
                    <a:bodyPr/>
                    <a:lstStyle/>
                    <a:p>
                      <a:pPr algn="ctr" fontAlgn="ctr">
                        <a:lnSpc>
                          <a:spcPts val="1100"/>
                        </a:lnSpc>
                        <a:spcAft>
                          <a:spcPts val="0"/>
                        </a:spcAft>
                      </a:pPr>
                      <a:r>
                        <a:rPr lang="pt-BR" sz="1100" dirty="0">
                          <a:effectLst/>
                        </a:rPr>
                        <a:t>Abril/2011</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15</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11,66</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1912786384"/>
                  </a:ext>
                </a:extLst>
              </a:tr>
              <a:tr h="186617">
                <a:tc>
                  <a:txBody>
                    <a:bodyPr/>
                    <a:lstStyle/>
                    <a:p>
                      <a:pPr algn="ctr" fontAlgn="ctr">
                        <a:lnSpc>
                          <a:spcPts val="1100"/>
                        </a:lnSpc>
                        <a:spcAft>
                          <a:spcPts val="0"/>
                        </a:spcAft>
                      </a:pPr>
                      <a:r>
                        <a:rPr lang="pt-BR" sz="1100" dirty="0">
                          <a:effectLst/>
                        </a:rPr>
                        <a:t>Maio/2011</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34</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11,75</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469064227"/>
                  </a:ext>
                </a:extLst>
              </a:tr>
              <a:tr h="186617">
                <a:tc>
                  <a:txBody>
                    <a:bodyPr/>
                    <a:lstStyle/>
                    <a:p>
                      <a:pPr algn="ctr" fontAlgn="ctr">
                        <a:lnSpc>
                          <a:spcPts val="1100"/>
                        </a:lnSpc>
                        <a:spcAft>
                          <a:spcPts val="0"/>
                        </a:spcAft>
                      </a:pPr>
                      <a:r>
                        <a:rPr lang="pt-BR" sz="1100" dirty="0">
                          <a:effectLst/>
                        </a:rPr>
                        <a:t>Julho/2011</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77</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12,10</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1929497642"/>
                  </a:ext>
                </a:extLst>
              </a:tr>
              <a:tr h="186617">
                <a:tc>
                  <a:txBody>
                    <a:bodyPr/>
                    <a:lstStyle/>
                    <a:p>
                      <a:pPr algn="ctr" fontAlgn="ctr">
                        <a:lnSpc>
                          <a:spcPts val="1100"/>
                        </a:lnSpc>
                        <a:spcAft>
                          <a:spcPts val="0"/>
                        </a:spcAft>
                      </a:pPr>
                      <a:r>
                        <a:rPr lang="pt-BR" sz="1100" dirty="0">
                          <a:effectLst/>
                        </a:rPr>
                        <a:t>Agosto/2011</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98</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12,22</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2993313476"/>
                  </a:ext>
                </a:extLst>
              </a:tr>
            </a:tbl>
          </a:graphicData>
        </a:graphic>
      </p:graphicFrame>
      <p:graphicFrame>
        <p:nvGraphicFramePr>
          <p:cNvPr id="73" name="Tabela 72">
            <a:extLst>
              <a:ext uri="{FF2B5EF4-FFF2-40B4-BE49-F238E27FC236}">
                <a16:creationId xmlns:a16="http://schemas.microsoft.com/office/drawing/2014/main" id="{069D3BB1-659E-4DDB-8EA2-DC59B8EB7033}"/>
              </a:ext>
            </a:extLst>
          </p:cNvPr>
          <p:cNvGraphicFramePr>
            <a:graphicFrameLocks noGrp="1"/>
          </p:cNvGraphicFramePr>
          <p:nvPr>
            <p:extLst>
              <p:ext uri="{D42A27DB-BD31-4B8C-83A1-F6EECF244321}">
                <p14:modId xmlns:p14="http://schemas.microsoft.com/office/powerpoint/2010/main" val="3180627952"/>
              </p:ext>
            </p:extLst>
          </p:nvPr>
        </p:nvGraphicFramePr>
        <p:xfrm>
          <a:off x="4521334" y="7828275"/>
          <a:ext cx="4673331" cy="933085"/>
        </p:xfrm>
        <a:graphic>
          <a:graphicData uri="http://schemas.openxmlformats.org/drawingml/2006/table">
            <a:tbl>
              <a:tblPr>
                <a:tableStyleId>{5C22544A-7EE6-4342-B048-85BDC9FD1C3A}</a:tableStyleId>
              </a:tblPr>
              <a:tblGrid>
                <a:gridCol w="2336336">
                  <a:extLst>
                    <a:ext uri="{9D8B030D-6E8A-4147-A177-3AD203B41FA5}">
                      <a16:colId xmlns:a16="http://schemas.microsoft.com/office/drawing/2014/main" val="1474066539"/>
                    </a:ext>
                  </a:extLst>
                </a:gridCol>
                <a:gridCol w="2336995">
                  <a:extLst>
                    <a:ext uri="{9D8B030D-6E8A-4147-A177-3AD203B41FA5}">
                      <a16:colId xmlns:a16="http://schemas.microsoft.com/office/drawing/2014/main" val="1139895969"/>
                    </a:ext>
                  </a:extLst>
                </a:gridCol>
              </a:tblGrid>
              <a:tr h="186617">
                <a:tc>
                  <a:txBody>
                    <a:bodyPr/>
                    <a:lstStyle/>
                    <a:p>
                      <a:pPr algn="ctr" fontAlgn="ctr">
                        <a:lnSpc>
                          <a:spcPts val="1100"/>
                        </a:lnSpc>
                        <a:spcAft>
                          <a:spcPts val="0"/>
                        </a:spcAft>
                      </a:pPr>
                      <a:r>
                        <a:rPr lang="pt-BR" sz="1100" dirty="0">
                          <a:effectLst/>
                        </a:rPr>
                        <a:t>Data da reunião </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Dias úteis a decorrer</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1275774748"/>
                  </a:ext>
                </a:extLst>
              </a:tr>
              <a:tr h="186617">
                <a:tc>
                  <a:txBody>
                    <a:bodyPr/>
                    <a:lstStyle/>
                    <a:p>
                      <a:pPr algn="ctr" fontAlgn="ctr">
                        <a:lnSpc>
                          <a:spcPts val="1100"/>
                        </a:lnSpc>
                        <a:spcAft>
                          <a:spcPts val="0"/>
                        </a:spcAft>
                      </a:pPr>
                      <a:r>
                        <a:rPr lang="pt-BR" sz="1100" dirty="0">
                          <a:effectLst/>
                        </a:rPr>
                        <a:t>20/04</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28</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2573361417"/>
                  </a:ext>
                </a:extLst>
              </a:tr>
              <a:tr h="186617">
                <a:tc>
                  <a:txBody>
                    <a:bodyPr/>
                    <a:lstStyle/>
                    <a:p>
                      <a:pPr algn="ctr" fontAlgn="ctr">
                        <a:lnSpc>
                          <a:spcPts val="1100"/>
                        </a:lnSpc>
                        <a:spcAft>
                          <a:spcPts val="0"/>
                        </a:spcAft>
                      </a:pPr>
                      <a:r>
                        <a:rPr lang="pt-BR" sz="1100" dirty="0">
                          <a:effectLst/>
                        </a:rPr>
                        <a:t>08/06</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61</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311358999"/>
                  </a:ext>
                </a:extLst>
              </a:tr>
              <a:tr h="186617">
                <a:tc>
                  <a:txBody>
                    <a:bodyPr/>
                    <a:lstStyle/>
                    <a:p>
                      <a:pPr algn="ctr" fontAlgn="ctr">
                        <a:lnSpc>
                          <a:spcPts val="1100"/>
                        </a:lnSpc>
                        <a:spcAft>
                          <a:spcPts val="0"/>
                        </a:spcAft>
                      </a:pPr>
                      <a:r>
                        <a:rPr lang="pt-BR" sz="1100" dirty="0">
                          <a:effectLst/>
                        </a:rPr>
                        <a:t>20/07</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90</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3996989507"/>
                  </a:ext>
                </a:extLst>
              </a:tr>
              <a:tr h="186617">
                <a:tc>
                  <a:txBody>
                    <a:bodyPr/>
                    <a:lstStyle/>
                    <a:p>
                      <a:pPr algn="ctr" fontAlgn="ctr">
                        <a:lnSpc>
                          <a:spcPts val="1100"/>
                        </a:lnSpc>
                        <a:spcAft>
                          <a:spcPts val="0"/>
                        </a:spcAft>
                      </a:pPr>
                      <a:r>
                        <a:rPr lang="pt-BR" sz="1100" dirty="0">
                          <a:effectLst/>
                        </a:rPr>
                        <a:t>31/08</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100" dirty="0">
                          <a:effectLst/>
                        </a:rPr>
                        <a:t>120</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4269916453"/>
                  </a:ext>
                </a:extLst>
              </a:tr>
            </a:tbl>
          </a:graphicData>
        </a:graphic>
      </p:graphicFrame>
      <p:sp>
        <p:nvSpPr>
          <p:cNvPr id="2" name="Rectangle 3">
            <a:extLst>
              <a:ext uri="{FF2B5EF4-FFF2-40B4-BE49-F238E27FC236}">
                <a16:creationId xmlns:a16="http://schemas.microsoft.com/office/drawing/2014/main" id="{642732F9-EFE9-B961-5856-0B28D2301B54}"/>
              </a:ext>
            </a:extLst>
          </p:cNvPr>
          <p:cNvSpPr txBox="1">
            <a:spLocks noChangeArrowheads="1"/>
          </p:cNvSpPr>
          <p:nvPr/>
        </p:nvSpPr>
        <p:spPr>
          <a:xfrm>
            <a:off x="3059046" y="2227178"/>
            <a:ext cx="7563660" cy="542925"/>
          </a:xfrm>
          <a:prstGeom prst="rect">
            <a:avLst/>
          </a:prstGeom>
        </p:spPr>
        <p:txBody>
          <a:bodyPr vert="horz" lIns="102870" tIns="51435" rIns="102870" bIns="5143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pt-BR" altLang="pt-BR" sz="3200" dirty="0">
                <a:solidFill>
                  <a:srgbClr val="30435F"/>
                </a:solidFill>
                <a:latin typeface="+mj-lt"/>
                <a:ea typeface="ＭＳ Ｐゴシック" pitchFamily="-107" charset="-128"/>
              </a:rPr>
              <a:t>Estrutura a termo</a:t>
            </a:r>
          </a:p>
        </p:txBody>
      </p:sp>
    </p:spTree>
    <p:extLst>
      <p:ext uri="{BB962C8B-B14F-4D97-AF65-F5344CB8AC3E}">
        <p14:creationId xmlns:p14="http://schemas.microsoft.com/office/powerpoint/2010/main" val="4088734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sz="quarter" idx="13"/>
          </p:nvPr>
        </p:nvSpPr>
        <p:spPr>
          <a:xfrm>
            <a:off x="2321496" y="3559324"/>
            <a:ext cx="9298909" cy="4134583"/>
          </a:xfrm>
          <a:prstGeom prst="rect">
            <a:avLst/>
          </a:prstGeom>
        </p:spPr>
        <p:txBody>
          <a:bodyPr>
            <a:noAutofit/>
          </a:bodyPr>
          <a:lstStyle/>
          <a:p>
            <a:pPr eaLnBrk="1" hangingPunct="1">
              <a:lnSpc>
                <a:spcPct val="130000"/>
              </a:lnSpc>
              <a:buFontTx/>
              <a:buNone/>
            </a:pPr>
            <a:r>
              <a:rPr lang="pt-BR" altLang="pt-BR" sz="2000" dirty="0">
                <a:solidFill>
                  <a:srgbClr val="30435F"/>
                </a:solidFill>
                <a:latin typeface="+mn-lt"/>
              </a:rPr>
              <a:t>Cubic-Sline</a:t>
            </a:r>
          </a:p>
          <a:p>
            <a:pPr algn="ctr" eaLnBrk="1" hangingPunct="1">
              <a:lnSpc>
                <a:spcPct val="130000"/>
              </a:lnSpc>
              <a:buFontTx/>
              <a:buNone/>
            </a:pPr>
            <a:endParaRPr lang="pt-BR" altLang="pt-BR" sz="2000" dirty="0">
              <a:solidFill>
                <a:srgbClr val="30435F"/>
              </a:solidFill>
              <a:latin typeface="+mn-lt"/>
            </a:endParaRPr>
          </a:p>
          <a:p>
            <a:pPr marL="0" lvl="2"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Um procedimento adotado pelo mercado é o chamado “Cubic Spline” (C-Spline).</a:t>
            </a:r>
          </a:p>
          <a:p>
            <a:pPr marL="0" lvl="2"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A interpolação por c-spline é um processo de ajuste que gera um caminho suave entre os pontos disponíveis. Geralmente os livros de análise numérica trazem uma seção que mostra a aplicação de um c-spline. </a:t>
            </a:r>
          </a:p>
          <a:p>
            <a:pPr marL="0" lvl="2"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O objetivo da interpolação por c-spline é obter fórmulas que tornem contínuas a primeira e a segunda derivadas ao longo de toda curva. </a:t>
            </a:r>
          </a:p>
          <a:p>
            <a:pPr algn="just" eaLnBrk="1" hangingPunct="1">
              <a:lnSpc>
                <a:spcPct val="130000"/>
              </a:lnSpc>
            </a:pPr>
            <a:endParaRPr lang="pt-BR" altLang="pt-BR" sz="2000" dirty="0">
              <a:solidFill>
                <a:srgbClr val="30435F"/>
              </a:solidFill>
              <a:latin typeface="+mn-lt"/>
            </a:endParaRPr>
          </a:p>
        </p:txBody>
      </p:sp>
      <p:sp>
        <p:nvSpPr>
          <p:cNvPr id="2" name="Rectangle 3">
            <a:extLst>
              <a:ext uri="{FF2B5EF4-FFF2-40B4-BE49-F238E27FC236}">
                <a16:creationId xmlns:a16="http://schemas.microsoft.com/office/drawing/2014/main" id="{5047529C-693D-9B0E-924C-A84483331F82}"/>
              </a:ext>
            </a:extLst>
          </p:cNvPr>
          <p:cNvSpPr txBox="1">
            <a:spLocks noChangeArrowheads="1"/>
          </p:cNvSpPr>
          <p:nvPr/>
        </p:nvSpPr>
        <p:spPr>
          <a:xfrm>
            <a:off x="3059046" y="2227178"/>
            <a:ext cx="7563660" cy="542925"/>
          </a:xfrm>
          <a:prstGeom prst="rect">
            <a:avLst/>
          </a:prstGeom>
        </p:spPr>
        <p:txBody>
          <a:bodyPr vert="horz" lIns="102870" tIns="51435" rIns="102870" bIns="5143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pt-BR" altLang="pt-BR" sz="3200" dirty="0">
                <a:solidFill>
                  <a:srgbClr val="30435F"/>
                </a:solidFill>
                <a:latin typeface="+mj-lt"/>
                <a:ea typeface="ＭＳ Ｐゴシック" pitchFamily="-107" charset="-128"/>
              </a:rPr>
              <a:t>Estrutura a termo</a:t>
            </a:r>
          </a:p>
        </p:txBody>
      </p:sp>
    </p:spTree>
    <p:extLst>
      <p:ext uri="{BB962C8B-B14F-4D97-AF65-F5344CB8AC3E}">
        <p14:creationId xmlns:p14="http://schemas.microsoft.com/office/powerpoint/2010/main" val="373017925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3" name="Object 2"/>
          <p:cNvGraphicFramePr>
            <a:graphicFrameLocks noGrp="1" noChangeAspect="1"/>
          </p:cNvGraphicFramePr>
          <p:nvPr>
            <p:ph sz="quarter" idx="13"/>
            <p:extLst>
              <p:ext uri="{D42A27DB-BD31-4B8C-83A1-F6EECF244321}">
                <p14:modId xmlns:p14="http://schemas.microsoft.com/office/powerpoint/2010/main" val="1592097478"/>
              </p:ext>
            </p:extLst>
          </p:nvPr>
        </p:nvGraphicFramePr>
        <p:xfrm>
          <a:off x="2825552" y="3127276"/>
          <a:ext cx="8340328" cy="5252443"/>
        </p:xfrm>
        <a:graphic>
          <a:graphicData uri="http://schemas.openxmlformats.org/presentationml/2006/ole">
            <mc:AlternateContent xmlns:mc="http://schemas.openxmlformats.org/markup-compatibility/2006">
              <mc:Choice xmlns:v="urn:schemas-microsoft-com:vml" Requires="v">
                <p:oleObj name="Gráfico" r:id="rId3" imgW="4733849" imgH="2981249" progId="Excel.Chart.8">
                  <p:embed/>
                </p:oleObj>
              </mc:Choice>
              <mc:Fallback>
                <p:oleObj name="Gráfico" r:id="rId3" imgW="4733849" imgH="2981249" progId="Excel.Chart.8">
                  <p:embed/>
                  <p:pic>
                    <p:nvPicPr>
                      <p:cNvPr id="8192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552" y="3127276"/>
                        <a:ext cx="8340328" cy="5252443"/>
                      </a:xfrm>
                      <a:prstGeom prst="rect">
                        <a:avLst/>
                      </a:prstGeom>
                      <a:noFill/>
                      <a:ln>
                        <a:noFill/>
                      </a:ln>
                      <a:effectLst/>
                      <a:extLst>
                        <a:ext uri="{909E8E84-426E-40DD-AFC4-6F175D3DCCD1}">
                          <a14:hiddenFill xmlns:a14="http://schemas.microsoft.com/office/drawing/2010/main">
                            <a:solidFill>
                              <a:srgbClr val="E1E5C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3">
            <a:extLst>
              <a:ext uri="{FF2B5EF4-FFF2-40B4-BE49-F238E27FC236}">
                <a16:creationId xmlns:a16="http://schemas.microsoft.com/office/drawing/2014/main" id="{FAF86FAC-7C59-D6F5-7CF6-B458102822E4}"/>
              </a:ext>
            </a:extLst>
          </p:cNvPr>
          <p:cNvSpPr txBox="1">
            <a:spLocks noChangeArrowheads="1"/>
          </p:cNvSpPr>
          <p:nvPr/>
        </p:nvSpPr>
        <p:spPr>
          <a:xfrm>
            <a:off x="3059046" y="2227178"/>
            <a:ext cx="7563660" cy="542925"/>
          </a:xfrm>
          <a:prstGeom prst="rect">
            <a:avLst/>
          </a:prstGeom>
        </p:spPr>
        <p:txBody>
          <a:bodyPr vert="horz" lIns="102870" tIns="51435" rIns="102870" bIns="5143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pt-BR" altLang="pt-BR" sz="3200" dirty="0">
                <a:solidFill>
                  <a:srgbClr val="30435F"/>
                </a:solidFill>
                <a:latin typeface="+mj-lt"/>
                <a:ea typeface="ＭＳ Ｐゴシック" pitchFamily="-107" charset="-128"/>
              </a:rPr>
              <a:t>Estrutura a termo</a:t>
            </a:r>
          </a:p>
        </p:txBody>
      </p:sp>
    </p:spTree>
    <p:extLst>
      <p:ext uri="{BB962C8B-B14F-4D97-AF65-F5344CB8AC3E}">
        <p14:creationId xmlns:p14="http://schemas.microsoft.com/office/powerpoint/2010/main" val="416469856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sz="quarter" idx="13"/>
          </p:nvPr>
        </p:nvSpPr>
        <p:spPr>
          <a:xfrm>
            <a:off x="2537520" y="3271292"/>
            <a:ext cx="8884860" cy="4479630"/>
          </a:xfrm>
          <a:prstGeom prst="rect">
            <a:avLst/>
          </a:prstGeom>
        </p:spPr>
        <p:txBody>
          <a:bodyPr>
            <a:noAutofit/>
          </a:bodyPr>
          <a:lstStyle/>
          <a:p>
            <a:pPr marL="0" lvl="2"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Um problema comum aos praticantes do mercado de renda fixa é o de obter taxas de juros para todos os prazos possíveis e não apenas para os mais negociados. </a:t>
            </a:r>
          </a:p>
          <a:p>
            <a:pPr marL="0" lvl="2"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Podemos utilizar procedimentos estatísticos, tais como a regressão, para encontrar a curva de juros </a:t>
            </a:r>
          </a:p>
          <a:p>
            <a:pPr marL="0" lvl="2"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Neste caso utilizamos os vencimentos conhecidos como pontos para amostra da regressão.</a:t>
            </a:r>
          </a:p>
          <a:p>
            <a:pPr marL="0" lvl="2"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latin typeface="+mn-lt"/>
                <a:ea typeface="ＭＳ Ｐゴシック" pitchFamily="-107" charset="-128"/>
              </a:rPr>
              <a:t>Para uso gerencial podemos utilizar a ferramenta gráfica do Excel para gerar a função determinada pelos pontos (vértices) escolhidos. </a:t>
            </a:r>
          </a:p>
          <a:p>
            <a:pPr algn="just" eaLnBrk="1" hangingPunct="1">
              <a:lnSpc>
                <a:spcPct val="150000"/>
              </a:lnSpc>
            </a:pPr>
            <a:endParaRPr lang="pt-BR" altLang="pt-BR" sz="2000" dirty="0"/>
          </a:p>
        </p:txBody>
      </p:sp>
      <p:sp>
        <p:nvSpPr>
          <p:cNvPr id="2" name="Rectangle 3">
            <a:extLst>
              <a:ext uri="{FF2B5EF4-FFF2-40B4-BE49-F238E27FC236}">
                <a16:creationId xmlns:a16="http://schemas.microsoft.com/office/drawing/2014/main" id="{A7BCB7C0-EC0D-79C8-B6DF-6450D66F41D8}"/>
              </a:ext>
            </a:extLst>
          </p:cNvPr>
          <p:cNvSpPr txBox="1">
            <a:spLocks noChangeArrowheads="1"/>
          </p:cNvSpPr>
          <p:nvPr/>
        </p:nvSpPr>
        <p:spPr>
          <a:xfrm>
            <a:off x="3059046" y="2227178"/>
            <a:ext cx="7563660" cy="542925"/>
          </a:xfrm>
          <a:prstGeom prst="rect">
            <a:avLst/>
          </a:prstGeom>
        </p:spPr>
        <p:txBody>
          <a:bodyPr vert="horz" lIns="102870" tIns="51435" rIns="102870" bIns="5143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pt-BR" altLang="pt-BR" sz="3200" dirty="0">
                <a:solidFill>
                  <a:srgbClr val="30435F"/>
                </a:solidFill>
                <a:latin typeface="+mj-lt"/>
                <a:ea typeface="ＭＳ Ｐゴシック" pitchFamily="-107" charset="-128"/>
              </a:rPr>
              <a:t>Estrutura a termo</a:t>
            </a:r>
          </a:p>
        </p:txBody>
      </p:sp>
    </p:spTree>
    <p:extLst>
      <p:ext uri="{BB962C8B-B14F-4D97-AF65-F5344CB8AC3E}">
        <p14:creationId xmlns:p14="http://schemas.microsoft.com/office/powerpoint/2010/main" val="143300309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4195981" y="3298766"/>
            <a:ext cx="10286999" cy="28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6" tIns="47809" rIns="95616" bIns="47809">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endParaRPr lang="pt-BR" altLang="pt-BR" sz="1247" dirty="0">
              <a:solidFill>
                <a:srgbClr val="000000"/>
              </a:solidFill>
            </a:endParaRPr>
          </a:p>
        </p:txBody>
      </p:sp>
      <p:graphicFrame>
        <p:nvGraphicFramePr>
          <p:cNvPr id="87044" name="Object 2"/>
          <p:cNvGraphicFramePr>
            <a:graphicFrameLocks noChangeAspect="1"/>
          </p:cNvGraphicFramePr>
          <p:nvPr>
            <p:extLst>
              <p:ext uri="{D42A27DB-BD31-4B8C-83A1-F6EECF244321}">
                <p14:modId xmlns:p14="http://schemas.microsoft.com/office/powerpoint/2010/main" val="2837281367"/>
              </p:ext>
            </p:extLst>
          </p:nvPr>
        </p:nvGraphicFramePr>
        <p:xfrm>
          <a:off x="3329608" y="3316572"/>
          <a:ext cx="7386828" cy="5116326"/>
        </p:xfrm>
        <a:graphic>
          <a:graphicData uri="http://schemas.openxmlformats.org/presentationml/2006/ole">
            <mc:AlternateContent xmlns:mc="http://schemas.openxmlformats.org/markup-compatibility/2006">
              <mc:Choice xmlns:v="urn:schemas-microsoft-com:vml" Requires="v">
                <p:oleObj r:id="rId3" imgW="4733925" imgH="3552825" progId="Excel.Chart.8">
                  <p:embed/>
                </p:oleObj>
              </mc:Choice>
              <mc:Fallback>
                <p:oleObj r:id="rId3" imgW="4733925" imgH="3552825" progId="Excel.Chart.8">
                  <p:embed/>
                  <p:pic>
                    <p:nvPicPr>
                      <p:cNvPr id="8704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608" y="3316572"/>
                        <a:ext cx="7386828" cy="5116326"/>
                      </a:xfrm>
                      <a:prstGeom prst="rect">
                        <a:avLst/>
                      </a:prstGeom>
                      <a:noFill/>
                      <a:ln>
                        <a:noFill/>
                      </a:ln>
                    </p:spPr>
                  </p:pic>
                </p:oleObj>
              </mc:Fallback>
            </mc:AlternateContent>
          </a:graphicData>
        </a:graphic>
      </p:graphicFrame>
      <p:sp>
        <p:nvSpPr>
          <p:cNvPr id="2" name="Rectangle 3">
            <a:extLst>
              <a:ext uri="{FF2B5EF4-FFF2-40B4-BE49-F238E27FC236}">
                <a16:creationId xmlns:a16="http://schemas.microsoft.com/office/drawing/2014/main" id="{66A619CC-FDDD-EA5F-4206-E0A18B254F5E}"/>
              </a:ext>
            </a:extLst>
          </p:cNvPr>
          <p:cNvSpPr txBox="1">
            <a:spLocks noChangeArrowheads="1"/>
          </p:cNvSpPr>
          <p:nvPr/>
        </p:nvSpPr>
        <p:spPr>
          <a:xfrm>
            <a:off x="3059046" y="2227178"/>
            <a:ext cx="7563660" cy="542925"/>
          </a:xfrm>
          <a:prstGeom prst="rect">
            <a:avLst/>
          </a:prstGeom>
        </p:spPr>
        <p:txBody>
          <a:bodyPr vert="horz" lIns="102870" tIns="51435" rIns="102870" bIns="5143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pt-BR" altLang="pt-BR" sz="3200" dirty="0">
                <a:solidFill>
                  <a:srgbClr val="30435F"/>
                </a:solidFill>
                <a:latin typeface="+mj-lt"/>
                <a:ea typeface="ＭＳ Ｐゴシック" pitchFamily="-107" charset="-128"/>
              </a:rPr>
              <a:t>Estrutura a termo</a:t>
            </a:r>
          </a:p>
        </p:txBody>
      </p:sp>
    </p:spTree>
    <p:extLst>
      <p:ext uri="{BB962C8B-B14F-4D97-AF65-F5344CB8AC3E}">
        <p14:creationId xmlns:p14="http://schemas.microsoft.com/office/powerpoint/2010/main" val="182479059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4195981" y="3298766"/>
            <a:ext cx="10286999" cy="28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6" tIns="47809" rIns="95616" bIns="47809">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endParaRPr lang="pt-BR" altLang="pt-BR" sz="1247" dirty="0">
              <a:solidFill>
                <a:srgbClr val="000000"/>
              </a:solidFill>
            </a:endParaRPr>
          </a:p>
        </p:txBody>
      </p:sp>
      <p:pic>
        <p:nvPicPr>
          <p:cNvPr id="4" name="Picture 9">
            <a:extLst>
              <a:ext uri="{FF2B5EF4-FFF2-40B4-BE49-F238E27FC236}">
                <a16:creationId xmlns:a16="http://schemas.microsoft.com/office/drawing/2014/main" id="{9211C447-CCDD-411A-BB5C-7BBFBC323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489" y="4050132"/>
            <a:ext cx="5572125"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a:extLst>
              <a:ext uri="{FF2B5EF4-FFF2-40B4-BE49-F238E27FC236}">
                <a16:creationId xmlns:a16="http://schemas.microsoft.com/office/drawing/2014/main" id="{A0ABC8EE-379A-4B79-9DF7-F0724C53F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309" y="4495428"/>
            <a:ext cx="3078342" cy="303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a:extLst>
              <a:ext uri="{FF2B5EF4-FFF2-40B4-BE49-F238E27FC236}">
                <a16:creationId xmlns:a16="http://schemas.microsoft.com/office/drawing/2014/main" id="{B2B2A0F4-5F40-4C3B-A760-35EC20D22F8C}"/>
              </a:ext>
            </a:extLst>
          </p:cNvPr>
          <p:cNvSpPr txBox="1">
            <a:spLocks noChangeArrowheads="1"/>
          </p:cNvSpPr>
          <p:nvPr/>
        </p:nvSpPr>
        <p:spPr>
          <a:xfrm>
            <a:off x="1970647" y="3150931"/>
            <a:ext cx="9686829" cy="58403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385763" algn="just" eaLnBrk="0" hangingPunct="0">
              <a:lnSpc>
                <a:spcPct val="120000"/>
              </a:lnSpc>
              <a:spcAft>
                <a:spcPct val="60000"/>
              </a:spcAft>
              <a:buClr>
                <a:srgbClr val="CC0000"/>
              </a:buClr>
              <a:buFont typeface="Marlett" pitchFamily="2" charset="2"/>
              <a:buChar char="4"/>
              <a:defRPr/>
            </a:pPr>
            <a:r>
              <a:rPr lang="pt-BR" altLang="pt-BR" sz="2000" dirty="0">
                <a:solidFill>
                  <a:srgbClr val="30435F"/>
                </a:solidFill>
                <a:ea typeface="ＭＳ Ｐゴシック" pitchFamily="-107" charset="-128"/>
                <a:cs typeface="Arial" panose="020B0604020202020204" pitchFamily="34" charset="0"/>
              </a:rPr>
              <a:t>Dados de Mercado</a:t>
            </a:r>
          </a:p>
          <a:p>
            <a:pPr algn="ctr">
              <a:lnSpc>
                <a:spcPct val="130000"/>
              </a:lnSpc>
            </a:pPr>
            <a:endParaRPr lang="pt-BR" altLang="pt-BR" sz="2000" dirty="0">
              <a:solidFill>
                <a:srgbClr val="30435F"/>
              </a:solidFill>
              <a:cs typeface="Arial" pitchFamily="34" charset="0"/>
            </a:endParaRPr>
          </a:p>
        </p:txBody>
      </p:sp>
      <p:sp>
        <p:nvSpPr>
          <p:cNvPr id="8" name="Rectangle 3">
            <a:extLst>
              <a:ext uri="{FF2B5EF4-FFF2-40B4-BE49-F238E27FC236}">
                <a16:creationId xmlns:a16="http://schemas.microsoft.com/office/drawing/2014/main" id="{31122029-83B9-0307-3AEE-7BD917B151CB}"/>
              </a:ext>
            </a:extLst>
          </p:cNvPr>
          <p:cNvSpPr txBox="1">
            <a:spLocks noChangeArrowheads="1"/>
          </p:cNvSpPr>
          <p:nvPr/>
        </p:nvSpPr>
        <p:spPr>
          <a:xfrm>
            <a:off x="3059046" y="2227178"/>
            <a:ext cx="7563660" cy="542925"/>
          </a:xfrm>
          <a:prstGeom prst="rect">
            <a:avLst/>
          </a:prstGeom>
        </p:spPr>
        <p:txBody>
          <a:bodyPr vert="horz" lIns="102870" tIns="51435" rIns="102870" bIns="5143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pt-BR" altLang="pt-BR" sz="3200" dirty="0">
                <a:solidFill>
                  <a:srgbClr val="30435F"/>
                </a:solidFill>
                <a:latin typeface="+mj-lt"/>
                <a:ea typeface="ＭＳ Ｐゴシック" pitchFamily="-107" charset="-128"/>
              </a:rPr>
              <a:t>Estrutura a termo</a:t>
            </a:r>
          </a:p>
        </p:txBody>
      </p:sp>
    </p:spTree>
    <p:extLst>
      <p:ext uri="{BB962C8B-B14F-4D97-AF65-F5344CB8AC3E}">
        <p14:creationId xmlns:p14="http://schemas.microsoft.com/office/powerpoint/2010/main" val="75626365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4195981" y="3298766"/>
            <a:ext cx="10286999" cy="28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6" tIns="47809" rIns="95616" bIns="47809">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endParaRPr lang="pt-BR" altLang="pt-BR" sz="1247" dirty="0">
              <a:solidFill>
                <a:srgbClr val="000000"/>
              </a:solidFill>
            </a:endParaRPr>
          </a:p>
        </p:txBody>
      </p:sp>
      <p:graphicFrame>
        <p:nvGraphicFramePr>
          <p:cNvPr id="9" name="Tabela 8">
            <a:extLst>
              <a:ext uri="{FF2B5EF4-FFF2-40B4-BE49-F238E27FC236}">
                <a16:creationId xmlns:a16="http://schemas.microsoft.com/office/drawing/2014/main" id="{0879B390-2C2F-4A64-B050-479F32FE8F4E}"/>
              </a:ext>
            </a:extLst>
          </p:cNvPr>
          <p:cNvGraphicFramePr>
            <a:graphicFrameLocks noGrp="1"/>
          </p:cNvGraphicFramePr>
          <p:nvPr>
            <p:extLst>
              <p:ext uri="{D42A27DB-BD31-4B8C-83A1-F6EECF244321}">
                <p14:modId xmlns:p14="http://schemas.microsoft.com/office/powerpoint/2010/main" val="1446225390"/>
              </p:ext>
            </p:extLst>
          </p:nvPr>
        </p:nvGraphicFramePr>
        <p:xfrm>
          <a:off x="4370167" y="8074617"/>
          <a:ext cx="4935316" cy="1390106"/>
        </p:xfrm>
        <a:graphic>
          <a:graphicData uri="http://schemas.openxmlformats.org/drawingml/2006/table">
            <a:tbl>
              <a:tblPr>
                <a:tableStyleId>{5C22544A-7EE6-4342-B048-85BDC9FD1C3A}</a:tableStyleId>
              </a:tblPr>
              <a:tblGrid>
                <a:gridCol w="1551729">
                  <a:extLst>
                    <a:ext uri="{9D8B030D-6E8A-4147-A177-3AD203B41FA5}">
                      <a16:colId xmlns:a16="http://schemas.microsoft.com/office/drawing/2014/main" val="2964601227"/>
                    </a:ext>
                  </a:extLst>
                </a:gridCol>
                <a:gridCol w="1738947">
                  <a:extLst>
                    <a:ext uri="{9D8B030D-6E8A-4147-A177-3AD203B41FA5}">
                      <a16:colId xmlns:a16="http://schemas.microsoft.com/office/drawing/2014/main" val="3492736341"/>
                    </a:ext>
                  </a:extLst>
                </a:gridCol>
                <a:gridCol w="1644640">
                  <a:extLst>
                    <a:ext uri="{9D8B030D-6E8A-4147-A177-3AD203B41FA5}">
                      <a16:colId xmlns:a16="http://schemas.microsoft.com/office/drawing/2014/main" val="4223640174"/>
                    </a:ext>
                  </a:extLst>
                </a:gridCol>
              </a:tblGrid>
              <a:tr h="330756">
                <a:tc>
                  <a:txBody>
                    <a:bodyPr/>
                    <a:lstStyle/>
                    <a:p>
                      <a:pPr algn="ctr" fontAlgn="ctr">
                        <a:lnSpc>
                          <a:spcPts val="1100"/>
                        </a:lnSpc>
                        <a:spcAft>
                          <a:spcPts val="0"/>
                        </a:spcAft>
                      </a:pPr>
                      <a:r>
                        <a:rPr lang="pt-BR" sz="1500" dirty="0">
                          <a:effectLst/>
                        </a:rPr>
                        <a:t>Vencimento</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500" dirty="0">
                          <a:effectLst/>
                        </a:rPr>
                        <a:t>Dias úteis a decorrer</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500" dirty="0">
                          <a:effectLst/>
                        </a:rPr>
                        <a:t>Taxa de juros (% a.a.)</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691469734"/>
                  </a:ext>
                </a:extLst>
              </a:tr>
              <a:tr h="211870">
                <a:tc>
                  <a:txBody>
                    <a:bodyPr/>
                    <a:lstStyle/>
                    <a:p>
                      <a:pPr algn="ctr" fontAlgn="ctr">
                        <a:lnSpc>
                          <a:spcPts val="1100"/>
                        </a:lnSpc>
                        <a:spcAft>
                          <a:spcPts val="0"/>
                        </a:spcAft>
                      </a:pPr>
                      <a:r>
                        <a:rPr lang="pt-BR" sz="1500" dirty="0">
                          <a:effectLst/>
                        </a:rPr>
                        <a:t>01/02/2011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500" dirty="0">
                          <a:effectLst/>
                        </a:rPr>
                        <a:t>8</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500" dirty="0">
                          <a:effectLst/>
                        </a:rPr>
                        <a:t>11,14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4097719182"/>
                  </a:ext>
                </a:extLst>
              </a:tr>
              <a:tr h="211870">
                <a:tc>
                  <a:txBody>
                    <a:bodyPr/>
                    <a:lstStyle/>
                    <a:p>
                      <a:pPr algn="ctr" fontAlgn="ctr">
                        <a:lnSpc>
                          <a:spcPts val="1100"/>
                        </a:lnSpc>
                        <a:spcAft>
                          <a:spcPts val="0"/>
                        </a:spcAft>
                      </a:pPr>
                      <a:r>
                        <a:rPr lang="pt-BR" sz="1500" dirty="0">
                          <a:effectLst/>
                        </a:rPr>
                        <a:t>01/03/2011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500" dirty="0">
                          <a:effectLst/>
                        </a:rPr>
                        <a:t>28</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500" dirty="0">
                          <a:effectLst/>
                        </a:rPr>
                        <a:t>11,30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2710194262"/>
                  </a:ext>
                </a:extLst>
              </a:tr>
              <a:tr h="211870">
                <a:tc>
                  <a:txBody>
                    <a:bodyPr/>
                    <a:lstStyle/>
                    <a:p>
                      <a:pPr algn="ctr" fontAlgn="ctr">
                        <a:lnSpc>
                          <a:spcPts val="1100"/>
                        </a:lnSpc>
                        <a:spcAft>
                          <a:spcPts val="0"/>
                        </a:spcAft>
                      </a:pPr>
                      <a:r>
                        <a:rPr lang="pt-BR" sz="1500" dirty="0">
                          <a:effectLst/>
                        </a:rPr>
                        <a:t>01/04/2011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500" dirty="0">
                          <a:effectLst/>
                        </a:rPr>
                        <a:t>49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500" dirty="0">
                          <a:effectLst/>
                        </a:rPr>
                        <a:t>11,50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1270707431"/>
                  </a:ext>
                </a:extLst>
              </a:tr>
              <a:tr h="211870">
                <a:tc>
                  <a:txBody>
                    <a:bodyPr/>
                    <a:lstStyle/>
                    <a:p>
                      <a:pPr algn="ctr" fontAlgn="ctr">
                        <a:lnSpc>
                          <a:spcPts val="1100"/>
                        </a:lnSpc>
                        <a:spcAft>
                          <a:spcPts val="0"/>
                        </a:spcAft>
                      </a:pPr>
                      <a:r>
                        <a:rPr lang="pt-BR" sz="1500" dirty="0">
                          <a:effectLst/>
                        </a:rPr>
                        <a:t>01/07/2011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500" dirty="0">
                          <a:effectLst/>
                        </a:rPr>
                        <a:t>111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500" dirty="0">
                          <a:effectLst/>
                        </a:rPr>
                        <a:t>11,90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1172179805"/>
                  </a:ext>
                </a:extLst>
              </a:tr>
              <a:tr h="211870">
                <a:tc>
                  <a:txBody>
                    <a:bodyPr/>
                    <a:lstStyle/>
                    <a:p>
                      <a:pPr algn="ctr" fontAlgn="ctr">
                        <a:lnSpc>
                          <a:spcPts val="1100"/>
                        </a:lnSpc>
                        <a:spcAft>
                          <a:spcPts val="0"/>
                        </a:spcAft>
                      </a:pPr>
                      <a:r>
                        <a:rPr lang="pt-BR" sz="1500" dirty="0">
                          <a:effectLst/>
                        </a:rPr>
                        <a:t>02/01/2012</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500" dirty="0">
                          <a:effectLst/>
                        </a:rPr>
                        <a:t>238</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tc>
                  <a:txBody>
                    <a:bodyPr/>
                    <a:lstStyle/>
                    <a:p>
                      <a:pPr algn="ctr" fontAlgn="ctr">
                        <a:lnSpc>
                          <a:spcPts val="1100"/>
                        </a:lnSpc>
                        <a:spcAft>
                          <a:spcPts val="0"/>
                        </a:spcAft>
                      </a:pPr>
                      <a:r>
                        <a:rPr lang="pt-BR" sz="1500" dirty="0">
                          <a:effectLst/>
                        </a:rPr>
                        <a:t>12,37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160" marR="46160" marT="0" marB="0" anchor="ctr"/>
                </a:tc>
                <a:extLst>
                  <a:ext uri="{0D108BD9-81ED-4DB2-BD59-A6C34878D82A}">
                    <a16:rowId xmlns:a16="http://schemas.microsoft.com/office/drawing/2014/main" val="827204119"/>
                  </a:ext>
                </a:extLst>
              </a:tr>
            </a:tbl>
          </a:graphicData>
        </a:graphic>
      </p:graphicFrame>
      <p:sp>
        <p:nvSpPr>
          <p:cNvPr id="10" name="Rectangle 1">
            <a:extLst>
              <a:ext uri="{FF2B5EF4-FFF2-40B4-BE49-F238E27FC236}">
                <a16:creationId xmlns:a16="http://schemas.microsoft.com/office/drawing/2014/main" id="{5F921912-3B5A-4F67-90AA-10451F69B9DA}"/>
              </a:ext>
            </a:extLst>
          </p:cNvPr>
          <p:cNvSpPr>
            <a:spLocks noChangeArrowheads="1"/>
          </p:cNvSpPr>
          <p:nvPr/>
        </p:nvSpPr>
        <p:spPr bwMode="auto">
          <a:xfrm>
            <a:off x="957283" y="3045584"/>
            <a:ext cx="11445333" cy="452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57" tIns="47478" rIns="94957" bIns="47478" numCol="1" anchor="ctr" anchorCtr="0" compatLnSpc="1">
            <a:prstTxWarp prst="textNoShape">
              <a:avLst/>
            </a:prstTxWarp>
            <a:spAutoFit/>
          </a:bodyPr>
          <a:lstStyle>
            <a:lvl1pPr indent="288925" eaLnBrk="0" fontAlgn="base" hangingPunct="0">
              <a:spcBef>
                <a:spcPct val="0"/>
              </a:spcBef>
              <a:spcAft>
                <a:spcPct val="0"/>
              </a:spcAft>
              <a:tabLst>
                <a:tab pos="431800" algn="l"/>
              </a:tabLst>
              <a:defRPr>
                <a:solidFill>
                  <a:schemeClr val="tx1"/>
                </a:solidFill>
                <a:latin typeface="Arial" panose="020B0604020202020204" pitchFamily="34" charset="0"/>
              </a:defRPr>
            </a:lvl1pPr>
            <a:lvl2pPr eaLnBrk="0" fontAlgn="base" hangingPunct="0">
              <a:spcBef>
                <a:spcPct val="0"/>
              </a:spcBef>
              <a:spcAft>
                <a:spcPct val="0"/>
              </a:spcAft>
              <a:tabLst>
                <a:tab pos="431800" algn="l"/>
              </a:tabLst>
              <a:defRPr>
                <a:solidFill>
                  <a:schemeClr val="tx1"/>
                </a:solidFill>
                <a:latin typeface="Arial" panose="020B0604020202020204" pitchFamily="34" charset="0"/>
              </a:defRPr>
            </a:lvl2pPr>
            <a:lvl3pPr eaLnBrk="0" fontAlgn="base" hangingPunct="0">
              <a:spcBef>
                <a:spcPct val="0"/>
              </a:spcBef>
              <a:spcAft>
                <a:spcPct val="0"/>
              </a:spcAft>
              <a:tabLst>
                <a:tab pos="431800" algn="l"/>
              </a:tabLst>
              <a:defRPr>
                <a:solidFill>
                  <a:schemeClr val="tx1"/>
                </a:solidFill>
                <a:latin typeface="Arial" panose="020B0604020202020204" pitchFamily="34" charset="0"/>
              </a:defRPr>
            </a:lvl3pPr>
            <a:lvl4pPr eaLnBrk="0" fontAlgn="base" hangingPunct="0">
              <a:spcBef>
                <a:spcPct val="0"/>
              </a:spcBef>
              <a:spcAft>
                <a:spcPct val="0"/>
              </a:spcAft>
              <a:tabLst>
                <a:tab pos="431800" algn="l"/>
              </a:tabLst>
              <a:defRPr>
                <a:solidFill>
                  <a:schemeClr val="tx1"/>
                </a:solidFill>
                <a:latin typeface="Arial" panose="020B0604020202020204" pitchFamily="34" charset="0"/>
              </a:defRPr>
            </a:lvl4pPr>
            <a:lvl5pPr eaLnBrk="0" fontAlgn="base" hangingPunct="0">
              <a:spcBef>
                <a:spcPct val="0"/>
              </a:spcBef>
              <a:spcAft>
                <a:spcPct val="0"/>
              </a:spcAft>
              <a:tabLst>
                <a:tab pos="431800" algn="l"/>
              </a:tabLst>
              <a:defRPr>
                <a:solidFill>
                  <a:schemeClr val="tx1"/>
                </a:solidFill>
                <a:latin typeface="Arial" panose="020B0604020202020204" pitchFamily="34" charset="0"/>
              </a:defRPr>
            </a:lvl5pPr>
            <a:lvl6pPr eaLnBrk="0" fontAlgn="base" hangingPunct="0">
              <a:spcBef>
                <a:spcPct val="0"/>
              </a:spcBef>
              <a:spcAft>
                <a:spcPct val="0"/>
              </a:spcAft>
              <a:tabLst>
                <a:tab pos="431800" algn="l"/>
              </a:tabLst>
              <a:defRPr>
                <a:solidFill>
                  <a:schemeClr val="tx1"/>
                </a:solidFill>
                <a:latin typeface="Arial" panose="020B0604020202020204" pitchFamily="34" charset="0"/>
              </a:defRPr>
            </a:lvl6pPr>
            <a:lvl7pPr eaLnBrk="0" fontAlgn="base" hangingPunct="0">
              <a:spcBef>
                <a:spcPct val="0"/>
              </a:spcBef>
              <a:spcAft>
                <a:spcPct val="0"/>
              </a:spcAft>
              <a:tabLst>
                <a:tab pos="431800" algn="l"/>
              </a:tabLst>
              <a:defRPr>
                <a:solidFill>
                  <a:schemeClr val="tx1"/>
                </a:solidFill>
                <a:latin typeface="Arial" panose="020B0604020202020204" pitchFamily="34" charset="0"/>
              </a:defRPr>
            </a:lvl7pPr>
            <a:lvl8pPr eaLnBrk="0" fontAlgn="base" hangingPunct="0">
              <a:spcBef>
                <a:spcPct val="0"/>
              </a:spcBef>
              <a:spcAft>
                <a:spcPct val="0"/>
              </a:spcAft>
              <a:tabLst>
                <a:tab pos="431800" algn="l"/>
              </a:tabLst>
              <a:defRPr>
                <a:solidFill>
                  <a:schemeClr val="tx1"/>
                </a:solidFill>
                <a:latin typeface="Arial" panose="020B0604020202020204" pitchFamily="34" charset="0"/>
              </a:defRPr>
            </a:lvl8pPr>
            <a:lvl9pPr eaLnBrk="0" fontAlgn="base" hangingPunct="0">
              <a:spcBef>
                <a:spcPct val="0"/>
              </a:spcBef>
              <a:spcAft>
                <a:spcPct val="0"/>
              </a:spcAft>
              <a:tabLst>
                <a:tab pos="431800" algn="l"/>
              </a:tabLst>
              <a:defRPr>
                <a:solidFill>
                  <a:schemeClr val="tx1"/>
                </a:solidFill>
                <a:latin typeface="Arial" panose="020B0604020202020204" pitchFamily="34" charset="0"/>
              </a:defRPr>
            </a:lvl9pPr>
          </a:lstStyle>
          <a:p>
            <a:pPr marL="0" lvl="2" indent="-385763" algn="just" fontAlgn="ctr">
              <a:lnSpc>
                <a:spcPct val="120000"/>
              </a:lnSpc>
              <a:spcBef>
                <a:spcPct val="20000"/>
              </a:spcBef>
              <a:spcAft>
                <a:spcPct val="60000"/>
              </a:spcAft>
              <a:buClr>
                <a:srgbClr val="CC0000"/>
              </a:buClr>
              <a:buFont typeface="Marlett" pitchFamily="2" charset="2"/>
              <a:buChar char="4"/>
              <a:tabLst>
                <a:tab pos="448419" algn="l"/>
              </a:tabLst>
              <a:defRPr/>
            </a:pPr>
            <a:r>
              <a:rPr lang="pt-BR" altLang="pt-BR" sz="2000" dirty="0">
                <a:solidFill>
                  <a:srgbClr val="30435F"/>
                </a:solidFill>
                <a:latin typeface="+mn-lt"/>
                <a:ea typeface="ＭＳ Ｐゴシック" pitchFamily="-107" charset="-128"/>
              </a:rPr>
              <a:t>3.12.4 – Calcular a taxa a termo projetada pelo DI-1Dia da BM&amp;F para o mês de março de 2011 utilizando a metodologia do flat forwards. R: 11,767% a.a.</a:t>
            </a:r>
          </a:p>
          <a:p>
            <a:pPr marL="0" lvl="2" indent="-385763" algn="just" fontAlgn="ctr">
              <a:lnSpc>
                <a:spcPct val="120000"/>
              </a:lnSpc>
              <a:spcBef>
                <a:spcPct val="20000"/>
              </a:spcBef>
              <a:spcAft>
                <a:spcPct val="60000"/>
              </a:spcAft>
              <a:buClr>
                <a:srgbClr val="CC0000"/>
              </a:buClr>
              <a:buFont typeface="Marlett" pitchFamily="2" charset="2"/>
              <a:buChar char="4"/>
              <a:tabLst>
                <a:tab pos="448419" algn="l"/>
              </a:tabLst>
              <a:defRPr/>
            </a:pPr>
            <a:r>
              <a:rPr lang="pt-BR" altLang="pt-BR" sz="2000" dirty="0">
                <a:solidFill>
                  <a:srgbClr val="30435F"/>
                </a:solidFill>
                <a:latin typeface="+mn-lt"/>
                <a:ea typeface="ＭＳ Ｐゴシック" pitchFamily="-107" charset="-128"/>
              </a:rPr>
              <a:t>3.12.5 – Calcular a taxa a termo projetada pelo DI-1Dia da BM&amp;F para o segundo semestre de 2011 utilizando a metodologia do flat forwards. R: 12,782% a.a.</a:t>
            </a:r>
          </a:p>
          <a:p>
            <a:pPr marL="0" lvl="2" indent="-385763" algn="just" fontAlgn="ctr">
              <a:lnSpc>
                <a:spcPct val="120000"/>
              </a:lnSpc>
              <a:spcBef>
                <a:spcPct val="20000"/>
              </a:spcBef>
              <a:spcAft>
                <a:spcPct val="60000"/>
              </a:spcAft>
              <a:buClr>
                <a:srgbClr val="CC0000"/>
              </a:buClr>
              <a:buFont typeface="Marlett" pitchFamily="2" charset="2"/>
              <a:buChar char="4"/>
              <a:tabLst>
                <a:tab pos="448419" algn="l"/>
              </a:tabLst>
              <a:defRPr/>
            </a:pPr>
            <a:r>
              <a:rPr lang="pt-BR" altLang="pt-BR" sz="2000" dirty="0">
                <a:solidFill>
                  <a:srgbClr val="30435F"/>
                </a:solidFill>
                <a:latin typeface="+mn-lt"/>
                <a:ea typeface="ＭＳ Ｐゴシック" pitchFamily="-107" charset="-128"/>
              </a:rPr>
              <a:t>3.12.6 – Seja um ativo prefixado com prazo de 35 dias úteis. Com base na tabela acima, calcular a taxa equivalente projetada pelo DI-1Dia da BM&amp;F (custo de oportunidade) para o prazo do ativo utilizando a metodologia do flat forwards. R: 11,393% a.a.</a:t>
            </a:r>
          </a:p>
          <a:p>
            <a:pPr marL="0" lvl="2" indent="-385763" algn="just" fontAlgn="ctr">
              <a:lnSpc>
                <a:spcPct val="120000"/>
              </a:lnSpc>
              <a:spcBef>
                <a:spcPct val="20000"/>
              </a:spcBef>
              <a:spcAft>
                <a:spcPct val="60000"/>
              </a:spcAft>
              <a:buClr>
                <a:srgbClr val="CC0000"/>
              </a:buClr>
              <a:buFont typeface="Marlett" pitchFamily="2" charset="2"/>
              <a:buChar char="4"/>
              <a:tabLst>
                <a:tab pos="448419" algn="l"/>
              </a:tabLst>
              <a:defRPr/>
            </a:pPr>
            <a:r>
              <a:rPr lang="pt-BR" altLang="pt-BR" sz="2000" dirty="0">
                <a:solidFill>
                  <a:srgbClr val="30435F"/>
                </a:solidFill>
                <a:latin typeface="+mn-lt"/>
                <a:ea typeface="ＭＳ Ｐゴシック" pitchFamily="-107" charset="-128"/>
              </a:rPr>
              <a:t>3.12.7 – Calcular a taxa nominal de uma LTN com um prêmio de 100,95% CDI sabendo que na hora da operação o DI-1 dia na BM&amp;F, para o prazo do ativo, projetava uma taxa de juros de 11,75%. a.a. R: 11,868% a.a.</a:t>
            </a:r>
          </a:p>
        </p:txBody>
      </p:sp>
      <p:sp>
        <p:nvSpPr>
          <p:cNvPr id="2" name="Rectangle 3">
            <a:extLst>
              <a:ext uri="{FF2B5EF4-FFF2-40B4-BE49-F238E27FC236}">
                <a16:creationId xmlns:a16="http://schemas.microsoft.com/office/drawing/2014/main" id="{06D5FCF1-05FC-96C3-C945-DF623D218D91}"/>
              </a:ext>
            </a:extLst>
          </p:cNvPr>
          <p:cNvSpPr txBox="1">
            <a:spLocks noChangeArrowheads="1"/>
          </p:cNvSpPr>
          <p:nvPr/>
        </p:nvSpPr>
        <p:spPr>
          <a:xfrm>
            <a:off x="3059046" y="2227178"/>
            <a:ext cx="7563660" cy="542925"/>
          </a:xfrm>
          <a:prstGeom prst="rect">
            <a:avLst/>
          </a:prstGeom>
        </p:spPr>
        <p:txBody>
          <a:bodyPr vert="horz" lIns="102870" tIns="51435" rIns="102870" bIns="5143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pt-BR" altLang="pt-BR" sz="3200" dirty="0">
                <a:solidFill>
                  <a:srgbClr val="30435F"/>
                </a:solidFill>
                <a:latin typeface="+mj-lt"/>
                <a:ea typeface="ＭＳ Ｐゴシック" pitchFamily="-107" charset="-128"/>
              </a:rPr>
              <a:t>Estrutura a termo</a:t>
            </a:r>
          </a:p>
        </p:txBody>
      </p:sp>
    </p:spTree>
    <p:extLst>
      <p:ext uri="{BB962C8B-B14F-4D97-AF65-F5344CB8AC3E}">
        <p14:creationId xmlns:p14="http://schemas.microsoft.com/office/powerpoint/2010/main" val="373301667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4195981" y="3298766"/>
            <a:ext cx="10286999" cy="28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6" tIns="47809" rIns="95616" bIns="47809">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endParaRPr lang="pt-BR" altLang="pt-BR" sz="1247" dirty="0">
              <a:solidFill>
                <a:srgbClr val="000000"/>
              </a:solidFill>
            </a:endParaRPr>
          </a:p>
        </p:txBody>
      </p:sp>
      <p:graphicFrame>
        <p:nvGraphicFramePr>
          <p:cNvPr id="5" name="Tabela 4">
            <a:extLst>
              <a:ext uri="{FF2B5EF4-FFF2-40B4-BE49-F238E27FC236}">
                <a16:creationId xmlns:a16="http://schemas.microsoft.com/office/drawing/2014/main" id="{ECC8056F-E1F8-492B-A0D3-B2CE8660E908}"/>
              </a:ext>
            </a:extLst>
          </p:cNvPr>
          <p:cNvGraphicFramePr>
            <a:graphicFrameLocks noGrp="1"/>
          </p:cNvGraphicFramePr>
          <p:nvPr>
            <p:extLst>
              <p:ext uri="{D42A27DB-BD31-4B8C-83A1-F6EECF244321}">
                <p14:modId xmlns:p14="http://schemas.microsoft.com/office/powerpoint/2010/main" val="90586700"/>
              </p:ext>
            </p:extLst>
          </p:nvPr>
        </p:nvGraphicFramePr>
        <p:xfrm>
          <a:off x="4304936" y="7207528"/>
          <a:ext cx="5234429" cy="2018995"/>
        </p:xfrm>
        <a:graphic>
          <a:graphicData uri="http://schemas.openxmlformats.org/drawingml/2006/table">
            <a:tbl>
              <a:tblPr>
                <a:tableStyleId>{5C22544A-7EE6-4342-B048-85BDC9FD1C3A}</a:tableStyleId>
              </a:tblPr>
              <a:tblGrid>
                <a:gridCol w="1745057">
                  <a:extLst>
                    <a:ext uri="{9D8B030D-6E8A-4147-A177-3AD203B41FA5}">
                      <a16:colId xmlns:a16="http://schemas.microsoft.com/office/drawing/2014/main" val="733734157"/>
                    </a:ext>
                  </a:extLst>
                </a:gridCol>
                <a:gridCol w="1745057">
                  <a:extLst>
                    <a:ext uri="{9D8B030D-6E8A-4147-A177-3AD203B41FA5}">
                      <a16:colId xmlns:a16="http://schemas.microsoft.com/office/drawing/2014/main" val="1228535187"/>
                    </a:ext>
                  </a:extLst>
                </a:gridCol>
                <a:gridCol w="1744315">
                  <a:extLst>
                    <a:ext uri="{9D8B030D-6E8A-4147-A177-3AD203B41FA5}">
                      <a16:colId xmlns:a16="http://schemas.microsoft.com/office/drawing/2014/main" val="816747303"/>
                    </a:ext>
                  </a:extLst>
                </a:gridCol>
              </a:tblGrid>
              <a:tr h="183545">
                <a:tc gridSpan="3">
                  <a:txBody>
                    <a:bodyPr/>
                    <a:lstStyle/>
                    <a:p>
                      <a:pPr algn="ctr" fontAlgn="ctr">
                        <a:lnSpc>
                          <a:spcPts val="1100"/>
                        </a:lnSpc>
                        <a:spcAft>
                          <a:spcPts val="0"/>
                        </a:spcAft>
                      </a:pPr>
                      <a:r>
                        <a:rPr lang="pt-BR" sz="1100" dirty="0">
                          <a:effectLst/>
                        </a:rPr>
                        <a:t>Cupom Cambial</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31991460"/>
                  </a:ext>
                </a:extLst>
              </a:tr>
              <a:tr h="183545">
                <a:tc>
                  <a:txBody>
                    <a:bodyPr/>
                    <a:lstStyle/>
                    <a:p>
                      <a:pPr algn="ctr" fontAlgn="ctr">
                        <a:lnSpc>
                          <a:spcPts val="1100"/>
                        </a:lnSpc>
                        <a:spcAft>
                          <a:spcPts val="0"/>
                        </a:spcAft>
                      </a:pPr>
                      <a:r>
                        <a:rPr lang="pt-BR" sz="1100" dirty="0">
                          <a:effectLst/>
                        </a:rPr>
                        <a:t>Data</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DC</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Taxa (% a.a.)</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extLst>
                  <a:ext uri="{0D108BD9-81ED-4DB2-BD59-A6C34878D82A}">
                    <a16:rowId xmlns:a16="http://schemas.microsoft.com/office/drawing/2014/main" val="2121465129"/>
                  </a:ext>
                </a:extLst>
              </a:tr>
              <a:tr h="183545">
                <a:tc>
                  <a:txBody>
                    <a:bodyPr/>
                    <a:lstStyle/>
                    <a:p>
                      <a:pPr algn="ctr" fontAlgn="ctr">
                        <a:lnSpc>
                          <a:spcPts val="1100"/>
                        </a:lnSpc>
                        <a:spcAft>
                          <a:spcPts val="0"/>
                        </a:spcAft>
                      </a:pPr>
                      <a:r>
                        <a:rPr lang="pt-BR" sz="1100" dirty="0">
                          <a:effectLst/>
                        </a:rPr>
                        <a:t>02/01/2011</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42</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1,35</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extLst>
                  <a:ext uri="{0D108BD9-81ED-4DB2-BD59-A6C34878D82A}">
                    <a16:rowId xmlns:a16="http://schemas.microsoft.com/office/drawing/2014/main" val="1815237695"/>
                  </a:ext>
                </a:extLst>
              </a:tr>
              <a:tr h="183545">
                <a:tc>
                  <a:txBody>
                    <a:bodyPr/>
                    <a:lstStyle/>
                    <a:p>
                      <a:pPr algn="ctr" fontAlgn="ctr">
                        <a:lnSpc>
                          <a:spcPts val="1100"/>
                        </a:lnSpc>
                        <a:spcAft>
                          <a:spcPts val="0"/>
                        </a:spcAft>
                      </a:pPr>
                      <a:r>
                        <a:rPr lang="pt-BR" sz="1100" dirty="0">
                          <a:effectLst/>
                        </a:rPr>
                        <a:t>01/04/2011</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131</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2,70</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extLst>
                  <a:ext uri="{0D108BD9-81ED-4DB2-BD59-A6C34878D82A}">
                    <a16:rowId xmlns:a16="http://schemas.microsoft.com/office/drawing/2014/main" val="2052167281"/>
                  </a:ext>
                </a:extLst>
              </a:tr>
              <a:tr h="183545">
                <a:tc>
                  <a:txBody>
                    <a:bodyPr/>
                    <a:lstStyle/>
                    <a:p>
                      <a:pPr algn="ctr" fontAlgn="ctr">
                        <a:lnSpc>
                          <a:spcPts val="1100"/>
                        </a:lnSpc>
                        <a:spcAft>
                          <a:spcPts val="0"/>
                        </a:spcAft>
                      </a:pPr>
                      <a:r>
                        <a:rPr lang="pt-BR" sz="1100" dirty="0">
                          <a:effectLst/>
                        </a:rPr>
                        <a:t>01/07/2011</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222</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2,76</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extLst>
                  <a:ext uri="{0D108BD9-81ED-4DB2-BD59-A6C34878D82A}">
                    <a16:rowId xmlns:a16="http://schemas.microsoft.com/office/drawing/2014/main" val="1797215414"/>
                  </a:ext>
                </a:extLst>
              </a:tr>
              <a:tr h="183545">
                <a:tc>
                  <a:txBody>
                    <a:bodyPr/>
                    <a:lstStyle/>
                    <a:p>
                      <a:pPr algn="ctr" fontAlgn="ctr">
                        <a:lnSpc>
                          <a:spcPts val="1100"/>
                        </a:lnSpc>
                        <a:spcAft>
                          <a:spcPts val="0"/>
                        </a:spcAft>
                      </a:pPr>
                      <a:r>
                        <a:rPr lang="pt-BR" sz="1100" dirty="0">
                          <a:effectLst/>
                        </a:rPr>
                        <a:t>01/10/2011</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314</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3,13</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extLst>
                  <a:ext uri="{0D108BD9-81ED-4DB2-BD59-A6C34878D82A}">
                    <a16:rowId xmlns:a16="http://schemas.microsoft.com/office/drawing/2014/main" val="926996417"/>
                  </a:ext>
                </a:extLst>
              </a:tr>
              <a:tr h="183545">
                <a:tc>
                  <a:txBody>
                    <a:bodyPr/>
                    <a:lstStyle/>
                    <a:p>
                      <a:pPr algn="ctr" fontAlgn="ctr">
                        <a:lnSpc>
                          <a:spcPts val="1100"/>
                        </a:lnSpc>
                        <a:spcAft>
                          <a:spcPts val="0"/>
                        </a:spcAft>
                      </a:pPr>
                      <a:r>
                        <a:rPr lang="pt-BR" sz="1100" dirty="0">
                          <a:effectLst/>
                        </a:rPr>
                        <a:t>02/01/2012</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407</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3,47</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extLst>
                  <a:ext uri="{0D108BD9-81ED-4DB2-BD59-A6C34878D82A}">
                    <a16:rowId xmlns:a16="http://schemas.microsoft.com/office/drawing/2014/main" val="1691007510"/>
                  </a:ext>
                </a:extLst>
              </a:tr>
              <a:tr h="183545">
                <a:tc>
                  <a:txBody>
                    <a:bodyPr/>
                    <a:lstStyle/>
                    <a:p>
                      <a:pPr algn="ctr" fontAlgn="ctr">
                        <a:lnSpc>
                          <a:spcPts val="1100"/>
                        </a:lnSpc>
                        <a:spcAft>
                          <a:spcPts val="0"/>
                        </a:spcAft>
                      </a:pPr>
                      <a:r>
                        <a:rPr lang="pt-BR" sz="1100" dirty="0">
                          <a:effectLst/>
                        </a:rPr>
                        <a:t>01/07/2012</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587</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4,17</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extLst>
                  <a:ext uri="{0D108BD9-81ED-4DB2-BD59-A6C34878D82A}">
                    <a16:rowId xmlns:a16="http://schemas.microsoft.com/office/drawing/2014/main" val="1253798847"/>
                  </a:ext>
                </a:extLst>
              </a:tr>
              <a:tr h="183545">
                <a:tc>
                  <a:txBody>
                    <a:bodyPr/>
                    <a:lstStyle/>
                    <a:p>
                      <a:pPr algn="ctr" fontAlgn="ctr">
                        <a:lnSpc>
                          <a:spcPts val="1100"/>
                        </a:lnSpc>
                        <a:spcAft>
                          <a:spcPts val="0"/>
                        </a:spcAft>
                      </a:pPr>
                      <a:r>
                        <a:rPr lang="pt-BR" sz="1100" dirty="0">
                          <a:effectLst/>
                        </a:rPr>
                        <a:t>02/01/2013</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772</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4,87</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extLst>
                  <a:ext uri="{0D108BD9-81ED-4DB2-BD59-A6C34878D82A}">
                    <a16:rowId xmlns:a16="http://schemas.microsoft.com/office/drawing/2014/main" val="565433518"/>
                  </a:ext>
                </a:extLst>
              </a:tr>
              <a:tr h="183545">
                <a:tc>
                  <a:txBody>
                    <a:bodyPr/>
                    <a:lstStyle/>
                    <a:p>
                      <a:pPr algn="ctr" fontAlgn="ctr">
                        <a:lnSpc>
                          <a:spcPts val="1100"/>
                        </a:lnSpc>
                        <a:spcAft>
                          <a:spcPts val="0"/>
                        </a:spcAft>
                      </a:pPr>
                      <a:r>
                        <a:rPr lang="pt-BR" sz="1100" dirty="0">
                          <a:effectLst/>
                        </a:rPr>
                        <a:t>02/01/2013</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1.137</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6,29</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extLst>
                  <a:ext uri="{0D108BD9-81ED-4DB2-BD59-A6C34878D82A}">
                    <a16:rowId xmlns:a16="http://schemas.microsoft.com/office/drawing/2014/main" val="2276133314"/>
                  </a:ext>
                </a:extLst>
              </a:tr>
              <a:tr h="183545">
                <a:tc>
                  <a:txBody>
                    <a:bodyPr/>
                    <a:lstStyle/>
                    <a:p>
                      <a:pPr algn="ctr" fontAlgn="ctr">
                        <a:lnSpc>
                          <a:spcPts val="1100"/>
                        </a:lnSpc>
                        <a:spcAft>
                          <a:spcPts val="0"/>
                        </a:spcAft>
                      </a:pPr>
                      <a:r>
                        <a:rPr lang="pt-BR" sz="1100" dirty="0">
                          <a:effectLst/>
                        </a:rPr>
                        <a:t>02/01/2014</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1.503</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tc>
                  <a:txBody>
                    <a:bodyPr/>
                    <a:lstStyle/>
                    <a:p>
                      <a:pPr algn="ctr" fontAlgn="ctr">
                        <a:lnSpc>
                          <a:spcPts val="1100"/>
                        </a:lnSpc>
                        <a:spcAft>
                          <a:spcPts val="0"/>
                        </a:spcAft>
                      </a:pPr>
                      <a:r>
                        <a:rPr lang="pt-BR" sz="1100" dirty="0">
                          <a:effectLst/>
                        </a:rPr>
                        <a:t>8,35</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11211" marR="11211" marT="11211" marB="0" anchor="ctr"/>
                </a:tc>
                <a:extLst>
                  <a:ext uri="{0D108BD9-81ED-4DB2-BD59-A6C34878D82A}">
                    <a16:rowId xmlns:a16="http://schemas.microsoft.com/office/drawing/2014/main" val="469791311"/>
                  </a:ext>
                </a:extLst>
              </a:tr>
            </a:tbl>
          </a:graphicData>
        </a:graphic>
      </p:graphicFrame>
      <p:sp>
        <p:nvSpPr>
          <p:cNvPr id="6" name="Retângulo 5">
            <a:extLst>
              <a:ext uri="{FF2B5EF4-FFF2-40B4-BE49-F238E27FC236}">
                <a16:creationId xmlns:a16="http://schemas.microsoft.com/office/drawing/2014/main" id="{34F6DE64-CFA7-47D9-81F2-F39CF1368885}"/>
              </a:ext>
            </a:extLst>
          </p:cNvPr>
          <p:cNvSpPr/>
          <p:nvPr/>
        </p:nvSpPr>
        <p:spPr>
          <a:xfrm>
            <a:off x="1873733" y="3189119"/>
            <a:ext cx="10096834" cy="3908762"/>
          </a:xfrm>
          <a:prstGeom prst="rect">
            <a:avLst/>
          </a:prstGeom>
        </p:spPr>
        <p:txBody>
          <a:bodyPr wrap="square">
            <a:spAutoFit/>
          </a:bodyPr>
          <a:lstStyle/>
          <a:p>
            <a:pPr marL="0" lvl="2" indent="-385763" algn="just" eaLnBrk="0" fontAlgn="ctr" hangingPunct="0">
              <a:lnSpc>
                <a:spcPct val="120000"/>
              </a:lnSpc>
              <a:spcBef>
                <a:spcPct val="20000"/>
              </a:spcBef>
              <a:spcAft>
                <a:spcPct val="60000"/>
              </a:spcAft>
              <a:buClr>
                <a:srgbClr val="CC0000"/>
              </a:buClr>
              <a:buFont typeface="Marlett" pitchFamily="2" charset="2"/>
              <a:buChar char="4"/>
              <a:tabLst>
                <a:tab pos="448419" algn="l"/>
              </a:tabLst>
              <a:defRPr/>
            </a:pPr>
            <a:r>
              <a:rPr lang="pt-BR" sz="2000" dirty="0">
                <a:solidFill>
                  <a:srgbClr val="30435F"/>
                </a:solidFill>
                <a:latin typeface="+mn-lt"/>
                <a:ea typeface="ＭＳ Ｐゴシック" pitchFamily="-107" charset="-128"/>
              </a:rPr>
              <a:t>3.12.09 – Calcular a estrutura a termo de cupom cambial no fechamento do mercado futuro, determinando sua equação e a construção gráfica da curva. Na solução, utilizar um polinômio do 3ºgrau. R: ETTJ = 2E-09x3 - 5E-06x2 + 0,0072x + 1,3767. R² = 0,9904.</a:t>
            </a:r>
          </a:p>
          <a:p>
            <a:pPr marL="0" lvl="2" indent="-385763" algn="just" eaLnBrk="0" fontAlgn="ctr" hangingPunct="0">
              <a:lnSpc>
                <a:spcPct val="120000"/>
              </a:lnSpc>
              <a:spcBef>
                <a:spcPct val="20000"/>
              </a:spcBef>
              <a:spcAft>
                <a:spcPct val="60000"/>
              </a:spcAft>
              <a:buClr>
                <a:srgbClr val="CC0000"/>
              </a:buClr>
              <a:buFont typeface="Marlett" pitchFamily="2" charset="2"/>
              <a:buChar char="4"/>
              <a:tabLst>
                <a:tab pos="448419" algn="l"/>
              </a:tabLst>
              <a:defRPr/>
            </a:pPr>
            <a:r>
              <a:rPr lang="pt-BR" sz="2000" dirty="0">
                <a:solidFill>
                  <a:srgbClr val="30435F"/>
                </a:solidFill>
                <a:latin typeface="+mn-lt"/>
                <a:ea typeface="ＭＳ Ｐゴシック" pitchFamily="-107" charset="-128"/>
              </a:rPr>
              <a:t> 3.12.10 – Utilizando a ETTJ determinada no exemplo anterior, calcular a taxa de cupom cambial para os seguintes prazos, em dias corridos: 60; 90; 120; 150; 300; 600. R: 1,79% a.a.; 1,99% a.a.; 2,17% a.a.; 2,35% a.a.; 3,14% a.a. e 4,33% a.a.</a:t>
            </a:r>
          </a:p>
          <a:p>
            <a:pPr marL="0" lvl="2" indent="-385763" algn="just" eaLnBrk="0" fontAlgn="ctr" hangingPunct="0">
              <a:lnSpc>
                <a:spcPct val="120000"/>
              </a:lnSpc>
              <a:spcBef>
                <a:spcPct val="20000"/>
              </a:spcBef>
              <a:spcAft>
                <a:spcPct val="60000"/>
              </a:spcAft>
              <a:buClr>
                <a:srgbClr val="CC0000"/>
              </a:buClr>
              <a:buFont typeface="Marlett" pitchFamily="2" charset="2"/>
              <a:buChar char="4"/>
              <a:tabLst>
                <a:tab pos="448419" algn="l"/>
              </a:tabLst>
              <a:defRPr/>
            </a:pPr>
            <a:r>
              <a:rPr lang="pt-BR" sz="2000" dirty="0">
                <a:solidFill>
                  <a:srgbClr val="30435F"/>
                </a:solidFill>
                <a:latin typeface="+mn-lt"/>
                <a:ea typeface="ＭＳ Ｐゴシック" pitchFamily="-107" charset="-128"/>
              </a:rPr>
              <a:t> 3.12.11 – Utilizando o método do cubic spline , calcular as taxas de cupom cambial para os seguintes prazos, em dias corridos: 60; 90; 120; 150; 300; 600. R: 1,69% a.a.; 2,22% a.a.; 2,61% a.a.; 2,79% a.a.; 3,06% a.a. e 4,22% a.a.</a:t>
            </a:r>
          </a:p>
        </p:txBody>
      </p:sp>
      <p:sp>
        <p:nvSpPr>
          <p:cNvPr id="2" name="Rectangle 3">
            <a:extLst>
              <a:ext uri="{FF2B5EF4-FFF2-40B4-BE49-F238E27FC236}">
                <a16:creationId xmlns:a16="http://schemas.microsoft.com/office/drawing/2014/main" id="{A766C848-6A84-7B30-057B-E71CEB868DF0}"/>
              </a:ext>
            </a:extLst>
          </p:cNvPr>
          <p:cNvSpPr txBox="1">
            <a:spLocks noChangeArrowheads="1"/>
          </p:cNvSpPr>
          <p:nvPr/>
        </p:nvSpPr>
        <p:spPr>
          <a:xfrm>
            <a:off x="3059046" y="2227178"/>
            <a:ext cx="7563660" cy="542925"/>
          </a:xfrm>
          <a:prstGeom prst="rect">
            <a:avLst/>
          </a:prstGeom>
        </p:spPr>
        <p:txBody>
          <a:bodyPr vert="horz" lIns="102870" tIns="51435" rIns="102870" bIns="5143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pt-BR" altLang="pt-BR" sz="3200" dirty="0">
                <a:solidFill>
                  <a:srgbClr val="30435F"/>
                </a:solidFill>
                <a:latin typeface="+mj-lt"/>
                <a:ea typeface="ＭＳ Ｐゴシック" pitchFamily="-107" charset="-128"/>
              </a:rPr>
              <a:t>Estrutura a termo</a:t>
            </a:r>
          </a:p>
        </p:txBody>
      </p:sp>
    </p:spTree>
    <p:extLst>
      <p:ext uri="{BB962C8B-B14F-4D97-AF65-F5344CB8AC3E}">
        <p14:creationId xmlns:p14="http://schemas.microsoft.com/office/powerpoint/2010/main" val="10760235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245DB81-CC9D-45A8-BD37-03504EDB6345}"/>
              </a:ext>
            </a:extLst>
          </p:cNvPr>
          <p:cNvSpPr txBox="1">
            <a:spLocks/>
          </p:cNvSpPr>
          <p:nvPr/>
        </p:nvSpPr>
        <p:spPr>
          <a:xfrm>
            <a:off x="4121696" y="1615108"/>
            <a:ext cx="5077113" cy="1596628"/>
          </a:xfrm>
          <a:prstGeom prst="rect">
            <a:avLst/>
          </a:prstGeom>
        </p:spPr>
        <p:txBody>
          <a:bodyPr vert="horz" lIns="102870" tIns="51435" rIns="102870" bIns="51435"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75"/>
              </a:spcAft>
            </a:pPr>
            <a:r>
              <a:rPr lang="en-US" sz="3150" dirty="0">
                <a:solidFill>
                  <a:schemeClr val="tx1"/>
                </a:solidFill>
              </a:rPr>
              <a:t>Planejamento Financeiro</a:t>
            </a:r>
          </a:p>
        </p:txBody>
      </p:sp>
      <p:pic>
        <p:nvPicPr>
          <p:cNvPr id="7" name="Imagem 6" descr="Uma imagem contendo texto, livro, traçado&#10;&#10;Descrição gerada automaticamente">
            <a:extLst>
              <a:ext uri="{FF2B5EF4-FFF2-40B4-BE49-F238E27FC236}">
                <a16:creationId xmlns:a16="http://schemas.microsoft.com/office/drawing/2014/main" id="{CF3E9854-CFC6-4855-9D4F-6B25ED897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530" y="3847356"/>
            <a:ext cx="2475947" cy="2751053"/>
          </a:xfrm>
          <a:prstGeom prst="rect">
            <a:avLst/>
          </a:prstGeom>
        </p:spPr>
      </p:pic>
      <p:sp>
        <p:nvSpPr>
          <p:cNvPr id="4" name="Espaço Reservado para Texto 3"/>
          <p:cNvSpPr>
            <a:spLocks noGrp="1"/>
          </p:cNvSpPr>
          <p:nvPr>
            <p:ph type="body" idx="1"/>
          </p:nvPr>
        </p:nvSpPr>
        <p:spPr>
          <a:xfrm>
            <a:off x="4913784" y="3415308"/>
            <a:ext cx="6408712" cy="4053668"/>
          </a:xfrm>
        </p:spPr>
        <p:txBody>
          <a:bodyPr vert="horz" lIns="102870" tIns="51435" rIns="102870" bIns="51435" rtlCol="0" anchor="t">
            <a:normAutofit/>
          </a:bodyPr>
          <a:lstStyle/>
          <a:p>
            <a:pPr indent="-385763" algn="l">
              <a:lnSpc>
                <a:spcPct val="90000"/>
              </a:lnSpc>
              <a:buFont typeface="Wingdings 3" charset="2"/>
              <a:buChar char=""/>
              <a:defRPr/>
            </a:pPr>
            <a:r>
              <a:rPr lang="pt-BR" altLang="pt-BR" sz="2000" b="0" dirty="0">
                <a:solidFill>
                  <a:schemeClr val="tx1"/>
                </a:solidFill>
                <a:latin typeface="+mn-lt"/>
                <a:cs typeface="+mn-cs"/>
              </a:rPr>
              <a:t>Dimensionamento do dinheiro disponível;</a:t>
            </a:r>
          </a:p>
          <a:p>
            <a:pPr indent="-385763" algn="l">
              <a:lnSpc>
                <a:spcPct val="90000"/>
              </a:lnSpc>
              <a:buFont typeface="Wingdings 3" charset="2"/>
              <a:buChar char=""/>
              <a:defRPr/>
            </a:pPr>
            <a:endParaRPr lang="pt-BR" altLang="pt-BR" sz="2000" b="0" dirty="0">
              <a:solidFill>
                <a:schemeClr val="tx1"/>
              </a:solidFill>
              <a:latin typeface="+mn-lt"/>
              <a:cs typeface="+mn-cs"/>
            </a:endParaRPr>
          </a:p>
          <a:p>
            <a:pPr indent="-385763" algn="l">
              <a:lnSpc>
                <a:spcPct val="90000"/>
              </a:lnSpc>
              <a:buFont typeface="Wingdings 3" charset="2"/>
              <a:buChar char=""/>
              <a:defRPr/>
            </a:pPr>
            <a:r>
              <a:rPr lang="pt-BR" altLang="pt-BR" sz="2000" b="0" dirty="0">
                <a:solidFill>
                  <a:schemeClr val="tx1"/>
                </a:solidFill>
                <a:latin typeface="+mn-lt"/>
                <a:cs typeface="+mn-cs"/>
              </a:rPr>
              <a:t>Prazo necessário para utilização dos recursos financeiros;</a:t>
            </a:r>
          </a:p>
          <a:p>
            <a:pPr indent="-385763" algn="l">
              <a:lnSpc>
                <a:spcPct val="90000"/>
              </a:lnSpc>
              <a:buFont typeface="Wingdings 3" charset="2"/>
              <a:buChar char=""/>
              <a:defRPr/>
            </a:pPr>
            <a:endParaRPr lang="pt-BR" altLang="pt-BR" sz="2000" b="0" dirty="0">
              <a:solidFill>
                <a:schemeClr val="tx1"/>
              </a:solidFill>
              <a:latin typeface="+mn-lt"/>
              <a:cs typeface="+mn-cs"/>
            </a:endParaRPr>
          </a:p>
          <a:p>
            <a:pPr indent="-385763" algn="l">
              <a:lnSpc>
                <a:spcPct val="90000"/>
              </a:lnSpc>
              <a:buFont typeface="Wingdings 3" charset="2"/>
              <a:buChar char=""/>
              <a:defRPr/>
            </a:pPr>
            <a:r>
              <a:rPr lang="pt-BR" altLang="pt-BR" sz="2000" b="0" dirty="0">
                <a:solidFill>
                  <a:schemeClr val="tx1"/>
                </a:solidFill>
                <a:latin typeface="+mn-lt"/>
                <a:cs typeface="+mn-cs"/>
              </a:rPr>
              <a:t>Nível de risco que está disposto a correr;</a:t>
            </a:r>
          </a:p>
          <a:p>
            <a:pPr indent="-385763" algn="l">
              <a:lnSpc>
                <a:spcPct val="90000"/>
              </a:lnSpc>
              <a:buFont typeface="Wingdings 3" charset="2"/>
              <a:buChar char=""/>
              <a:defRPr/>
            </a:pPr>
            <a:endParaRPr lang="pt-BR" altLang="pt-BR" sz="2000" b="0" dirty="0">
              <a:solidFill>
                <a:schemeClr val="tx1"/>
              </a:solidFill>
              <a:latin typeface="+mn-lt"/>
              <a:cs typeface="+mn-cs"/>
            </a:endParaRPr>
          </a:p>
          <a:p>
            <a:pPr indent="-385763" algn="l">
              <a:lnSpc>
                <a:spcPct val="90000"/>
              </a:lnSpc>
              <a:buFont typeface="Wingdings 3" charset="2"/>
              <a:buChar char=""/>
              <a:defRPr/>
            </a:pPr>
            <a:r>
              <a:rPr lang="pt-BR" altLang="pt-BR" sz="2000" b="0" dirty="0">
                <a:solidFill>
                  <a:schemeClr val="tx1"/>
                </a:solidFill>
                <a:latin typeface="+mn-lt"/>
                <a:cs typeface="+mn-cs"/>
              </a:rPr>
              <a:t>Conhecimento do mercado;</a:t>
            </a:r>
          </a:p>
          <a:p>
            <a:pPr indent="-385763" algn="l">
              <a:lnSpc>
                <a:spcPct val="90000"/>
              </a:lnSpc>
              <a:buFont typeface="Wingdings 3" charset="2"/>
              <a:buChar char=""/>
              <a:defRPr/>
            </a:pPr>
            <a:endParaRPr lang="pt-BR" altLang="pt-BR" sz="2000" b="0" dirty="0">
              <a:solidFill>
                <a:schemeClr val="tx1"/>
              </a:solidFill>
              <a:latin typeface="+mn-lt"/>
              <a:cs typeface="+mn-cs"/>
            </a:endParaRPr>
          </a:p>
          <a:p>
            <a:pPr indent="-385763" algn="l">
              <a:lnSpc>
                <a:spcPct val="90000"/>
              </a:lnSpc>
              <a:buFont typeface="Wingdings 3" charset="2"/>
              <a:buChar char=""/>
              <a:defRPr/>
            </a:pPr>
            <a:r>
              <a:rPr lang="pt-BR" altLang="pt-BR" sz="2000" b="0" dirty="0">
                <a:solidFill>
                  <a:schemeClr val="tx1"/>
                </a:solidFill>
                <a:latin typeface="+mn-lt"/>
                <a:cs typeface="+mn-cs"/>
              </a:rPr>
              <a:t>Diversificar os investimentos.</a:t>
            </a:r>
          </a:p>
        </p:txBody>
      </p:sp>
    </p:spTree>
    <p:extLst>
      <p:ext uri="{BB962C8B-B14F-4D97-AF65-F5344CB8AC3E}">
        <p14:creationId xmlns:p14="http://schemas.microsoft.com/office/powerpoint/2010/main" val="36407613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3698649" y="3604331"/>
            <a:ext cx="6318702" cy="1687710"/>
          </a:xfrm>
        </p:spPr>
        <p:txBody>
          <a:bodyPr>
            <a:normAutofit/>
          </a:bodyPr>
          <a:lstStyle/>
          <a:p>
            <a:r>
              <a:rPr lang="pt-BR" sz="4050" dirty="0"/>
              <a:t>Estratégias</a:t>
            </a:r>
          </a:p>
        </p:txBody>
      </p:sp>
    </p:spTree>
    <p:extLst>
      <p:ext uri="{BB962C8B-B14F-4D97-AF65-F5344CB8AC3E}">
        <p14:creationId xmlns:p14="http://schemas.microsoft.com/office/powerpoint/2010/main" val="813847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3698649" y="3766349"/>
            <a:ext cx="6318702" cy="1687710"/>
          </a:xfrm>
        </p:spPr>
        <p:txBody>
          <a:bodyPr>
            <a:normAutofit lnSpcReduction="10000"/>
          </a:bodyPr>
          <a:lstStyle/>
          <a:p>
            <a:r>
              <a:rPr lang="pt-BR" sz="4050" dirty="0"/>
              <a:t>Titulo Prefixado</a:t>
            </a:r>
          </a:p>
          <a:p>
            <a:r>
              <a:rPr lang="pt-BR" sz="2700" dirty="0"/>
              <a:t>(s/cupom de juros)</a:t>
            </a:r>
          </a:p>
          <a:p>
            <a:r>
              <a:rPr lang="pt-BR" sz="2700" dirty="0"/>
              <a:t>Capítulo 4</a:t>
            </a:r>
          </a:p>
        </p:txBody>
      </p:sp>
    </p:spTree>
    <p:extLst>
      <p:ext uri="{BB962C8B-B14F-4D97-AF65-F5344CB8AC3E}">
        <p14:creationId xmlns:p14="http://schemas.microsoft.com/office/powerpoint/2010/main" val="19296175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descr="C:\Program Files\Microsoft Office\MEDIA\CAGCAT10\j0233018.wmf"/>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9274941" y="3711423"/>
            <a:ext cx="2907196" cy="2951921"/>
          </a:xfrm>
          <a:prstGeom prst="rect">
            <a:avLst/>
          </a:prstGeom>
          <a:noFill/>
        </p:spPr>
      </p:pic>
      <p:sp>
        <p:nvSpPr>
          <p:cNvPr id="60419" name="Espaço Reservado para Número de Slide 3"/>
          <p:cNvSpPr>
            <a:spLocks noGrp="1"/>
          </p:cNvSpPr>
          <p:nvPr>
            <p:ph type="sldNum" sz="quarter" idx="4294967295"/>
          </p:nvPr>
        </p:nvSpPr>
        <p:spPr>
          <a:xfrm>
            <a:off x="8590665" y="6041364"/>
            <a:ext cx="683339"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buClrTx/>
              <a:buSzTx/>
              <a:buFontTx/>
              <a:buNone/>
            </a:pPr>
            <a:fld id="{CB131877-7FA7-436E-8DCB-4AA98F182A19}" type="slidenum">
              <a:rPr lang="pt-BR" smtClean="0"/>
              <a:pPr eaLnBrk="1" hangingPunct="1">
                <a:buClrTx/>
                <a:buSzTx/>
                <a:buFontTx/>
                <a:buNone/>
              </a:pPr>
              <a:t>72</a:t>
            </a:fld>
            <a:endParaRPr lang="en-US" altLang="pt-BR" sz="1038" dirty="0">
              <a:solidFill>
                <a:schemeClr val="bg1"/>
              </a:solidFill>
            </a:endParaRPr>
          </a:p>
        </p:txBody>
      </p:sp>
      <p:sp>
        <p:nvSpPr>
          <p:cNvPr id="6" name="Rectangle 2"/>
          <p:cNvSpPr txBox="1">
            <a:spLocks noChangeArrowheads="1"/>
          </p:cNvSpPr>
          <p:nvPr/>
        </p:nvSpPr>
        <p:spPr bwMode="auto">
          <a:xfrm>
            <a:off x="2077244" y="3056428"/>
            <a:ext cx="5482333" cy="781416"/>
          </a:xfrm>
          <a:prstGeom prst="rect">
            <a:avLst/>
          </a:prstGeom>
          <a:noFill/>
          <a:ln w="9525">
            <a:noFill/>
            <a:miter lim="800000"/>
            <a:headEnd/>
            <a:tailEnd/>
          </a:ln>
        </p:spPr>
        <p:txBody>
          <a:bodyPr/>
          <a:lstStyle/>
          <a:p>
            <a:pPr marL="0" lvl="2" indent="-385763" algn="just" eaLnBrk="0" hangingPunct="0">
              <a:spcBef>
                <a:spcPct val="20000"/>
              </a:spcBef>
              <a:spcAft>
                <a:spcPct val="60000"/>
              </a:spcAft>
              <a:buClr>
                <a:srgbClr val="CC0000"/>
              </a:buClr>
              <a:buSzPct val="70000"/>
              <a:buFont typeface="Marlett" pitchFamily="2" charset="2"/>
              <a:buChar char="4"/>
              <a:defRPr/>
            </a:pPr>
            <a:r>
              <a:rPr lang="pt-BR" dirty="0">
                <a:solidFill>
                  <a:srgbClr val="30435F"/>
                </a:solidFill>
                <a:ea typeface="ＭＳ Ｐゴシック" pitchFamily="-107" charset="-128"/>
              </a:rPr>
              <a:t>LTN – </a:t>
            </a:r>
            <a:r>
              <a:rPr lang="pt-BR" sz="2000" dirty="0">
                <a:solidFill>
                  <a:srgbClr val="30435F"/>
                </a:solidFill>
                <a:latin typeface="+mn-lt"/>
                <a:ea typeface="ＭＳ Ｐゴシック" pitchFamily="-107" charset="-128"/>
              </a:rPr>
              <a:t>Letra</a:t>
            </a:r>
            <a:r>
              <a:rPr lang="pt-BR" dirty="0">
                <a:solidFill>
                  <a:srgbClr val="30435F"/>
                </a:solidFill>
                <a:ea typeface="ＭＳ Ｐゴシック" pitchFamily="-107" charset="-128"/>
              </a:rPr>
              <a:t> do Tesouro Nacional (100000)</a:t>
            </a:r>
          </a:p>
          <a:p>
            <a:pPr marL="0" lvl="2" indent="-385763" algn="just" eaLnBrk="0" hangingPunct="0">
              <a:spcBef>
                <a:spcPct val="20000"/>
              </a:spcBef>
              <a:spcAft>
                <a:spcPct val="60000"/>
              </a:spcAft>
              <a:buClr>
                <a:srgbClr val="CC0000"/>
              </a:buClr>
              <a:buSzPct val="70000"/>
              <a:buFont typeface="Marlett" pitchFamily="2" charset="2"/>
              <a:buChar char="4"/>
              <a:defRPr/>
            </a:pPr>
            <a:r>
              <a:rPr lang="pt-BR" dirty="0">
                <a:solidFill>
                  <a:srgbClr val="30435F"/>
                </a:solidFill>
                <a:ea typeface="ＭＳ Ｐゴシック" pitchFamily="-107" charset="-128"/>
              </a:rPr>
              <a:t>Tesouro Prefixado</a:t>
            </a:r>
          </a:p>
          <a:p>
            <a:pPr marL="232453" indent="-232453" algn="just">
              <a:lnSpc>
                <a:spcPct val="130000"/>
              </a:lnSpc>
              <a:buClr>
                <a:srgbClr val="0095D9"/>
              </a:buClr>
              <a:buSzPct val="70000"/>
              <a:buFont typeface="Marlett" pitchFamily="2" charset="2"/>
              <a:buChar char="4"/>
              <a:defRPr/>
            </a:pPr>
            <a:endParaRPr lang="pt-BR" kern="0" dirty="0">
              <a:solidFill>
                <a:srgbClr val="30435F"/>
              </a:solidFill>
              <a:cs typeface="Arial" charset="0"/>
            </a:endParaRPr>
          </a:p>
        </p:txBody>
      </p:sp>
      <p:grpSp>
        <p:nvGrpSpPr>
          <p:cNvPr id="60422" name="Grupo 28"/>
          <p:cNvGrpSpPr>
            <a:grpSpLocks/>
          </p:cNvGrpSpPr>
          <p:nvPr/>
        </p:nvGrpSpPr>
        <p:grpSpPr bwMode="auto">
          <a:xfrm>
            <a:off x="2888109" y="4511783"/>
            <a:ext cx="4474453" cy="2151561"/>
            <a:chOff x="1049221" y="2453057"/>
            <a:chExt cx="4308077" cy="2071115"/>
          </a:xfrm>
        </p:grpSpPr>
        <p:grpSp>
          <p:nvGrpSpPr>
            <p:cNvPr id="3" name="Grupo 20"/>
            <p:cNvGrpSpPr/>
            <p:nvPr/>
          </p:nvGrpSpPr>
          <p:grpSpPr>
            <a:xfrm>
              <a:off x="1793625" y="2901453"/>
              <a:ext cx="2998177" cy="1547447"/>
              <a:chOff x="1635369" y="2664069"/>
              <a:chExt cx="2998177" cy="1547447"/>
            </a:xfrm>
            <a:effectLst>
              <a:outerShdw blurRad="50800" dist="38100" dir="5400000" algn="t" rotWithShape="0">
                <a:prstClr val="black">
                  <a:alpha val="40000"/>
                </a:prstClr>
              </a:outerShdw>
            </a:effectLst>
          </p:grpSpPr>
          <p:cxnSp>
            <p:nvCxnSpPr>
              <p:cNvPr id="14" name="Conector reto 13"/>
              <p:cNvCxnSpPr/>
              <p:nvPr/>
            </p:nvCxnSpPr>
            <p:spPr bwMode="auto">
              <a:xfrm flipV="1">
                <a:off x="1635369" y="3429000"/>
                <a:ext cx="2998177" cy="35169"/>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17" name="Conector de seta reta 16"/>
              <p:cNvCxnSpPr/>
              <p:nvPr/>
            </p:nvCxnSpPr>
            <p:spPr bwMode="auto">
              <a:xfrm flipH="1" flipV="1">
                <a:off x="4607169" y="2664069"/>
                <a:ext cx="17585" cy="764929"/>
              </a:xfrm>
              <a:prstGeom prst="straightConnector1">
                <a:avLst/>
              </a:prstGeom>
              <a:noFill/>
              <a:ln w="38100" cap="flat" cmpd="sng" algn="ctr">
                <a:solidFill>
                  <a:schemeClr val="accent6">
                    <a:lumMod val="50000"/>
                  </a:schemeClr>
                </a:solidFill>
                <a:prstDash val="solid"/>
                <a:round/>
                <a:headEnd type="none" w="med" len="med"/>
                <a:tailEnd type="arrow"/>
              </a:ln>
              <a:effectLst/>
            </p:spPr>
          </p:cxnSp>
          <p:cxnSp>
            <p:nvCxnSpPr>
              <p:cNvPr id="18" name="Conector de seta reta 17"/>
              <p:cNvCxnSpPr/>
              <p:nvPr/>
            </p:nvCxnSpPr>
            <p:spPr bwMode="auto">
              <a:xfrm flipH="1">
                <a:off x="1635370" y="3458308"/>
                <a:ext cx="11723" cy="753208"/>
              </a:xfrm>
              <a:prstGeom prst="straightConnector1">
                <a:avLst/>
              </a:prstGeom>
              <a:noFill/>
              <a:ln w="38100" cap="flat" cmpd="sng" algn="ctr">
                <a:solidFill>
                  <a:schemeClr val="accent6">
                    <a:lumMod val="50000"/>
                  </a:schemeClr>
                </a:solidFill>
                <a:prstDash val="solid"/>
                <a:round/>
                <a:headEnd type="none" w="med" len="med"/>
                <a:tailEnd type="arrow"/>
              </a:ln>
              <a:effectLst/>
            </p:spPr>
          </p:cxnSp>
        </p:grpSp>
        <p:sp>
          <p:nvSpPr>
            <p:cNvPr id="60424" name="CaixaDeTexto 21"/>
            <p:cNvSpPr txBox="1">
              <a:spLocks noChangeArrowheads="1"/>
            </p:cNvSpPr>
            <p:nvPr/>
          </p:nvSpPr>
          <p:spPr bwMode="auto">
            <a:xfrm>
              <a:off x="4554422" y="2453057"/>
              <a:ext cx="802876" cy="38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2025" b="1" dirty="0">
                  <a:solidFill>
                    <a:srgbClr val="000000"/>
                  </a:solidFill>
                </a:rPr>
                <a:t>1.000</a:t>
              </a:r>
            </a:p>
          </p:txBody>
        </p:sp>
        <p:sp>
          <p:nvSpPr>
            <p:cNvPr id="60425" name="CaixaDeTexto 22"/>
            <p:cNvSpPr txBox="1">
              <a:spLocks noChangeArrowheads="1"/>
            </p:cNvSpPr>
            <p:nvPr/>
          </p:nvSpPr>
          <p:spPr bwMode="auto">
            <a:xfrm>
              <a:off x="1049221" y="4135319"/>
              <a:ext cx="525064" cy="38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2025" b="1" dirty="0">
                  <a:solidFill>
                    <a:srgbClr val="000000"/>
                  </a:solidFill>
                </a:rPr>
                <a:t>PU</a:t>
              </a:r>
            </a:p>
          </p:txBody>
        </p:sp>
        <p:sp>
          <p:nvSpPr>
            <p:cNvPr id="60426" name="CaixaDeTexto 23"/>
            <p:cNvSpPr txBox="1">
              <a:spLocks noChangeArrowheads="1"/>
            </p:cNvSpPr>
            <p:nvPr/>
          </p:nvSpPr>
          <p:spPr bwMode="auto">
            <a:xfrm>
              <a:off x="4448908" y="3789485"/>
              <a:ext cx="381528" cy="28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b="1" dirty="0">
                  <a:solidFill>
                    <a:srgbClr val="000000"/>
                  </a:solidFill>
                </a:rPr>
                <a:t>du</a:t>
              </a:r>
            </a:p>
          </p:txBody>
        </p:sp>
        <p:cxnSp>
          <p:nvCxnSpPr>
            <p:cNvPr id="60427" name="Conector de seta reta 25"/>
            <p:cNvCxnSpPr>
              <a:cxnSpLocks noChangeShapeType="1"/>
            </p:cNvCxnSpPr>
            <p:nvPr/>
          </p:nvCxnSpPr>
          <p:spPr bwMode="auto">
            <a:xfrm flipV="1">
              <a:off x="2936630" y="4132384"/>
              <a:ext cx="852854" cy="8792"/>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60428" name="CaixaDeTexto 27"/>
            <p:cNvSpPr txBox="1">
              <a:spLocks noChangeArrowheads="1"/>
            </p:cNvSpPr>
            <p:nvPr/>
          </p:nvSpPr>
          <p:spPr bwMode="auto">
            <a:xfrm>
              <a:off x="3297116" y="3824653"/>
              <a:ext cx="224101" cy="28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350" b="1" dirty="0">
                  <a:solidFill>
                    <a:srgbClr val="000000"/>
                  </a:solidFill>
                </a:rPr>
                <a:t>i</a:t>
              </a:r>
            </a:p>
          </p:txBody>
        </p:sp>
      </p:grpSp>
      <p:sp>
        <p:nvSpPr>
          <p:cNvPr id="2" name="Retângulo 1">
            <a:extLst>
              <a:ext uri="{FF2B5EF4-FFF2-40B4-BE49-F238E27FC236}">
                <a16:creationId xmlns:a16="http://schemas.microsoft.com/office/drawing/2014/main" id="{82EA6E8B-2044-4722-942F-A0969AFAC589}"/>
              </a:ext>
            </a:extLst>
          </p:cNvPr>
          <p:cNvSpPr/>
          <p:nvPr/>
        </p:nvSpPr>
        <p:spPr>
          <a:xfrm>
            <a:off x="2619203" y="1849305"/>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Prefixados sem cupom</a:t>
            </a:r>
          </a:p>
        </p:txBody>
      </p:sp>
    </p:spTree>
    <p:extLst>
      <p:ext uri="{BB962C8B-B14F-4D97-AF65-F5344CB8AC3E}">
        <p14:creationId xmlns:p14="http://schemas.microsoft.com/office/powerpoint/2010/main" val="13526210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spect="1" noChangeArrowheads="1"/>
          </p:cNvSpPr>
          <p:nvPr>
            <p:ph sz="quarter" idx="13"/>
          </p:nvPr>
        </p:nvSpPr>
        <p:spPr>
          <a:xfrm>
            <a:off x="2321500" y="3125967"/>
            <a:ext cx="8743701" cy="3543599"/>
          </a:xfrm>
          <a:prstGeom prst="rect">
            <a:avLst/>
          </a:prstGeom>
          <a:noFill/>
        </p:spPr>
        <p:txBody>
          <a:bodyPr>
            <a:spAutoFit/>
          </a:bodyPr>
          <a:lstStyle/>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Sem atualização do VN</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onde:</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i = taxa de juros ao ano;</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DU = Dias Úteis, entre a data da liquidação do leilão e o vencimento do título</a:t>
            </a:r>
            <a:endParaRPr lang="pt-BR" altLang="pt-BR" sz="2000" dirty="0"/>
          </a:p>
        </p:txBody>
      </p:sp>
      <p:graphicFrame>
        <p:nvGraphicFramePr>
          <p:cNvPr id="3" name="Objeto 2"/>
          <p:cNvGraphicFramePr>
            <a:graphicFrameLocks noChangeAspect="1"/>
          </p:cNvGraphicFramePr>
          <p:nvPr/>
        </p:nvGraphicFramePr>
        <p:xfrm>
          <a:off x="5345451" y="3762011"/>
          <a:ext cx="3025103" cy="1381491"/>
        </p:xfrm>
        <a:graphic>
          <a:graphicData uri="http://schemas.openxmlformats.org/presentationml/2006/ole">
            <mc:AlternateContent xmlns:mc="http://schemas.openxmlformats.org/markup-compatibility/2006">
              <mc:Choice xmlns:v="urn:schemas-microsoft-com:vml" Requires="v">
                <p:oleObj name="Equação" r:id="rId3" imgW="1231366" imgH="609336" progId="Equation.3">
                  <p:embed/>
                </p:oleObj>
              </mc:Choice>
              <mc:Fallback>
                <p:oleObj name="Equação" r:id="rId3" imgW="1231366" imgH="609336" progId="Equation.3">
                  <p:embed/>
                  <p:pic>
                    <p:nvPicPr>
                      <p:cNvPr id="3" name="Objet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451" y="3762011"/>
                        <a:ext cx="3025103" cy="1381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tângulo 1">
            <a:extLst>
              <a:ext uri="{FF2B5EF4-FFF2-40B4-BE49-F238E27FC236}">
                <a16:creationId xmlns:a16="http://schemas.microsoft.com/office/drawing/2014/main" id="{80E02078-DCB3-C769-9313-78259A1C1E4F}"/>
              </a:ext>
            </a:extLst>
          </p:cNvPr>
          <p:cNvSpPr/>
          <p:nvPr/>
        </p:nvSpPr>
        <p:spPr>
          <a:xfrm>
            <a:off x="2619203" y="1849305"/>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Prefixados sem cupom</a:t>
            </a:r>
          </a:p>
        </p:txBody>
      </p:sp>
    </p:spTree>
    <p:extLst>
      <p:ext uri="{BB962C8B-B14F-4D97-AF65-F5344CB8AC3E}">
        <p14:creationId xmlns:p14="http://schemas.microsoft.com/office/powerpoint/2010/main" val="418903231"/>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spect="1" noChangeArrowheads="1"/>
          </p:cNvSpPr>
          <p:nvPr>
            <p:ph sz="quarter" idx="13"/>
          </p:nvPr>
        </p:nvSpPr>
        <p:spPr>
          <a:xfrm>
            <a:off x="2431743" y="3460325"/>
            <a:ext cx="8743701" cy="2312493"/>
          </a:xfrm>
          <a:prstGeom prst="rect">
            <a:avLst/>
          </a:prstGeom>
          <a:noFill/>
        </p:spPr>
        <p:txBody>
          <a:bodyPr>
            <a:spAutoFit/>
          </a:bodyPr>
          <a:lstStyle/>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Operações de especulação: 4.3</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Operações de arbitragem: 4.4</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Operações de hedge: 4.5</a:t>
            </a:r>
            <a:endParaRPr lang="pt-BR" altLang="pt-BR" sz="2000" dirty="0"/>
          </a:p>
        </p:txBody>
      </p:sp>
      <p:sp>
        <p:nvSpPr>
          <p:cNvPr id="2" name="Retângulo 1">
            <a:extLst>
              <a:ext uri="{FF2B5EF4-FFF2-40B4-BE49-F238E27FC236}">
                <a16:creationId xmlns:a16="http://schemas.microsoft.com/office/drawing/2014/main" id="{96C81B47-2D69-352E-D48F-247C83A00FCF}"/>
              </a:ext>
            </a:extLst>
          </p:cNvPr>
          <p:cNvSpPr/>
          <p:nvPr/>
        </p:nvSpPr>
        <p:spPr>
          <a:xfrm>
            <a:off x="2619203" y="1849305"/>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Prefixados sem cupom</a:t>
            </a:r>
          </a:p>
        </p:txBody>
      </p:sp>
    </p:spTree>
    <p:extLst>
      <p:ext uri="{BB962C8B-B14F-4D97-AF65-F5344CB8AC3E}">
        <p14:creationId xmlns:p14="http://schemas.microsoft.com/office/powerpoint/2010/main" val="3774788336"/>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3698649" y="3766349"/>
            <a:ext cx="6318702" cy="1687710"/>
          </a:xfrm>
        </p:spPr>
        <p:txBody>
          <a:bodyPr>
            <a:normAutofit lnSpcReduction="10000"/>
          </a:bodyPr>
          <a:lstStyle/>
          <a:p>
            <a:r>
              <a:rPr lang="pt-BR" sz="4050" dirty="0"/>
              <a:t>Titulo Prefixado</a:t>
            </a:r>
          </a:p>
          <a:p>
            <a:r>
              <a:rPr lang="pt-BR" sz="2700" dirty="0"/>
              <a:t>(c/cupom de juros)</a:t>
            </a:r>
          </a:p>
          <a:p>
            <a:r>
              <a:rPr lang="pt-BR" sz="2700" dirty="0"/>
              <a:t>Capítulo 5</a:t>
            </a:r>
          </a:p>
        </p:txBody>
      </p:sp>
    </p:spTree>
    <p:extLst>
      <p:ext uri="{BB962C8B-B14F-4D97-AF65-F5344CB8AC3E}">
        <p14:creationId xmlns:p14="http://schemas.microsoft.com/office/powerpoint/2010/main" val="9132859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Espaço Reservado para Número de Slide 3"/>
          <p:cNvSpPr>
            <a:spLocks noGrp="1"/>
          </p:cNvSpPr>
          <p:nvPr>
            <p:ph type="sldNum" sz="quarter" idx="4294967295"/>
          </p:nvPr>
        </p:nvSpPr>
        <p:spPr>
          <a:xfrm>
            <a:off x="8590665" y="6041364"/>
            <a:ext cx="683339"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buClrTx/>
              <a:buSzTx/>
              <a:buFontTx/>
              <a:buNone/>
            </a:pPr>
            <a:fld id="{CB131877-7FA7-436E-8DCB-4AA98F182A19}" type="slidenum">
              <a:rPr lang="pt-BR" smtClean="0"/>
              <a:pPr eaLnBrk="1" hangingPunct="1">
                <a:buClrTx/>
                <a:buSzTx/>
                <a:buFontTx/>
                <a:buNone/>
              </a:pPr>
              <a:t>76</a:t>
            </a:fld>
            <a:endParaRPr lang="en-US" altLang="pt-BR" sz="1038" dirty="0">
              <a:solidFill>
                <a:schemeClr val="bg1"/>
              </a:solidFill>
            </a:endParaRPr>
          </a:p>
        </p:txBody>
      </p:sp>
      <p:sp>
        <p:nvSpPr>
          <p:cNvPr id="6" name="Rectangle 2"/>
          <p:cNvSpPr txBox="1">
            <a:spLocks noChangeArrowheads="1"/>
          </p:cNvSpPr>
          <p:nvPr/>
        </p:nvSpPr>
        <p:spPr bwMode="auto">
          <a:xfrm>
            <a:off x="2077242" y="3056428"/>
            <a:ext cx="7664549" cy="781416"/>
          </a:xfrm>
          <a:prstGeom prst="rect">
            <a:avLst/>
          </a:prstGeom>
          <a:noFill/>
          <a:ln w="9525">
            <a:noFill/>
            <a:miter lim="800000"/>
            <a:headEnd/>
            <a:tailEnd/>
          </a:ln>
        </p:spPr>
        <p:txBody>
          <a:bodyPr/>
          <a:lstStyle/>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dirty="0">
                <a:solidFill>
                  <a:srgbClr val="30435F"/>
                </a:solidFill>
                <a:ea typeface="ＭＳ Ｐゴシック" pitchFamily="-107" charset="-128"/>
                <a:cs typeface="Arial" panose="020B0604020202020204" pitchFamily="34" charset="0"/>
              </a:rPr>
              <a:t>NTN-F – Notas do Tesouro Nacional – série F(950199)</a:t>
            </a:r>
          </a:p>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dirty="0">
                <a:solidFill>
                  <a:srgbClr val="30435F"/>
                </a:solidFill>
                <a:ea typeface="ＭＳ Ｐゴシック" pitchFamily="-107" charset="-128"/>
              </a:rPr>
              <a:t>Tesouro Prefixado com juros semestrais </a:t>
            </a:r>
            <a:endParaRPr lang="pt-BR" dirty="0">
              <a:solidFill>
                <a:srgbClr val="30435F"/>
              </a:solidFill>
              <a:ea typeface="ＭＳ Ｐゴシック" pitchFamily="-107" charset="-128"/>
              <a:cs typeface="Arial" panose="020B0604020202020204" pitchFamily="34" charset="0"/>
            </a:endParaRPr>
          </a:p>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endParaRPr lang="pt-BR" dirty="0">
              <a:solidFill>
                <a:srgbClr val="30435F"/>
              </a:solidFill>
              <a:ea typeface="ＭＳ Ｐゴシック" pitchFamily="-107" charset="-128"/>
              <a:cs typeface="Arial" panose="020B0604020202020204" pitchFamily="34" charset="0"/>
            </a:endParaRPr>
          </a:p>
        </p:txBody>
      </p:sp>
      <p:grpSp>
        <p:nvGrpSpPr>
          <p:cNvPr id="63493" name="Grupo 28"/>
          <p:cNvGrpSpPr>
            <a:grpSpLocks/>
          </p:cNvGrpSpPr>
          <p:nvPr/>
        </p:nvGrpSpPr>
        <p:grpSpPr bwMode="auto">
          <a:xfrm>
            <a:off x="2804373" y="4121399"/>
            <a:ext cx="4625136" cy="2222147"/>
            <a:chOff x="1049221" y="2453057"/>
            <a:chExt cx="4453156" cy="2140646"/>
          </a:xfrm>
        </p:grpSpPr>
        <p:grpSp>
          <p:nvGrpSpPr>
            <p:cNvPr id="3" name="Grupo 20"/>
            <p:cNvGrpSpPr/>
            <p:nvPr/>
          </p:nvGrpSpPr>
          <p:grpSpPr>
            <a:xfrm>
              <a:off x="1793626" y="2901453"/>
              <a:ext cx="2998176" cy="1512279"/>
              <a:chOff x="1635370" y="2664069"/>
              <a:chExt cx="2998176" cy="1512279"/>
            </a:xfrm>
            <a:effectLst>
              <a:outerShdw blurRad="50800" dist="38100" dir="5400000" algn="t" rotWithShape="0">
                <a:prstClr val="black">
                  <a:alpha val="40000"/>
                </a:prstClr>
              </a:outerShdw>
            </a:effectLst>
          </p:grpSpPr>
          <p:cxnSp>
            <p:nvCxnSpPr>
              <p:cNvPr id="14" name="Conector reto 13"/>
              <p:cNvCxnSpPr/>
              <p:nvPr/>
            </p:nvCxnSpPr>
            <p:spPr bwMode="auto">
              <a:xfrm flipV="1">
                <a:off x="1644167" y="3429001"/>
                <a:ext cx="2989379" cy="7"/>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17" name="Conector de seta reta 16"/>
              <p:cNvCxnSpPr/>
              <p:nvPr/>
            </p:nvCxnSpPr>
            <p:spPr bwMode="auto">
              <a:xfrm flipH="1" flipV="1">
                <a:off x="4607169" y="2664069"/>
                <a:ext cx="17585" cy="764929"/>
              </a:xfrm>
              <a:prstGeom prst="straightConnector1">
                <a:avLst/>
              </a:prstGeom>
              <a:noFill/>
              <a:ln w="38100" cap="flat" cmpd="sng" algn="ctr">
                <a:solidFill>
                  <a:schemeClr val="accent6">
                    <a:lumMod val="50000"/>
                  </a:schemeClr>
                </a:solidFill>
                <a:prstDash val="solid"/>
                <a:round/>
                <a:headEnd type="none" w="med" len="med"/>
                <a:tailEnd type="arrow"/>
              </a:ln>
              <a:effectLst/>
            </p:spPr>
          </p:cxnSp>
          <p:cxnSp>
            <p:nvCxnSpPr>
              <p:cNvPr id="18" name="Conector de seta reta 17"/>
              <p:cNvCxnSpPr/>
              <p:nvPr/>
            </p:nvCxnSpPr>
            <p:spPr bwMode="auto">
              <a:xfrm flipH="1">
                <a:off x="1635370" y="3423140"/>
                <a:ext cx="11723" cy="753208"/>
              </a:xfrm>
              <a:prstGeom prst="straightConnector1">
                <a:avLst/>
              </a:prstGeom>
              <a:noFill/>
              <a:ln w="38100" cap="flat" cmpd="sng" algn="ctr">
                <a:solidFill>
                  <a:schemeClr val="accent6">
                    <a:lumMod val="50000"/>
                  </a:schemeClr>
                </a:solidFill>
                <a:prstDash val="solid"/>
                <a:round/>
                <a:headEnd type="none" w="med" len="med"/>
                <a:tailEnd type="arrow"/>
              </a:ln>
              <a:effectLst/>
            </p:spPr>
          </p:cxnSp>
        </p:grpSp>
        <p:sp>
          <p:nvSpPr>
            <p:cNvPr id="63499" name="CaixaDeTexto 21"/>
            <p:cNvSpPr txBox="1">
              <a:spLocks noChangeArrowheads="1"/>
            </p:cNvSpPr>
            <p:nvPr/>
          </p:nvSpPr>
          <p:spPr bwMode="auto">
            <a:xfrm>
              <a:off x="4554422" y="2453057"/>
              <a:ext cx="947955" cy="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2492" b="1" dirty="0">
                  <a:solidFill>
                    <a:srgbClr val="000000"/>
                  </a:solidFill>
                </a:rPr>
                <a:t>1.000</a:t>
              </a:r>
            </a:p>
          </p:txBody>
        </p:sp>
        <p:sp>
          <p:nvSpPr>
            <p:cNvPr id="63500" name="CaixaDeTexto 22"/>
            <p:cNvSpPr txBox="1">
              <a:spLocks noChangeArrowheads="1"/>
            </p:cNvSpPr>
            <p:nvPr/>
          </p:nvSpPr>
          <p:spPr bwMode="auto">
            <a:xfrm>
              <a:off x="1049221" y="4135319"/>
              <a:ext cx="605321" cy="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2492" b="1" dirty="0">
                  <a:solidFill>
                    <a:srgbClr val="000000"/>
                  </a:solidFill>
                </a:rPr>
                <a:t>PU</a:t>
              </a:r>
            </a:p>
          </p:txBody>
        </p:sp>
        <p:sp>
          <p:nvSpPr>
            <p:cNvPr id="63501" name="CaixaDeTexto 23"/>
            <p:cNvSpPr txBox="1">
              <a:spLocks noChangeArrowheads="1"/>
            </p:cNvSpPr>
            <p:nvPr/>
          </p:nvSpPr>
          <p:spPr bwMode="auto">
            <a:xfrm>
              <a:off x="4448908" y="3789485"/>
              <a:ext cx="427829" cy="33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662" b="1" dirty="0">
                  <a:solidFill>
                    <a:srgbClr val="000000"/>
                  </a:solidFill>
                </a:rPr>
                <a:t>du</a:t>
              </a:r>
            </a:p>
          </p:txBody>
        </p:sp>
        <p:cxnSp>
          <p:nvCxnSpPr>
            <p:cNvPr id="63502" name="Conector de seta reta 25"/>
            <p:cNvCxnSpPr>
              <a:cxnSpLocks noChangeShapeType="1"/>
            </p:cNvCxnSpPr>
            <p:nvPr/>
          </p:nvCxnSpPr>
          <p:spPr bwMode="auto">
            <a:xfrm flipV="1">
              <a:off x="2936630" y="4132384"/>
              <a:ext cx="852854" cy="8792"/>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63503" name="CaixaDeTexto 27"/>
            <p:cNvSpPr txBox="1">
              <a:spLocks noChangeArrowheads="1"/>
            </p:cNvSpPr>
            <p:nvPr/>
          </p:nvSpPr>
          <p:spPr bwMode="auto">
            <a:xfrm>
              <a:off x="3297116" y="3824653"/>
              <a:ext cx="234906" cy="33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662" b="1" dirty="0">
                  <a:solidFill>
                    <a:srgbClr val="000000"/>
                  </a:solidFill>
                </a:rPr>
                <a:t>i</a:t>
              </a:r>
            </a:p>
          </p:txBody>
        </p:sp>
      </p:grpSp>
      <p:sp>
        <p:nvSpPr>
          <p:cNvPr id="16" name="Retângulo 15"/>
          <p:cNvSpPr/>
          <p:nvPr/>
        </p:nvSpPr>
        <p:spPr bwMode="auto">
          <a:xfrm>
            <a:off x="4078910" y="5079209"/>
            <a:ext cx="2593598" cy="380104"/>
          </a:xfrm>
          <a:prstGeom prst="rect">
            <a:avLst/>
          </a:prstGeom>
          <a:solidFill>
            <a:schemeClr val="accent4">
              <a:lumMod val="75000"/>
              <a:alpha val="62000"/>
            </a:schemeClr>
          </a:solidFill>
          <a:ln w="22225" cap="flat" cmpd="sng" algn="ctr">
            <a:solidFill>
              <a:schemeClr val="accent6">
                <a:lumMod val="50000"/>
              </a:schemeClr>
            </a:solidFill>
            <a:prstDash val="solid"/>
            <a:round/>
            <a:headEnd type="none" w="med" len="med"/>
            <a:tailEnd type="none" w="med" len="med"/>
          </a:ln>
          <a:effectLst/>
        </p:spPr>
        <p:txBody>
          <a:bodyPr>
            <a:spAutoFit/>
          </a:bodyPr>
          <a:lstStyle/>
          <a:p>
            <a:pPr>
              <a:defRPr/>
            </a:pPr>
            <a:endParaRPr lang="pt-BR" sz="1870" dirty="0">
              <a:latin typeface="Arial" charset="0"/>
            </a:endParaRPr>
          </a:p>
        </p:txBody>
      </p:sp>
      <p:cxnSp>
        <p:nvCxnSpPr>
          <p:cNvPr id="29" name="Conector de seta reta 28"/>
          <p:cNvCxnSpPr/>
          <p:nvPr/>
        </p:nvCxnSpPr>
        <p:spPr bwMode="auto">
          <a:xfrm flipH="1" flipV="1">
            <a:off x="6672511" y="5061075"/>
            <a:ext cx="9893" cy="301687"/>
          </a:xfrm>
          <a:prstGeom prst="straightConnector1">
            <a:avLst/>
          </a:prstGeom>
          <a:noFill/>
          <a:ln w="31750" cap="flat" cmpd="sng" algn="ctr">
            <a:solidFill>
              <a:schemeClr val="accent5">
                <a:lumMod val="25000"/>
              </a:schemeClr>
            </a:solidFill>
            <a:prstDash val="solid"/>
            <a:round/>
            <a:headEnd type="none" w="med" len="med"/>
            <a:tailEnd type="arrow"/>
          </a:ln>
          <a:effectLst/>
        </p:spPr>
      </p:cxnSp>
      <p:cxnSp>
        <p:nvCxnSpPr>
          <p:cNvPr id="31" name="Conector de seta reta 30"/>
          <p:cNvCxnSpPr/>
          <p:nvPr/>
        </p:nvCxnSpPr>
        <p:spPr bwMode="auto">
          <a:xfrm flipH="1" flipV="1">
            <a:off x="4082212" y="5074262"/>
            <a:ext cx="9893" cy="300038"/>
          </a:xfrm>
          <a:prstGeom prst="straightConnector1">
            <a:avLst/>
          </a:prstGeom>
          <a:noFill/>
          <a:ln w="31750" cap="flat" cmpd="sng" algn="ctr">
            <a:solidFill>
              <a:schemeClr val="accent5">
                <a:lumMod val="25000"/>
              </a:schemeClr>
            </a:solidFill>
            <a:prstDash val="solid"/>
            <a:round/>
            <a:headEnd type="none" w="med" len="med"/>
            <a:tailEnd type="arrow"/>
          </a:ln>
          <a:effectLst/>
        </p:spPr>
      </p:cxnSp>
      <p:pic>
        <p:nvPicPr>
          <p:cNvPr id="63497" name="Picture 2" descr="C:\Program Files\Microsoft Office\MEDIA\CAGCAT10\j0283209.gif"/>
          <p:cNvPicPr>
            <a:picLocks noChangeAspect="1" noChangeArrowheads="1" noCrop="1"/>
          </p:cNvPicPr>
          <p:nvPr/>
        </p:nvPicPr>
        <p:blipFill>
          <a:blip r:embed="rId3">
            <a:lum bright="-12000" contrast="-34000"/>
            <a:extLst>
              <a:ext uri="{28A0092B-C50C-407E-A947-70E740481C1C}">
                <a14:useLocalDpi xmlns:a14="http://schemas.microsoft.com/office/drawing/2010/main" val="0"/>
              </a:ext>
            </a:extLst>
          </a:blip>
          <a:srcRect/>
          <a:stretch>
            <a:fillRect/>
          </a:stretch>
        </p:blipFill>
        <p:spPr bwMode="auto">
          <a:xfrm>
            <a:off x="8563706" y="4310402"/>
            <a:ext cx="2356166" cy="230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270D59FE-3A9C-54F0-6612-F24214C58D83}"/>
              </a:ext>
            </a:extLst>
          </p:cNvPr>
          <p:cNvSpPr/>
          <p:nvPr/>
        </p:nvSpPr>
        <p:spPr>
          <a:xfrm>
            <a:off x="2619203" y="1831132"/>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Prefixados com cupom</a:t>
            </a:r>
          </a:p>
        </p:txBody>
      </p:sp>
    </p:spTree>
    <p:extLst>
      <p:ext uri="{BB962C8B-B14F-4D97-AF65-F5344CB8AC3E}">
        <p14:creationId xmlns:p14="http://schemas.microsoft.com/office/powerpoint/2010/main" val="35234871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spect="1" noChangeArrowheads="1"/>
          </p:cNvSpPr>
          <p:nvPr>
            <p:ph sz="quarter" idx="13"/>
          </p:nvPr>
        </p:nvSpPr>
        <p:spPr>
          <a:xfrm>
            <a:off x="2486152" y="2956260"/>
            <a:ext cx="8743701" cy="4530471"/>
          </a:xfrm>
          <a:prstGeom prst="rect">
            <a:avLst/>
          </a:prstGeom>
          <a:noFill/>
        </p:spPr>
        <p:txBody>
          <a:bodyPr>
            <a:spAutoFit/>
          </a:bodyPr>
          <a:lstStyle/>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Sem atualização do VN</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onde:</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i = taxa de juros ao ano;</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Cp = Cupom de juros;</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DU = Dias Úteis, entre a data da liquidação do leilão e o vencimento do título</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VN = Valor Nominal do título </a:t>
            </a:r>
          </a:p>
        </p:txBody>
      </p:sp>
      <p:graphicFrame>
        <p:nvGraphicFramePr>
          <p:cNvPr id="3" name="Objeto 2"/>
          <p:cNvGraphicFramePr>
            <a:graphicFrameLocks noChangeAspect="1"/>
          </p:cNvGraphicFramePr>
          <p:nvPr/>
        </p:nvGraphicFramePr>
        <p:xfrm>
          <a:off x="4702509" y="3774232"/>
          <a:ext cx="4310978" cy="1142451"/>
        </p:xfrm>
        <a:graphic>
          <a:graphicData uri="http://schemas.openxmlformats.org/presentationml/2006/ole">
            <mc:AlternateContent xmlns:mc="http://schemas.openxmlformats.org/markup-compatibility/2006">
              <mc:Choice xmlns:v="urn:schemas-microsoft-com:vml" Requires="v">
                <p:oleObj name="Equação" r:id="rId3" imgW="2349500" imgH="622300" progId="Equation.3">
                  <p:embed/>
                </p:oleObj>
              </mc:Choice>
              <mc:Fallback>
                <p:oleObj name="Equação" r:id="rId3" imgW="2349500" imgH="622300" progId="Equation.3">
                  <p:embed/>
                  <p:pic>
                    <p:nvPicPr>
                      <p:cNvPr id="3" name="Objet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509" y="3774232"/>
                        <a:ext cx="4310978" cy="1142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tângulo 1">
            <a:extLst>
              <a:ext uri="{FF2B5EF4-FFF2-40B4-BE49-F238E27FC236}">
                <a16:creationId xmlns:a16="http://schemas.microsoft.com/office/drawing/2014/main" id="{B6456931-266A-9A7D-EDCA-10F96B953BB0}"/>
              </a:ext>
            </a:extLst>
          </p:cNvPr>
          <p:cNvSpPr/>
          <p:nvPr/>
        </p:nvSpPr>
        <p:spPr>
          <a:xfrm>
            <a:off x="2619203" y="1849305"/>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Prefixados com cupom</a:t>
            </a:r>
          </a:p>
        </p:txBody>
      </p:sp>
    </p:spTree>
    <p:extLst>
      <p:ext uri="{BB962C8B-B14F-4D97-AF65-F5344CB8AC3E}">
        <p14:creationId xmlns:p14="http://schemas.microsoft.com/office/powerpoint/2010/main" val="2885616463"/>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966024641"/>
              </p:ext>
            </p:extLst>
          </p:nvPr>
        </p:nvGraphicFramePr>
        <p:xfrm>
          <a:off x="2393504" y="2794238"/>
          <a:ext cx="8784976" cy="5877662"/>
        </p:xfrm>
        <a:graphic>
          <a:graphicData uri="http://schemas.openxmlformats.org/drawingml/2006/table">
            <a:tbl>
              <a:tblPr/>
              <a:tblGrid>
                <a:gridCol w="1816158">
                  <a:extLst>
                    <a:ext uri="{9D8B030D-6E8A-4147-A177-3AD203B41FA5}">
                      <a16:colId xmlns:a16="http://schemas.microsoft.com/office/drawing/2014/main" val="20000"/>
                    </a:ext>
                  </a:extLst>
                </a:gridCol>
                <a:gridCol w="2290835">
                  <a:extLst>
                    <a:ext uri="{9D8B030D-6E8A-4147-A177-3AD203B41FA5}">
                      <a16:colId xmlns:a16="http://schemas.microsoft.com/office/drawing/2014/main" val="20001"/>
                    </a:ext>
                  </a:extLst>
                </a:gridCol>
                <a:gridCol w="1623536">
                  <a:extLst>
                    <a:ext uri="{9D8B030D-6E8A-4147-A177-3AD203B41FA5}">
                      <a16:colId xmlns:a16="http://schemas.microsoft.com/office/drawing/2014/main" val="20002"/>
                    </a:ext>
                  </a:extLst>
                </a:gridCol>
                <a:gridCol w="3054447">
                  <a:extLst>
                    <a:ext uri="{9D8B030D-6E8A-4147-A177-3AD203B41FA5}">
                      <a16:colId xmlns:a16="http://schemas.microsoft.com/office/drawing/2014/main" val="20003"/>
                    </a:ext>
                  </a:extLst>
                </a:gridCol>
              </a:tblGrid>
              <a:tr h="254858">
                <a:tc>
                  <a:txBody>
                    <a:bodyPr/>
                    <a:lstStyle/>
                    <a:p>
                      <a:pPr algn="ctr" fontAlgn="b"/>
                      <a:r>
                        <a:rPr lang="pt-BR" sz="1100" b="1" i="0" u="none" strike="noStrike" dirty="0">
                          <a:solidFill>
                            <a:schemeClr val="accent6">
                              <a:lumMod val="50000"/>
                            </a:schemeClr>
                          </a:solidFill>
                          <a:latin typeface="Courier"/>
                        </a:rPr>
                        <a:t>Taxa</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pt-BR" sz="1100" b="1" i="0" u="none" strike="noStrike" dirty="0">
                          <a:solidFill>
                            <a:schemeClr val="accent6">
                              <a:lumMod val="50000"/>
                            </a:schemeClr>
                          </a:solidFill>
                          <a:latin typeface="Courier"/>
                        </a:rPr>
                        <a:t>9,75</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endParaRPr lang="pt-BR" sz="1000" b="0" i="0" u="none" strike="noStrike" dirty="0">
                        <a:solidFill>
                          <a:schemeClr val="accent6">
                            <a:lumMod val="50000"/>
                          </a:schemeClr>
                        </a:solidFill>
                        <a:latin typeface="Courier"/>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pt-BR" sz="1000" b="0" i="0" u="none" strike="noStrike" dirty="0">
                        <a:solidFill>
                          <a:schemeClr val="accent6">
                            <a:lumMod val="50000"/>
                          </a:schemeClr>
                        </a:solidFill>
                        <a:latin typeface="Courier"/>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270786">
                <a:tc>
                  <a:txBody>
                    <a:bodyPr/>
                    <a:lstStyle/>
                    <a:p>
                      <a:pPr algn="ctr" fontAlgn="b"/>
                      <a:r>
                        <a:rPr lang="pt-BR" sz="1100" b="1" i="0" u="none" strike="noStrike" dirty="0">
                          <a:solidFill>
                            <a:schemeClr val="accent6">
                              <a:lumMod val="50000"/>
                            </a:schemeClr>
                          </a:solidFill>
                          <a:latin typeface="Courier"/>
                        </a:rPr>
                        <a:t>Liq:</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100" b="1" i="0" u="none" strike="noStrike" dirty="0">
                          <a:solidFill>
                            <a:schemeClr val="accent6">
                              <a:lumMod val="50000"/>
                            </a:schemeClr>
                          </a:solidFill>
                          <a:latin typeface="Courier"/>
                        </a:rPr>
                        <a:t>12/11/2012</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pt-BR" sz="1000" b="0" i="0" u="none" strike="noStrike" dirty="0">
                        <a:solidFill>
                          <a:schemeClr val="accent6">
                            <a:lumMod val="50000"/>
                          </a:schemeClr>
                        </a:solidFill>
                        <a:latin typeface="Courier"/>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BR" sz="1000" b="0" i="0" u="none" strike="noStrike" dirty="0">
                        <a:solidFill>
                          <a:schemeClr val="accent6">
                            <a:lumMod val="50000"/>
                          </a:schemeClr>
                        </a:solidFill>
                        <a:latin typeface="Courier"/>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254858">
                <a:tc>
                  <a:txBody>
                    <a:bodyPr/>
                    <a:lstStyle/>
                    <a:p>
                      <a:pPr algn="l" fontAlgn="b"/>
                      <a:endParaRPr lang="pt-BR" sz="1000" b="0" i="0" u="none" strike="noStrike" dirty="0">
                        <a:solidFill>
                          <a:schemeClr val="accent6">
                            <a:lumMod val="50000"/>
                          </a:schemeClr>
                        </a:solidFill>
                        <a:latin typeface="Courier"/>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1000" b="0" i="0" u="none" strike="noStrike" dirty="0">
                        <a:solidFill>
                          <a:schemeClr val="accent6">
                            <a:lumMod val="50000"/>
                          </a:schemeClr>
                        </a:solidFill>
                        <a:latin typeface="Courier"/>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BR" sz="1000" b="0" i="0" u="none" strike="noStrike" dirty="0">
                        <a:solidFill>
                          <a:schemeClr val="accent6">
                            <a:lumMod val="50000"/>
                          </a:schemeClr>
                        </a:solidFill>
                        <a:latin typeface="Courier"/>
                      </a:endParaRPr>
                    </a:p>
                  </a:txBody>
                  <a:tcPr marL="0" marR="0" marT="0" marB="0" anchor="b">
                    <a:lnL>
                      <a:noFill/>
                    </a:lnL>
                    <a:lnR>
                      <a:noFill/>
                    </a:lnR>
                    <a:lnT>
                      <a:noFill/>
                    </a:lnT>
                    <a:lnB>
                      <a:noFill/>
                    </a:lnB>
                  </a:tcPr>
                </a:tc>
                <a:tc>
                  <a:txBody>
                    <a:bodyPr/>
                    <a:lstStyle/>
                    <a:p>
                      <a:pPr algn="l" fontAlgn="b"/>
                      <a:endParaRPr lang="pt-BR" sz="1000" b="0" i="0" u="none" strike="noStrike" dirty="0">
                        <a:solidFill>
                          <a:schemeClr val="accent6">
                            <a:lumMod val="50000"/>
                          </a:schemeClr>
                        </a:solidFill>
                        <a:latin typeface="Courier"/>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254858">
                <a:tc>
                  <a:txBody>
                    <a:bodyPr/>
                    <a:lstStyle/>
                    <a:p>
                      <a:pPr algn="ctr" fontAlgn="b"/>
                      <a:r>
                        <a:rPr lang="pt-BR" sz="1000" b="1" i="0" u="none" strike="noStrike" dirty="0">
                          <a:solidFill>
                            <a:schemeClr val="accent6">
                              <a:lumMod val="50000"/>
                            </a:schemeClr>
                          </a:solidFill>
                          <a:latin typeface="Courier"/>
                        </a:rPr>
                        <a:t>Data</a:t>
                      </a:r>
                    </a:p>
                  </a:txBody>
                  <a:tcPr marL="0" marR="0" marT="0" marB="0" anchor="b">
                    <a:lnL>
                      <a:noFill/>
                    </a:lnL>
                    <a:lnR>
                      <a:noFill/>
                    </a:lnR>
                    <a:lnT>
                      <a:noFill/>
                    </a:lnT>
                    <a:lnB>
                      <a:noFill/>
                    </a:lnB>
                    <a:solidFill>
                      <a:srgbClr val="FFC000"/>
                    </a:solidFill>
                  </a:tcPr>
                </a:tc>
                <a:tc>
                  <a:txBody>
                    <a:bodyPr/>
                    <a:lstStyle/>
                    <a:p>
                      <a:pPr algn="ctr" fontAlgn="b"/>
                      <a:r>
                        <a:rPr lang="pt-BR" sz="1000" b="1" i="0" u="none" strike="noStrike" dirty="0">
                          <a:solidFill>
                            <a:schemeClr val="accent6">
                              <a:lumMod val="50000"/>
                            </a:schemeClr>
                          </a:solidFill>
                          <a:latin typeface="Courier"/>
                        </a:rPr>
                        <a:t>Cupon</a:t>
                      </a:r>
                    </a:p>
                  </a:txBody>
                  <a:tcPr marL="0" marR="0" marT="0" marB="0" anchor="b">
                    <a:lnL>
                      <a:noFill/>
                    </a:lnL>
                    <a:lnR>
                      <a:noFill/>
                    </a:lnR>
                    <a:lnT>
                      <a:noFill/>
                    </a:lnT>
                    <a:lnB>
                      <a:noFill/>
                    </a:lnB>
                    <a:solidFill>
                      <a:srgbClr val="FFC000"/>
                    </a:solidFill>
                  </a:tcPr>
                </a:tc>
                <a:tc>
                  <a:txBody>
                    <a:bodyPr/>
                    <a:lstStyle/>
                    <a:p>
                      <a:pPr algn="ctr" fontAlgn="b"/>
                      <a:r>
                        <a:rPr lang="pt-BR" sz="1000" b="1" i="0" u="none" strike="noStrike" dirty="0">
                          <a:solidFill>
                            <a:schemeClr val="accent6">
                              <a:lumMod val="50000"/>
                            </a:schemeClr>
                          </a:solidFill>
                          <a:latin typeface="Courier"/>
                        </a:rPr>
                        <a:t>DU</a:t>
                      </a:r>
                    </a:p>
                  </a:txBody>
                  <a:tcPr marL="0" marR="0" marT="0" marB="0" anchor="b">
                    <a:lnL>
                      <a:noFill/>
                    </a:lnL>
                    <a:lnR>
                      <a:noFill/>
                    </a:lnR>
                    <a:lnT>
                      <a:noFill/>
                    </a:lnT>
                    <a:lnB>
                      <a:noFill/>
                    </a:lnB>
                    <a:solidFill>
                      <a:srgbClr val="FFC000"/>
                    </a:solidFill>
                  </a:tcPr>
                </a:tc>
                <a:tc>
                  <a:txBody>
                    <a:bodyPr/>
                    <a:lstStyle/>
                    <a:p>
                      <a:pPr algn="ctr" fontAlgn="b"/>
                      <a:r>
                        <a:rPr lang="pt-BR" sz="1000" b="1" i="0" u="none" strike="noStrike" dirty="0">
                          <a:solidFill>
                            <a:schemeClr val="accent6">
                              <a:lumMod val="50000"/>
                            </a:schemeClr>
                          </a:solidFill>
                          <a:latin typeface="Courier"/>
                        </a:rPr>
                        <a:t>VP</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03"/>
                  </a:ext>
                </a:extLst>
              </a:tr>
              <a:tr h="254858">
                <a:tc>
                  <a:txBody>
                    <a:bodyPr/>
                    <a:lstStyle/>
                    <a:p>
                      <a:pPr algn="ctr" fontAlgn="b"/>
                      <a:r>
                        <a:rPr lang="pt-BR" sz="1100" b="0" i="0" u="none" strike="noStrike" dirty="0">
                          <a:solidFill>
                            <a:schemeClr val="accent6">
                              <a:lumMod val="50000"/>
                            </a:schemeClr>
                          </a:solidFill>
                          <a:latin typeface="Courier"/>
                        </a:rPr>
                        <a:t>02/01/2013</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34</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48,19973509 </a:t>
                      </a:r>
                    </a:p>
                  </a:txBody>
                  <a:tcPr marL="0" marR="0" marT="0" marB="0" anchor="b">
                    <a:lnL>
                      <a:noFill/>
                    </a:lnL>
                    <a:lnR>
                      <a:noFill/>
                    </a:lnR>
                    <a:lnT>
                      <a:noFill/>
                    </a:lnT>
                    <a:lnB>
                      <a:noFill/>
                    </a:lnB>
                  </a:tcPr>
                </a:tc>
                <a:extLst>
                  <a:ext uri="{0D108BD9-81ED-4DB2-BD59-A6C34878D82A}">
                    <a16:rowId xmlns:a16="http://schemas.microsoft.com/office/drawing/2014/main" val="10004"/>
                  </a:ext>
                </a:extLst>
              </a:tr>
              <a:tr h="254858">
                <a:tc>
                  <a:txBody>
                    <a:bodyPr/>
                    <a:lstStyle/>
                    <a:p>
                      <a:pPr algn="ctr" fontAlgn="b"/>
                      <a:r>
                        <a:rPr lang="pt-BR" sz="1100" b="0" i="0" u="none" strike="noStrike" dirty="0">
                          <a:solidFill>
                            <a:schemeClr val="accent6">
                              <a:lumMod val="50000"/>
                            </a:schemeClr>
                          </a:solidFill>
                          <a:latin typeface="Courier"/>
                        </a:rPr>
                        <a:t>01/07/2013</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157</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46,05897615 </a:t>
                      </a:r>
                    </a:p>
                  </a:txBody>
                  <a:tcPr marL="0" marR="0" marT="0" marB="0" anchor="b">
                    <a:lnL>
                      <a:noFill/>
                    </a:lnL>
                    <a:lnR>
                      <a:noFill/>
                    </a:lnR>
                    <a:lnT>
                      <a:noFill/>
                    </a:lnT>
                    <a:lnB>
                      <a:noFill/>
                    </a:lnB>
                  </a:tcPr>
                </a:tc>
                <a:extLst>
                  <a:ext uri="{0D108BD9-81ED-4DB2-BD59-A6C34878D82A}">
                    <a16:rowId xmlns:a16="http://schemas.microsoft.com/office/drawing/2014/main" val="10005"/>
                  </a:ext>
                </a:extLst>
              </a:tr>
              <a:tr h="254858">
                <a:tc>
                  <a:txBody>
                    <a:bodyPr/>
                    <a:lstStyle/>
                    <a:p>
                      <a:pPr algn="ctr" fontAlgn="b"/>
                      <a:r>
                        <a:rPr lang="pt-BR" sz="1100" b="0" i="0" u="none" strike="noStrike" dirty="0">
                          <a:solidFill>
                            <a:schemeClr val="accent6">
                              <a:lumMod val="50000"/>
                            </a:schemeClr>
                          </a:solidFill>
                          <a:latin typeface="Courier"/>
                        </a:rPr>
                        <a:t>02/01/2014</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287</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43,89964835 </a:t>
                      </a:r>
                    </a:p>
                  </a:txBody>
                  <a:tcPr marL="0" marR="0" marT="0" marB="0" anchor="b">
                    <a:lnL>
                      <a:noFill/>
                    </a:lnL>
                    <a:lnR>
                      <a:noFill/>
                    </a:lnR>
                    <a:lnT>
                      <a:noFill/>
                    </a:lnT>
                    <a:lnB>
                      <a:noFill/>
                    </a:lnB>
                  </a:tcPr>
                </a:tc>
                <a:extLst>
                  <a:ext uri="{0D108BD9-81ED-4DB2-BD59-A6C34878D82A}">
                    <a16:rowId xmlns:a16="http://schemas.microsoft.com/office/drawing/2014/main" val="10006"/>
                  </a:ext>
                </a:extLst>
              </a:tr>
              <a:tr h="254858">
                <a:tc>
                  <a:txBody>
                    <a:bodyPr/>
                    <a:lstStyle/>
                    <a:p>
                      <a:pPr algn="ctr" fontAlgn="b"/>
                      <a:r>
                        <a:rPr lang="pt-BR" sz="1100" b="0" i="0" u="none" strike="noStrike" dirty="0">
                          <a:solidFill>
                            <a:schemeClr val="accent6">
                              <a:lumMod val="50000"/>
                            </a:schemeClr>
                          </a:solidFill>
                          <a:latin typeface="Courier"/>
                        </a:rPr>
                        <a:t>01/07/2014</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409</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41,96537220 </a:t>
                      </a:r>
                    </a:p>
                  </a:txBody>
                  <a:tcPr marL="0" marR="0" marT="0" marB="0" anchor="b">
                    <a:lnL>
                      <a:noFill/>
                    </a:lnL>
                    <a:lnR>
                      <a:noFill/>
                    </a:lnR>
                    <a:lnT>
                      <a:noFill/>
                    </a:lnT>
                    <a:lnB>
                      <a:noFill/>
                    </a:lnB>
                  </a:tcPr>
                </a:tc>
                <a:extLst>
                  <a:ext uri="{0D108BD9-81ED-4DB2-BD59-A6C34878D82A}">
                    <a16:rowId xmlns:a16="http://schemas.microsoft.com/office/drawing/2014/main" val="10007"/>
                  </a:ext>
                </a:extLst>
              </a:tr>
              <a:tr h="254858">
                <a:tc>
                  <a:txBody>
                    <a:bodyPr/>
                    <a:lstStyle/>
                    <a:p>
                      <a:pPr algn="ctr" fontAlgn="b"/>
                      <a:r>
                        <a:rPr lang="pt-BR" sz="1100" b="0" i="0" u="none" strike="noStrike" dirty="0">
                          <a:solidFill>
                            <a:schemeClr val="accent6">
                              <a:lumMod val="50000"/>
                            </a:schemeClr>
                          </a:solidFill>
                          <a:latin typeface="Courier"/>
                        </a:rPr>
                        <a:t>02/01/2015</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540</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39,98318915 </a:t>
                      </a:r>
                    </a:p>
                  </a:txBody>
                  <a:tcPr marL="0" marR="0" marT="0" marB="0" anchor="b">
                    <a:lnL>
                      <a:noFill/>
                    </a:lnL>
                    <a:lnR>
                      <a:noFill/>
                    </a:lnR>
                    <a:lnT>
                      <a:noFill/>
                    </a:lnT>
                    <a:lnB>
                      <a:noFill/>
                    </a:lnB>
                  </a:tcPr>
                </a:tc>
                <a:extLst>
                  <a:ext uri="{0D108BD9-81ED-4DB2-BD59-A6C34878D82A}">
                    <a16:rowId xmlns:a16="http://schemas.microsoft.com/office/drawing/2014/main" val="10008"/>
                  </a:ext>
                </a:extLst>
              </a:tr>
              <a:tr h="254858">
                <a:tc>
                  <a:txBody>
                    <a:bodyPr/>
                    <a:lstStyle/>
                    <a:p>
                      <a:pPr algn="ctr" fontAlgn="b"/>
                      <a:r>
                        <a:rPr lang="pt-BR" sz="1100" b="0" i="0" u="none" strike="noStrike" dirty="0">
                          <a:solidFill>
                            <a:schemeClr val="accent6">
                              <a:lumMod val="50000"/>
                            </a:schemeClr>
                          </a:solidFill>
                          <a:latin typeface="Courier"/>
                        </a:rPr>
                        <a:t>01/07/2015</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662</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38,22147734 </a:t>
                      </a:r>
                    </a:p>
                  </a:txBody>
                  <a:tcPr marL="0" marR="0" marT="0" marB="0" anchor="b">
                    <a:lnL>
                      <a:noFill/>
                    </a:lnL>
                    <a:lnR>
                      <a:noFill/>
                    </a:lnR>
                    <a:lnT>
                      <a:noFill/>
                    </a:lnT>
                    <a:lnB>
                      <a:noFill/>
                    </a:lnB>
                  </a:tcPr>
                </a:tc>
                <a:extLst>
                  <a:ext uri="{0D108BD9-81ED-4DB2-BD59-A6C34878D82A}">
                    <a16:rowId xmlns:a16="http://schemas.microsoft.com/office/drawing/2014/main" val="10009"/>
                  </a:ext>
                </a:extLst>
              </a:tr>
              <a:tr h="254858">
                <a:tc>
                  <a:txBody>
                    <a:bodyPr/>
                    <a:lstStyle/>
                    <a:p>
                      <a:pPr algn="ctr" fontAlgn="b"/>
                      <a:r>
                        <a:rPr lang="pt-BR" sz="1100" b="0" i="0" u="none" strike="noStrike" dirty="0">
                          <a:solidFill>
                            <a:schemeClr val="accent6">
                              <a:lumMod val="50000"/>
                            </a:schemeClr>
                          </a:solidFill>
                          <a:latin typeface="Courier"/>
                        </a:rPr>
                        <a:t>04/01/2016</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790</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36,45650656 </a:t>
                      </a:r>
                    </a:p>
                  </a:txBody>
                  <a:tcPr marL="0" marR="0" marT="0" marB="0" anchor="b">
                    <a:lnL>
                      <a:noFill/>
                    </a:lnL>
                    <a:lnR>
                      <a:noFill/>
                    </a:lnR>
                    <a:lnT>
                      <a:noFill/>
                    </a:lnT>
                    <a:lnB>
                      <a:noFill/>
                    </a:lnB>
                  </a:tcPr>
                </a:tc>
                <a:extLst>
                  <a:ext uri="{0D108BD9-81ED-4DB2-BD59-A6C34878D82A}">
                    <a16:rowId xmlns:a16="http://schemas.microsoft.com/office/drawing/2014/main" val="10010"/>
                  </a:ext>
                </a:extLst>
              </a:tr>
              <a:tr h="254858">
                <a:tc>
                  <a:txBody>
                    <a:bodyPr/>
                    <a:lstStyle/>
                    <a:p>
                      <a:pPr algn="ctr" fontAlgn="b"/>
                      <a:r>
                        <a:rPr lang="pt-BR" sz="1100" b="0" i="0" u="none" strike="noStrike" dirty="0">
                          <a:solidFill>
                            <a:schemeClr val="accent6">
                              <a:lumMod val="50000"/>
                            </a:schemeClr>
                          </a:solidFill>
                          <a:latin typeface="Courier"/>
                        </a:rPr>
                        <a:t>01/07/2016</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914</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34,82445023 </a:t>
                      </a:r>
                    </a:p>
                  </a:txBody>
                  <a:tcPr marL="0" marR="0" marT="0" marB="0" anchor="b">
                    <a:lnL>
                      <a:noFill/>
                    </a:lnL>
                    <a:lnR>
                      <a:noFill/>
                    </a:lnR>
                    <a:lnT>
                      <a:noFill/>
                    </a:lnT>
                    <a:lnB>
                      <a:noFill/>
                    </a:lnB>
                  </a:tcPr>
                </a:tc>
                <a:extLst>
                  <a:ext uri="{0D108BD9-81ED-4DB2-BD59-A6C34878D82A}">
                    <a16:rowId xmlns:a16="http://schemas.microsoft.com/office/drawing/2014/main" val="10011"/>
                  </a:ext>
                </a:extLst>
              </a:tr>
              <a:tr h="254858">
                <a:tc>
                  <a:txBody>
                    <a:bodyPr/>
                    <a:lstStyle/>
                    <a:p>
                      <a:pPr algn="ctr" fontAlgn="b"/>
                      <a:r>
                        <a:rPr lang="pt-BR" sz="1100" b="0" i="0" u="none" strike="noStrike" dirty="0">
                          <a:solidFill>
                            <a:schemeClr val="accent6">
                              <a:lumMod val="50000"/>
                            </a:schemeClr>
                          </a:solidFill>
                          <a:latin typeface="Courier"/>
                        </a:rPr>
                        <a:t>02/01/2017</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1.041</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33,22861648 </a:t>
                      </a:r>
                    </a:p>
                  </a:txBody>
                  <a:tcPr marL="0" marR="0" marT="0" marB="0" anchor="b">
                    <a:lnL>
                      <a:noFill/>
                    </a:lnL>
                    <a:lnR>
                      <a:noFill/>
                    </a:lnR>
                    <a:lnT>
                      <a:noFill/>
                    </a:lnT>
                    <a:lnB>
                      <a:noFill/>
                    </a:lnB>
                  </a:tcPr>
                </a:tc>
                <a:extLst>
                  <a:ext uri="{0D108BD9-81ED-4DB2-BD59-A6C34878D82A}">
                    <a16:rowId xmlns:a16="http://schemas.microsoft.com/office/drawing/2014/main" val="10012"/>
                  </a:ext>
                </a:extLst>
              </a:tr>
              <a:tr h="254858">
                <a:tc>
                  <a:txBody>
                    <a:bodyPr/>
                    <a:lstStyle/>
                    <a:p>
                      <a:pPr algn="ctr" fontAlgn="b"/>
                      <a:r>
                        <a:rPr lang="pt-BR" sz="1100" b="0" i="0" u="none" strike="noStrike" dirty="0">
                          <a:solidFill>
                            <a:schemeClr val="accent6">
                              <a:lumMod val="50000"/>
                            </a:schemeClr>
                          </a:solidFill>
                          <a:latin typeface="Courier"/>
                        </a:rPr>
                        <a:t>03/07/2017</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1.165</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31,74106380 </a:t>
                      </a:r>
                    </a:p>
                  </a:txBody>
                  <a:tcPr marL="0" marR="0" marT="0" marB="0" anchor="b">
                    <a:lnL>
                      <a:noFill/>
                    </a:lnL>
                    <a:lnR>
                      <a:noFill/>
                    </a:lnR>
                    <a:lnT>
                      <a:noFill/>
                    </a:lnT>
                    <a:lnB>
                      <a:noFill/>
                    </a:lnB>
                  </a:tcPr>
                </a:tc>
                <a:extLst>
                  <a:ext uri="{0D108BD9-81ED-4DB2-BD59-A6C34878D82A}">
                    <a16:rowId xmlns:a16="http://schemas.microsoft.com/office/drawing/2014/main" val="10013"/>
                  </a:ext>
                </a:extLst>
              </a:tr>
              <a:tr h="254858">
                <a:tc>
                  <a:txBody>
                    <a:bodyPr/>
                    <a:lstStyle/>
                    <a:p>
                      <a:pPr algn="ctr" fontAlgn="b"/>
                      <a:r>
                        <a:rPr lang="pt-BR" sz="1100" b="0" i="0" u="none" strike="noStrike" dirty="0">
                          <a:solidFill>
                            <a:schemeClr val="accent6">
                              <a:lumMod val="50000"/>
                            </a:schemeClr>
                          </a:solidFill>
                          <a:latin typeface="Courier"/>
                        </a:rPr>
                        <a:t>02/01/2018</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1.290</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30,30890786 </a:t>
                      </a:r>
                    </a:p>
                  </a:txBody>
                  <a:tcPr marL="0" marR="0" marT="0" marB="0" anchor="b">
                    <a:lnL>
                      <a:noFill/>
                    </a:lnL>
                    <a:lnR>
                      <a:noFill/>
                    </a:lnR>
                    <a:lnT>
                      <a:noFill/>
                    </a:lnT>
                    <a:lnB>
                      <a:noFill/>
                    </a:lnB>
                  </a:tcPr>
                </a:tc>
                <a:extLst>
                  <a:ext uri="{0D108BD9-81ED-4DB2-BD59-A6C34878D82A}">
                    <a16:rowId xmlns:a16="http://schemas.microsoft.com/office/drawing/2014/main" val="10014"/>
                  </a:ext>
                </a:extLst>
              </a:tr>
              <a:tr h="254858">
                <a:tc>
                  <a:txBody>
                    <a:bodyPr/>
                    <a:lstStyle/>
                    <a:p>
                      <a:pPr algn="ctr" fontAlgn="b"/>
                      <a:r>
                        <a:rPr lang="pt-BR" sz="1100" b="0" i="0" u="none" strike="noStrike" dirty="0">
                          <a:solidFill>
                            <a:schemeClr val="accent6">
                              <a:lumMod val="50000"/>
                            </a:schemeClr>
                          </a:solidFill>
                          <a:latin typeface="Courier"/>
                        </a:rPr>
                        <a:t>02/07/2018</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1.414</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28,95206241 </a:t>
                      </a:r>
                    </a:p>
                  </a:txBody>
                  <a:tcPr marL="0" marR="0" marT="0" marB="0" anchor="b">
                    <a:lnL>
                      <a:noFill/>
                    </a:lnL>
                    <a:lnR>
                      <a:noFill/>
                    </a:lnR>
                    <a:lnT>
                      <a:noFill/>
                    </a:lnT>
                    <a:lnB>
                      <a:noFill/>
                    </a:lnB>
                  </a:tcPr>
                </a:tc>
                <a:extLst>
                  <a:ext uri="{0D108BD9-81ED-4DB2-BD59-A6C34878D82A}">
                    <a16:rowId xmlns:a16="http://schemas.microsoft.com/office/drawing/2014/main" val="10015"/>
                  </a:ext>
                </a:extLst>
              </a:tr>
              <a:tr h="254858">
                <a:tc>
                  <a:txBody>
                    <a:bodyPr/>
                    <a:lstStyle/>
                    <a:p>
                      <a:pPr algn="ctr" fontAlgn="b"/>
                      <a:r>
                        <a:rPr lang="pt-BR" sz="1100" b="0" i="0" u="none" strike="noStrike" dirty="0">
                          <a:solidFill>
                            <a:schemeClr val="accent6">
                              <a:lumMod val="50000"/>
                            </a:schemeClr>
                          </a:solidFill>
                          <a:latin typeface="Courier"/>
                        </a:rPr>
                        <a:t>02/01/2019</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1.540</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27,63553687 </a:t>
                      </a:r>
                    </a:p>
                  </a:txBody>
                  <a:tcPr marL="0" marR="0" marT="0" marB="0" anchor="b">
                    <a:lnL>
                      <a:noFill/>
                    </a:lnL>
                    <a:lnR>
                      <a:noFill/>
                    </a:lnR>
                    <a:lnT>
                      <a:noFill/>
                    </a:lnT>
                    <a:lnB>
                      <a:noFill/>
                    </a:lnB>
                  </a:tcPr>
                </a:tc>
                <a:extLst>
                  <a:ext uri="{0D108BD9-81ED-4DB2-BD59-A6C34878D82A}">
                    <a16:rowId xmlns:a16="http://schemas.microsoft.com/office/drawing/2014/main" val="10016"/>
                  </a:ext>
                </a:extLst>
              </a:tr>
              <a:tr h="254858">
                <a:tc>
                  <a:txBody>
                    <a:bodyPr/>
                    <a:lstStyle/>
                    <a:p>
                      <a:pPr algn="ctr" fontAlgn="b"/>
                      <a:r>
                        <a:rPr lang="pt-BR" sz="1100" b="0" i="0" u="none" strike="noStrike" dirty="0">
                          <a:solidFill>
                            <a:schemeClr val="accent6">
                              <a:lumMod val="50000"/>
                            </a:schemeClr>
                          </a:solidFill>
                          <a:latin typeface="Courier"/>
                        </a:rPr>
                        <a:t>01/07/2019</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1.663</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26,40812302 </a:t>
                      </a:r>
                    </a:p>
                  </a:txBody>
                  <a:tcPr marL="0" marR="0" marT="0" marB="0" anchor="b">
                    <a:lnL>
                      <a:noFill/>
                    </a:lnL>
                    <a:lnR>
                      <a:noFill/>
                    </a:lnR>
                    <a:lnT>
                      <a:noFill/>
                    </a:lnT>
                    <a:lnB>
                      <a:noFill/>
                    </a:lnB>
                  </a:tcPr>
                </a:tc>
                <a:extLst>
                  <a:ext uri="{0D108BD9-81ED-4DB2-BD59-A6C34878D82A}">
                    <a16:rowId xmlns:a16="http://schemas.microsoft.com/office/drawing/2014/main" val="10017"/>
                  </a:ext>
                </a:extLst>
              </a:tr>
              <a:tr h="254858">
                <a:tc>
                  <a:txBody>
                    <a:bodyPr/>
                    <a:lstStyle/>
                    <a:p>
                      <a:pPr algn="ctr" fontAlgn="b"/>
                      <a:r>
                        <a:rPr lang="pt-BR" sz="1100" b="0" i="0" u="none" strike="noStrike" dirty="0">
                          <a:solidFill>
                            <a:schemeClr val="accent6">
                              <a:lumMod val="50000"/>
                            </a:schemeClr>
                          </a:solidFill>
                          <a:latin typeface="Courier"/>
                        </a:rPr>
                        <a:t>02/01/2020</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1.793</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25,17006262 </a:t>
                      </a:r>
                    </a:p>
                  </a:txBody>
                  <a:tcPr marL="0" marR="0" marT="0" marB="0" anchor="b">
                    <a:lnL>
                      <a:noFill/>
                    </a:lnL>
                    <a:lnR>
                      <a:noFill/>
                    </a:lnR>
                    <a:lnT>
                      <a:noFill/>
                    </a:lnT>
                    <a:lnB>
                      <a:noFill/>
                    </a:lnB>
                  </a:tcPr>
                </a:tc>
                <a:extLst>
                  <a:ext uri="{0D108BD9-81ED-4DB2-BD59-A6C34878D82A}">
                    <a16:rowId xmlns:a16="http://schemas.microsoft.com/office/drawing/2014/main" val="10018"/>
                  </a:ext>
                </a:extLst>
              </a:tr>
              <a:tr h="254858">
                <a:tc>
                  <a:txBody>
                    <a:bodyPr/>
                    <a:lstStyle/>
                    <a:p>
                      <a:pPr algn="ctr" fontAlgn="b"/>
                      <a:r>
                        <a:rPr lang="pt-BR" sz="1100" b="0" i="0" u="none" strike="noStrike" dirty="0">
                          <a:solidFill>
                            <a:schemeClr val="accent6">
                              <a:lumMod val="50000"/>
                            </a:schemeClr>
                          </a:solidFill>
                          <a:latin typeface="Courier"/>
                        </a:rPr>
                        <a:t>01/07/2020</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1.916</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24,05215115 </a:t>
                      </a:r>
                    </a:p>
                  </a:txBody>
                  <a:tcPr marL="0" marR="0" marT="0" marB="0" anchor="b">
                    <a:lnL>
                      <a:noFill/>
                    </a:lnL>
                    <a:lnR>
                      <a:noFill/>
                    </a:lnR>
                    <a:lnT>
                      <a:noFill/>
                    </a:lnT>
                    <a:lnB>
                      <a:noFill/>
                    </a:lnB>
                  </a:tcPr>
                </a:tc>
                <a:extLst>
                  <a:ext uri="{0D108BD9-81ED-4DB2-BD59-A6C34878D82A}">
                    <a16:rowId xmlns:a16="http://schemas.microsoft.com/office/drawing/2014/main" val="10019"/>
                  </a:ext>
                </a:extLst>
              </a:tr>
              <a:tr h="254858">
                <a:tc>
                  <a:txBody>
                    <a:bodyPr/>
                    <a:lstStyle/>
                    <a:p>
                      <a:pPr algn="ctr" fontAlgn="b"/>
                      <a:r>
                        <a:rPr lang="pt-BR" sz="1100" b="0" i="0" u="none" strike="noStrike" dirty="0">
                          <a:solidFill>
                            <a:schemeClr val="accent6">
                              <a:lumMod val="50000"/>
                            </a:schemeClr>
                          </a:solidFill>
                          <a:latin typeface="Courier"/>
                        </a:rPr>
                        <a:t>04/01/2021</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1.048,808850 </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2.044</a:t>
                      </a:r>
                    </a:p>
                  </a:txBody>
                  <a:tcPr marL="0" marR="0" marT="0" marB="0" anchor="b">
                    <a:lnL>
                      <a:noFill/>
                    </a:lnL>
                    <a:lnR>
                      <a:noFill/>
                    </a:lnR>
                    <a:lnT>
                      <a:noFill/>
                    </a:lnT>
                    <a:lnB>
                      <a:noFill/>
                    </a:lnB>
                  </a:tcPr>
                </a:tc>
                <a:tc>
                  <a:txBody>
                    <a:bodyPr/>
                    <a:lstStyle/>
                    <a:p>
                      <a:pPr algn="ctr" fontAlgn="b"/>
                      <a:r>
                        <a:rPr lang="pt-BR" sz="1100" b="0" i="0" u="none" strike="noStrike" dirty="0">
                          <a:solidFill>
                            <a:schemeClr val="accent6">
                              <a:lumMod val="50000"/>
                            </a:schemeClr>
                          </a:solidFill>
                          <a:latin typeface="Courier"/>
                        </a:rPr>
                        <a:t>492,96861798 </a:t>
                      </a:r>
                    </a:p>
                  </a:txBody>
                  <a:tcPr marL="0" marR="0" marT="0" marB="0" anchor="b">
                    <a:lnL>
                      <a:noFill/>
                    </a:lnL>
                    <a:lnR>
                      <a:noFill/>
                    </a:lnR>
                    <a:lnT>
                      <a:noFill/>
                    </a:lnT>
                    <a:lnB>
                      <a:noFill/>
                    </a:lnB>
                  </a:tcPr>
                </a:tc>
                <a:extLst>
                  <a:ext uri="{0D108BD9-81ED-4DB2-BD59-A6C34878D82A}">
                    <a16:rowId xmlns:a16="http://schemas.microsoft.com/office/drawing/2014/main" val="10020"/>
                  </a:ext>
                </a:extLst>
              </a:tr>
              <a:tr h="254858">
                <a:tc>
                  <a:txBody>
                    <a:bodyPr/>
                    <a:lstStyle/>
                    <a:p>
                      <a:pPr algn="ctr" fontAlgn="b"/>
                      <a:endParaRPr lang="pt-BR" sz="1000" b="0" i="0" u="none" strike="noStrike" dirty="0">
                        <a:solidFill>
                          <a:schemeClr val="accent6">
                            <a:lumMod val="50000"/>
                          </a:schemeClr>
                        </a:solidFill>
                        <a:latin typeface="Courier"/>
                      </a:endParaRPr>
                    </a:p>
                  </a:txBody>
                  <a:tcPr marL="0" marR="0" marT="0" marB="0" anchor="b">
                    <a:lnL>
                      <a:noFill/>
                    </a:lnL>
                    <a:lnR>
                      <a:noFill/>
                    </a:lnR>
                    <a:lnT>
                      <a:noFill/>
                    </a:lnT>
                    <a:lnB>
                      <a:noFill/>
                    </a:lnB>
                  </a:tcPr>
                </a:tc>
                <a:tc>
                  <a:txBody>
                    <a:bodyPr/>
                    <a:lstStyle/>
                    <a:p>
                      <a:pPr algn="l" fontAlgn="b"/>
                      <a:endParaRPr lang="pt-BR" sz="1000" b="0" i="0" u="none" strike="noStrike" dirty="0">
                        <a:solidFill>
                          <a:schemeClr val="accent6">
                            <a:lumMod val="50000"/>
                          </a:schemeClr>
                        </a:solidFill>
                        <a:latin typeface="Courier"/>
                      </a:endParaRPr>
                    </a:p>
                  </a:txBody>
                  <a:tcPr marL="0" marR="0" marT="0" marB="0" anchor="b">
                    <a:lnL>
                      <a:noFill/>
                    </a:lnL>
                    <a:lnR>
                      <a:noFill/>
                    </a:lnR>
                    <a:lnT>
                      <a:noFill/>
                    </a:lnT>
                    <a:lnB>
                      <a:noFill/>
                    </a:lnB>
                  </a:tcPr>
                </a:tc>
                <a:tc>
                  <a:txBody>
                    <a:bodyPr/>
                    <a:lstStyle/>
                    <a:p>
                      <a:pPr algn="l" fontAlgn="b"/>
                      <a:endParaRPr lang="pt-BR" sz="1000" b="0" i="0" u="none" strike="noStrike" dirty="0">
                        <a:solidFill>
                          <a:schemeClr val="accent6">
                            <a:lumMod val="50000"/>
                          </a:schemeClr>
                        </a:solidFill>
                        <a:latin typeface="Courier"/>
                      </a:endParaRPr>
                    </a:p>
                  </a:txBody>
                  <a:tcPr marL="0" marR="0" marT="0" marB="0" anchor="b">
                    <a:lnL>
                      <a:noFill/>
                    </a:lnL>
                    <a:lnR>
                      <a:noFill/>
                    </a:lnR>
                    <a:lnT>
                      <a:noFill/>
                    </a:lnT>
                    <a:lnB>
                      <a:noFill/>
                    </a:lnB>
                  </a:tcPr>
                </a:tc>
                <a:tc>
                  <a:txBody>
                    <a:bodyPr/>
                    <a:lstStyle/>
                    <a:p>
                      <a:pPr algn="l" fontAlgn="b"/>
                      <a:endParaRPr lang="pt-BR" sz="1000" b="0" i="0" u="none" strike="noStrike" dirty="0">
                        <a:solidFill>
                          <a:schemeClr val="accent6">
                            <a:lumMod val="50000"/>
                          </a:schemeClr>
                        </a:solidFill>
                        <a:latin typeface="Courier"/>
                      </a:endParaRPr>
                    </a:p>
                  </a:txBody>
                  <a:tcPr marL="0" marR="0" marT="0" marB="0" anchor="b">
                    <a:lnL>
                      <a:noFill/>
                    </a:lnL>
                    <a:lnR>
                      <a:noFill/>
                    </a:lnR>
                    <a:lnT>
                      <a:noFill/>
                    </a:lnT>
                    <a:lnB>
                      <a:noFill/>
                    </a:lnB>
                  </a:tcPr>
                </a:tc>
                <a:extLst>
                  <a:ext uri="{0D108BD9-81ED-4DB2-BD59-A6C34878D82A}">
                    <a16:rowId xmlns:a16="http://schemas.microsoft.com/office/drawing/2014/main" val="10021"/>
                  </a:ext>
                </a:extLst>
              </a:tr>
              <a:tr h="254858">
                <a:tc>
                  <a:txBody>
                    <a:bodyPr/>
                    <a:lstStyle/>
                    <a:p>
                      <a:pPr algn="ctr" fontAlgn="b"/>
                      <a:endParaRPr lang="pt-BR" sz="1000" b="0" i="0" u="none" strike="noStrike" dirty="0">
                        <a:solidFill>
                          <a:schemeClr val="accent6">
                            <a:lumMod val="50000"/>
                          </a:schemeClr>
                        </a:solidFill>
                        <a:latin typeface="Courier"/>
                      </a:endParaRPr>
                    </a:p>
                  </a:txBody>
                  <a:tcPr marL="0" marR="0" marT="0" marB="0" anchor="b">
                    <a:lnL>
                      <a:noFill/>
                    </a:lnL>
                    <a:lnR>
                      <a:noFill/>
                    </a:lnR>
                    <a:lnT>
                      <a:noFill/>
                    </a:lnT>
                    <a:lnB>
                      <a:noFill/>
                    </a:lnB>
                  </a:tcPr>
                </a:tc>
                <a:tc>
                  <a:txBody>
                    <a:bodyPr/>
                    <a:lstStyle/>
                    <a:p>
                      <a:pPr algn="l" fontAlgn="b"/>
                      <a:endParaRPr lang="pt-BR" sz="1000" b="0" i="0" u="none" strike="noStrike" dirty="0">
                        <a:solidFill>
                          <a:schemeClr val="accent6">
                            <a:lumMod val="50000"/>
                          </a:schemeClr>
                        </a:solidFill>
                        <a:latin typeface="Courier"/>
                      </a:endParaRPr>
                    </a:p>
                  </a:txBody>
                  <a:tcPr marL="0" marR="0" marT="0" marB="0" anchor="b">
                    <a:lnL>
                      <a:noFill/>
                    </a:lnL>
                    <a:lnR>
                      <a:noFill/>
                    </a:lnR>
                    <a:lnT>
                      <a:noFill/>
                    </a:lnT>
                    <a:lnB>
                      <a:noFill/>
                    </a:lnB>
                  </a:tcPr>
                </a:tc>
                <a:tc>
                  <a:txBody>
                    <a:bodyPr/>
                    <a:lstStyle/>
                    <a:p>
                      <a:pPr algn="ctr" fontAlgn="b"/>
                      <a:r>
                        <a:rPr lang="pt-BR" sz="1000" b="1" i="0" u="none" strike="noStrike" dirty="0">
                          <a:solidFill>
                            <a:schemeClr val="accent6">
                              <a:lumMod val="50000"/>
                            </a:schemeClr>
                          </a:solidFill>
                          <a:latin typeface="Courier"/>
                        </a:rPr>
                        <a:t>PU:</a:t>
                      </a:r>
                    </a:p>
                  </a:txBody>
                  <a:tcPr marL="0" marR="0" marT="0" marB="0" anchor="b">
                    <a:lnL>
                      <a:noFill/>
                    </a:lnL>
                    <a:lnR>
                      <a:noFill/>
                    </a:lnR>
                    <a:lnT>
                      <a:noFill/>
                    </a:lnT>
                    <a:lnB>
                      <a:noFill/>
                    </a:lnB>
                    <a:solidFill>
                      <a:srgbClr val="FFC000"/>
                    </a:solidFill>
                  </a:tcPr>
                </a:tc>
                <a:tc>
                  <a:txBody>
                    <a:bodyPr/>
                    <a:lstStyle/>
                    <a:p>
                      <a:pPr algn="ctr" fontAlgn="b"/>
                      <a:r>
                        <a:rPr lang="pt-BR" sz="1000" b="1" i="0" u="none" strike="noStrike" dirty="0">
                          <a:solidFill>
                            <a:schemeClr val="accent6">
                              <a:lumMod val="50000"/>
                            </a:schemeClr>
                          </a:solidFill>
                          <a:latin typeface="Courier"/>
                        </a:rPr>
                        <a:t>1.050,07449726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22"/>
                  </a:ext>
                </a:extLst>
              </a:tr>
            </a:tbl>
          </a:graphicData>
        </a:graphic>
      </p:graphicFrame>
      <p:sp>
        <p:nvSpPr>
          <p:cNvPr id="2" name="Retângulo 1">
            <a:extLst>
              <a:ext uri="{FF2B5EF4-FFF2-40B4-BE49-F238E27FC236}">
                <a16:creationId xmlns:a16="http://schemas.microsoft.com/office/drawing/2014/main" id="{EA8C7BC2-40DA-52EF-A83F-535B82AB1827}"/>
              </a:ext>
            </a:extLst>
          </p:cNvPr>
          <p:cNvSpPr/>
          <p:nvPr/>
        </p:nvSpPr>
        <p:spPr>
          <a:xfrm>
            <a:off x="2619203" y="1849305"/>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Prefixados com cupom</a:t>
            </a:r>
          </a:p>
        </p:txBody>
      </p:sp>
    </p:spTree>
    <p:extLst>
      <p:ext uri="{BB962C8B-B14F-4D97-AF65-F5344CB8AC3E}">
        <p14:creationId xmlns:p14="http://schemas.microsoft.com/office/powerpoint/2010/main" val="60169666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spect="1" noChangeArrowheads="1"/>
          </p:cNvSpPr>
          <p:nvPr>
            <p:ph sz="quarter" idx="13"/>
          </p:nvPr>
        </p:nvSpPr>
        <p:spPr>
          <a:xfrm>
            <a:off x="2486152" y="3280294"/>
            <a:ext cx="8743701" cy="2312493"/>
          </a:xfrm>
          <a:prstGeom prst="rect">
            <a:avLst/>
          </a:prstGeom>
          <a:noFill/>
        </p:spPr>
        <p:txBody>
          <a:bodyPr>
            <a:spAutoFit/>
          </a:bodyPr>
          <a:lstStyle/>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Operações de especulação: 5.3</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Operações de arbitragem: 5.4</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Operações de hedge: 5.5</a:t>
            </a:r>
            <a:endParaRPr lang="pt-BR" altLang="pt-BR" sz="2000" dirty="0"/>
          </a:p>
        </p:txBody>
      </p:sp>
      <p:sp>
        <p:nvSpPr>
          <p:cNvPr id="2" name="Retângulo 1">
            <a:extLst>
              <a:ext uri="{FF2B5EF4-FFF2-40B4-BE49-F238E27FC236}">
                <a16:creationId xmlns:a16="http://schemas.microsoft.com/office/drawing/2014/main" id="{917E70A1-C0B7-13CE-38DB-4A9C507FF3C6}"/>
              </a:ext>
            </a:extLst>
          </p:cNvPr>
          <p:cNvSpPr/>
          <p:nvPr/>
        </p:nvSpPr>
        <p:spPr>
          <a:xfrm>
            <a:off x="2619203" y="1849305"/>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Prefixados com cupom</a:t>
            </a:r>
          </a:p>
        </p:txBody>
      </p:sp>
    </p:spTree>
    <p:extLst>
      <p:ext uri="{BB962C8B-B14F-4D97-AF65-F5344CB8AC3E}">
        <p14:creationId xmlns:p14="http://schemas.microsoft.com/office/powerpoint/2010/main" val="412517520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2320632" y="3199284"/>
            <a:ext cx="7776864" cy="4197173"/>
          </a:xfrm>
        </p:spPr>
        <p:txBody>
          <a:bodyPr>
            <a:normAutofit/>
          </a:bodyPr>
          <a:lstStyle/>
          <a:p>
            <a:pPr indent="-385763" algn="just" eaLnBrk="0" hangingPunct="0">
              <a:lnSpc>
                <a:spcPct val="130000"/>
              </a:lnSpc>
              <a:spcAft>
                <a:spcPct val="60000"/>
              </a:spcAft>
              <a:buClr>
                <a:srgbClr val="CC0000"/>
              </a:buClr>
              <a:buFont typeface="Marlett" pitchFamily="2" charset="2"/>
              <a:buChar char="4"/>
              <a:defRPr/>
            </a:pPr>
            <a:r>
              <a:rPr lang="pt-BR" altLang="pt-BR" sz="2000" b="0" dirty="0">
                <a:solidFill>
                  <a:srgbClr val="30435F"/>
                </a:solidFill>
                <a:latin typeface="+mn-lt"/>
                <a:ea typeface="ＭＳ Ｐゴシック" pitchFamily="-107" charset="-128"/>
              </a:rPr>
              <a:t>Definição do perfil do investidor a partir da combinação dos seguinte fatores:</a:t>
            </a:r>
          </a:p>
          <a:p>
            <a:pPr lvl="2" indent="-385763" algn="just" eaLnBrk="0" hangingPunct="0">
              <a:lnSpc>
                <a:spcPct val="130000"/>
              </a:lnSpc>
              <a:spcAft>
                <a:spcPct val="60000"/>
              </a:spcAft>
              <a:buClr>
                <a:srgbClr val="CC0000"/>
              </a:buClr>
              <a:buFont typeface="Arial" panose="020B0604020202020204" pitchFamily="34" charset="0"/>
              <a:buChar char="•"/>
              <a:defRPr/>
            </a:pPr>
            <a:r>
              <a:rPr lang="pt-BR" altLang="pt-BR" sz="2000" dirty="0">
                <a:solidFill>
                  <a:srgbClr val="30435F"/>
                </a:solidFill>
                <a:ea typeface="ＭＳ Ｐゴシック" pitchFamily="-107" charset="-128"/>
              </a:rPr>
              <a:t>Retorno pretendido do seu investimento;</a:t>
            </a:r>
          </a:p>
          <a:p>
            <a:pPr lvl="2" indent="-385763" algn="just" eaLnBrk="0" hangingPunct="0">
              <a:lnSpc>
                <a:spcPct val="130000"/>
              </a:lnSpc>
              <a:spcAft>
                <a:spcPct val="60000"/>
              </a:spcAft>
              <a:buClr>
                <a:srgbClr val="CC0000"/>
              </a:buClr>
              <a:buFont typeface="Arial" panose="020B0604020202020204" pitchFamily="34" charset="0"/>
              <a:buChar char="•"/>
              <a:defRPr/>
            </a:pPr>
            <a:r>
              <a:rPr lang="pt-BR" altLang="pt-BR" sz="2000" dirty="0">
                <a:solidFill>
                  <a:srgbClr val="30435F"/>
                </a:solidFill>
                <a:ea typeface="ＭＳ Ｐゴシック" pitchFamily="-107" charset="-128"/>
              </a:rPr>
              <a:t>Prazo para investir;</a:t>
            </a:r>
          </a:p>
          <a:p>
            <a:pPr lvl="2" indent="-385763" algn="just" eaLnBrk="0" hangingPunct="0">
              <a:lnSpc>
                <a:spcPct val="130000"/>
              </a:lnSpc>
              <a:spcAft>
                <a:spcPct val="60000"/>
              </a:spcAft>
              <a:buClr>
                <a:srgbClr val="CC0000"/>
              </a:buClr>
              <a:buFont typeface="Arial" panose="020B0604020202020204" pitchFamily="34" charset="0"/>
              <a:buChar char="•"/>
              <a:defRPr/>
            </a:pPr>
            <a:r>
              <a:rPr lang="pt-BR" altLang="pt-BR" sz="2000" dirty="0">
                <a:solidFill>
                  <a:srgbClr val="30435F"/>
                </a:solidFill>
                <a:ea typeface="ＭＳ Ｐゴシック" pitchFamily="-107" charset="-128"/>
              </a:rPr>
              <a:t>Tolerância ao risco;</a:t>
            </a:r>
          </a:p>
          <a:p>
            <a:pPr lvl="2" indent="-385763" algn="just" eaLnBrk="0" hangingPunct="0">
              <a:lnSpc>
                <a:spcPct val="130000"/>
              </a:lnSpc>
              <a:spcAft>
                <a:spcPct val="60000"/>
              </a:spcAft>
              <a:buClr>
                <a:srgbClr val="CC0000"/>
              </a:buClr>
              <a:buFont typeface="Arial" panose="020B0604020202020204" pitchFamily="34" charset="0"/>
              <a:buChar char="•"/>
              <a:defRPr/>
            </a:pPr>
            <a:r>
              <a:rPr lang="pt-BR" altLang="pt-BR" sz="2000" dirty="0">
                <a:solidFill>
                  <a:srgbClr val="30435F"/>
                </a:solidFill>
                <a:ea typeface="ＭＳ Ｐゴシック" pitchFamily="-107" charset="-128"/>
              </a:rPr>
              <a:t>Situação financeira e patrimonial.</a:t>
            </a:r>
          </a:p>
        </p:txBody>
      </p:sp>
      <p:sp>
        <p:nvSpPr>
          <p:cNvPr id="5" name="Título 1">
            <a:extLst>
              <a:ext uri="{FF2B5EF4-FFF2-40B4-BE49-F238E27FC236}">
                <a16:creationId xmlns:a16="http://schemas.microsoft.com/office/drawing/2014/main" id="{E245DB81-CC9D-45A8-BD37-03504EDB6345}"/>
              </a:ext>
            </a:extLst>
          </p:cNvPr>
          <p:cNvSpPr txBox="1">
            <a:spLocks/>
          </p:cNvSpPr>
          <p:nvPr/>
        </p:nvSpPr>
        <p:spPr>
          <a:xfrm>
            <a:off x="762001" y="1971678"/>
            <a:ext cx="9671252" cy="6234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200" dirty="0"/>
              <a:t>Planejamento Financeiro</a:t>
            </a:r>
          </a:p>
        </p:txBody>
      </p:sp>
      <p:pic>
        <p:nvPicPr>
          <p:cNvPr id="7" name="Imagem 6" descr="Uma imagem contendo texto, livro, traçado&#10;&#10;Descrição gerada automaticamente">
            <a:extLst>
              <a:ext uri="{FF2B5EF4-FFF2-40B4-BE49-F238E27FC236}">
                <a16:creationId xmlns:a16="http://schemas.microsoft.com/office/drawing/2014/main" id="{CF3E9854-CFC6-4855-9D4F-6B25ED897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196" y="6120573"/>
            <a:ext cx="1660030" cy="1842499"/>
          </a:xfrm>
          <a:prstGeom prst="rect">
            <a:avLst/>
          </a:prstGeom>
        </p:spPr>
      </p:pic>
    </p:spTree>
    <p:extLst>
      <p:ext uri="{BB962C8B-B14F-4D97-AF65-F5344CB8AC3E}">
        <p14:creationId xmlns:p14="http://schemas.microsoft.com/office/powerpoint/2010/main" val="31941513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3698649" y="3685340"/>
            <a:ext cx="6318702" cy="1687710"/>
          </a:xfrm>
        </p:spPr>
        <p:txBody>
          <a:bodyPr>
            <a:normAutofit/>
          </a:bodyPr>
          <a:lstStyle/>
          <a:p>
            <a:r>
              <a:rPr lang="pt-BR" sz="3600" dirty="0"/>
              <a:t>Titulo Pós-Fixado</a:t>
            </a:r>
          </a:p>
          <a:p>
            <a:r>
              <a:rPr lang="pt-BR" sz="2250" dirty="0"/>
              <a:t>(s/cupom de juros)</a:t>
            </a:r>
          </a:p>
          <a:p>
            <a:r>
              <a:rPr lang="pt-BR" sz="2250" dirty="0"/>
              <a:t>Capítulo 6</a:t>
            </a:r>
          </a:p>
        </p:txBody>
      </p:sp>
    </p:spTree>
    <p:extLst>
      <p:ext uri="{BB962C8B-B14F-4D97-AF65-F5344CB8AC3E}">
        <p14:creationId xmlns:p14="http://schemas.microsoft.com/office/powerpoint/2010/main" val="18244932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Espaço Reservado para Número de Slide 3"/>
          <p:cNvSpPr>
            <a:spLocks noGrp="1"/>
          </p:cNvSpPr>
          <p:nvPr>
            <p:ph type="sldNum" sz="quarter" idx="4294967295"/>
          </p:nvPr>
        </p:nvSpPr>
        <p:spPr>
          <a:xfrm>
            <a:off x="8590665" y="6041364"/>
            <a:ext cx="683339"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buClrTx/>
              <a:buSzTx/>
              <a:buFontTx/>
              <a:buNone/>
            </a:pPr>
            <a:fld id="{CB131877-7FA7-436E-8DCB-4AA98F182A19}" type="slidenum">
              <a:rPr lang="pt-BR" smtClean="0"/>
              <a:pPr eaLnBrk="1" hangingPunct="1">
                <a:buClrTx/>
                <a:buSzTx/>
                <a:buFontTx/>
                <a:buNone/>
              </a:pPr>
              <a:t>81</a:t>
            </a:fld>
            <a:endParaRPr lang="en-US" altLang="pt-BR" sz="1038" dirty="0">
              <a:solidFill>
                <a:schemeClr val="bg1"/>
              </a:solidFill>
            </a:endParaRPr>
          </a:p>
        </p:txBody>
      </p:sp>
      <p:sp>
        <p:nvSpPr>
          <p:cNvPr id="6" name="Rectangle 2"/>
          <p:cNvSpPr txBox="1">
            <a:spLocks noChangeArrowheads="1"/>
          </p:cNvSpPr>
          <p:nvPr/>
        </p:nvSpPr>
        <p:spPr bwMode="auto">
          <a:xfrm>
            <a:off x="2077242" y="3056428"/>
            <a:ext cx="7622306" cy="781416"/>
          </a:xfrm>
          <a:prstGeom prst="rect">
            <a:avLst/>
          </a:prstGeom>
          <a:noFill/>
          <a:ln w="9525">
            <a:noFill/>
            <a:miter lim="800000"/>
            <a:headEnd/>
            <a:tailEnd/>
          </a:ln>
        </p:spPr>
        <p:txBody>
          <a:bodyPr/>
          <a:lstStyle/>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dirty="0">
                <a:solidFill>
                  <a:srgbClr val="30435F"/>
                </a:solidFill>
                <a:ea typeface="ＭＳ Ｐゴシック" pitchFamily="-107" charset="-128"/>
                <a:cs typeface="Arial" panose="020B0604020202020204" pitchFamily="34" charset="0"/>
              </a:rPr>
              <a:t>LFT – Letra Financeira do Tesouro (210100)</a:t>
            </a:r>
          </a:p>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dirty="0">
                <a:solidFill>
                  <a:srgbClr val="30435F"/>
                </a:solidFill>
                <a:ea typeface="ＭＳ Ｐゴシック" pitchFamily="-107" charset="-128"/>
              </a:rPr>
              <a:t>Tesouro Selic</a:t>
            </a:r>
            <a:endParaRPr lang="pt-BR" dirty="0">
              <a:solidFill>
                <a:srgbClr val="30435F"/>
              </a:solidFill>
              <a:ea typeface="ＭＳ Ｐゴシック" pitchFamily="-107" charset="-128"/>
              <a:cs typeface="Arial" panose="020B0604020202020204" pitchFamily="34" charset="0"/>
            </a:endParaRPr>
          </a:p>
          <a:p>
            <a:pPr marL="232453" indent="-232453" algn="just">
              <a:lnSpc>
                <a:spcPct val="130000"/>
              </a:lnSpc>
              <a:buClr>
                <a:srgbClr val="0095D9"/>
              </a:buClr>
              <a:buSzPct val="70000"/>
              <a:buFont typeface="Marlett" pitchFamily="2" charset="2"/>
              <a:buChar char="4"/>
              <a:defRPr/>
            </a:pPr>
            <a:endParaRPr lang="pt-BR" sz="2492" kern="0" dirty="0">
              <a:solidFill>
                <a:srgbClr val="30435F"/>
              </a:solidFill>
              <a:cs typeface="Arial" charset="0"/>
            </a:endParaRPr>
          </a:p>
        </p:txBody>
      </p:sp>
      <p:grpSp>
        <p:nvGrpSpPr>
          <p:cNvPr id="67589" name="Grupo 28"/>
          <p:cNvGrpSpPr>
            <a:grpSpLocks/>
          </p:cNvGrpSpPr>
          <p:nvPr/>
        </p:nvGrpSpPr>
        <p:grpSpPr bwMode="auto">
          <a:xfrm>
            <a:off x="2804373" y="4129638"/>
            <a:ext cx="4358430" cy="2223578"/>
            <a:chOff x="1049221" y="2453057"/>
            <a:chExt cx="4197067" cy="2140271"/>
          </a:xfrm>
        </p:grpSpPr>
        <p:grpSp>
          <p:nvGrpSpPr>
            <p:cNvPr id="3" name="Grupo 20"/>
            <p:cNvGrpSpPr/>
            <p:nvPr/>
          </p:nvGrpSpPr>
          <p:grpSpPr>
            <a:xfrm>
              <a:off x="1793625" y="2901453"/>
              <a:ext cx="2998177" cy="1547447"/>
              <a:chOff x="1635369" y="2664069"/>
              <a:chExt cx="2998177" cy="1547447"/>
            </a:xfrm>
            <a:effectLst>
              <a:outerShdw blurRad="50800" dist="38100" dir="5400000" algn="t" rotWithShape="0">
                <a:prstClr val="black">
                  <a:alpha val="40000"/>
                </a:prstClr>
              </a:outerShdw>
            </a:effectLst>
          </p:grpSpPr>
          <p:cxnSp>
            <p:nvCxnSpPr>
              <p:cNvPr id="14" name="Conector reto 13"/>
              <p:cNvCxnSpPr/>
              <p:nvPr/>
            </p:nvCxnSpPr>
            <p:spPr bwMode="auto">
              <a:xfrm flipV="1">
                <a:off x="1635369" y="3429000"/>
                <a:ext cx="2998177" cy="35169"/>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17" name="Conector de seta reta 16"/>
              <p:cNvCxnSpPr/>
              <p:nvPr/>
            </p:nvCxnSpPr>
            <p:spPr bwMode="auto">
              <a:xfrm flipH="1" flipV="1">
                <a:off x="4607169" y="2664069"/>
                <a:ext cx="17585" cy="764929"/>
              </a:xfrm>
              <a:prstGeom prst="straightConnector1">
                <a:avLst/>
              </a:prstGeom>
              <a:noFill/>
              <a:ln w="38100" cap="flat" cmpd="sng" algn="ctr">
                <a:solidFill>
                  <a:schemeClr val="accent6">
                    <a:lumMod val="50000"/>
                  </a:schemeClr>
                </a:solidFill>
                <a:prstDash val="solid"/>
                <a:round/>
                <a:headEnd type="none" w="med" len="med"/>
                <a:tailEnd type="arrow"/>
              </a:ln>
              <a:effectLst/>
            </p:spPr>
          </p:cxnSp>
          <p:cxnSp>
            <p:nvCxnSpPr>
              <p:cNvPr id="18" name="Conector de seta reta 17"/>
              <p:cNvCxnSpPr/>
              <p:nvPr/>
            </p:nvCxnSpPr>
            <p:spPr bwMode="auto">
              <a:xfrm flipH="1">
                <a:off x="1635370" y="3458308"/>
                <a:ext cx="11723" cy="753208"/>
              </a:xfrm>
              <a:prstGeom prst="straightConnector1">
                <a:avLst/>
              </a:prstGeom>
              <a:noFill/>
              <a:ln w="38100" cap="flat" cmpd="sng" algn="ctr">
                <a:solidFill>
                  <a:schemeClr val="accent6">
                    <a:lumMod val="50000"/>
                  </a:schemeClr>
                </a:solidFill>
                <a:prstDash val="solid"/>
                <a:round/>
                <a:headEnd type="none" w="med" len="med"/>
                <a:tailEnd type="arrow"/>
              </a:ln>
              <a:effectLst/>
            </p:spPr>
          </p:cxnSp>
        </p:grpSp>
        <p:sp>
          <p:nvSpPr>
            <p:cNvPr id="67592" name="CaixaDeTexto 21"/>
            <p:cNvSpPr txBox="1">
              <a:spLocks noChangeArrowheads="1"/>
            </p:cNvSpPr>
            <p:nvPr/>
          </p:nvSpPr>
          <p:spPr bwMode="auto">
            <a:xfrm>
              <a:off x="4554422" y="2453057"/>
              <a:ext cx="691866" cy="45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2492" b="1" dirty="0">
                  <a:solidFill>
                    <a:srgbClr val="000000"/>
                  </a:solidFill>
                </a:rPr>
                <a:t>100</a:t>
              </a:r>
            </a:p>
          </p:txBody>
        </p:sp>
        <p:sp>
          <p:nvSpPr>
            <p:cNvPr id="67593" name="CaixaDeTexto 22"/>
            <p:cNvSpPr txBox="1">
              <a:spLocks noChangeArrowheads="1"/>
            </p:cNvSpPr>
            <p:nvPr/>
          </p:nvSpPr>
          <p:spPr bwMode="auto">
            <a:xfrm>
              <a:off x="1049221" y="4135319"/>
              <a:ext cx="690322" cy="45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2492" b="1" dirty="0">
                  <a:solidFill>
                    <a:srgbClr val="000000"/>
                  </a:solidFill>
                </a:rPr>
                <a:t>Cot</a:t>
              </a:r>
            </a:p>
          </p:txBody>
        </p:sp>
        <p:sp>
          <p:nvSpPr>
            <p:cNvPr id="67594" name="CaixaDeTexto 23"/>
            <p:cNvSpPr txBox="1">
              <a:spLocks noChangeArrowheads="1"/>
            </p:cNvSpPr>
            <p:nvPr/>
          </p:nvSpPr>
          <p:spPr bwMode="auto">
            <a:xfrm>
              <a:off x="4448908" y="3789484"/>
              <a:ext cx="427901" cy="33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662" b="1" dirty="0">
                  <a:solidFill>
                    <a:srgbClr val="000000"/>
                  </a:solidFill>
                </a:rPr>
                <a:t>du</a:t>
              </a:r>
            </a:p>
          </p:txBody>
        </p:sp>
        <p:cxnSp>
          <p:nvCxnSpPr>
            <p:cNvPr id="67595" name="Conector de seta reta 25"/>
            <p:cNvCxnSpPr>
              <a:cxnSpLocks noChangeShapeType="1"/>
            </p:cNvCxnSpPr>
            <p:nvPr/>
          </p:nvCxnSpPr>
          <p:spPr bwMode="auto">
            <a:xfrm flipV="1">
              <a:off x="2936630" y="4132384"/>
              <a:ext cx="852854" cy="8792"/>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67596" name="CaixaDeTexto 27"/>
            <p:cNvSpPr txBox="1">
              <a:spLocks noChangeArrowheads="1"/>
            </p:cNvSpPr>
            <p:nvPr/>
          </p:nvSpPr>
          <p:spPr bwMode="auto">
            <a:xfrm>
              <a:off x="3297116" y="3824653"/>
              <a:ext cx="234945" cy="33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662" b="1" dirty="0">
                  <a:solidFill>
                    <a:srgbClr val="000000"/>
                  </a:solidFill>
                </a:rPr>
                <a:t>i</a:t>
              </a:r>
            </a:p>
          </p:txBody>
        </p:sp>
      </p:grpSp>
      <p:pic>
        <p:nvPicPr>
          <p:cNvPr id="67590" name="Picture 13" descr="C:\Program Files\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6279" y="4833575"/>
            <a:ext cx="2336381" cy="221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2EED0574-0D9F-A926-0BEA-6ED5F949C0EE}"/>
              </a:ext>
            </a:extLst>
          </p:cNvPr>
          <p:cNvSpPr/>
          <p:nvPr/>
        </p:nvSpPr>
        <p:spPr>
          <a:xfrm>
            <a:off x="2619203" y="1849305"/>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Pós-fixados sem cupom</a:t>
            </a:r>
          </a:p>
        </p:txBody>
      </p:sp>
    </p:spTree>
    <p:extLst>
      <p:ext uri="{BB962C8B-B14F-4D97-AF65-F5344CB8AC3E}">
        <p14:creationId xmlns:p14="http://schemas.microsoft.com/office/powerpoint/2010/main" val="23782921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spect="1" noChangeArrowheads="1"/>
          </p:cNvSpPr>
          <p:nvPr>
            <p:ph sz="quarter" idx="13"/>
          </p:nvPr>
        </p:nvSpPr>
        <p:spPr>
          <a:xfrm>
            <a:off x="2486149" y="3055268"/>
            <a:ext cx="8743701" cy="5131661"/>
          </a:xfrm>
          <a:prstGeom prst="rect">
            <a:avLst/>
          </a:prstGeom>
          <a:noFill/>
        </p:spPr>
        <p:txBody>
          <a:bodyPr>
            <a:spAutoFit/>
          </a:bodyPr>
          <a:lstStyle/>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Com atualização do valor nominal:</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onde:</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i = deságio/ágio ao ano;</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DU = Dias Úteis, entre a data da liquidação do leilão e o vencimento do título</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cot = cotação do título em valor percentual</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PU = COT *VN *Fator Acumulado desde a data de emissão</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VN = valor nominal</a:t>
            </a:r>
          </a:p>
        </p:txBody>
      </p:sp>
      <p:graphicFrame>
        <p:nvGraphicFramePr>
          <p:cNvPr id="3" name="Objeto 2"/>
          <p:cNvGraphicFramePr>
            <a:graphicFrameLocks noChangeAspect="1"/>
          </p:cNvGraphicFramePr>
          <p:nvPr/>
        </p:nvGraphicFramePr>
        <p:xfrm>
          <a:off x="5316599" y="3766351"/>
          <a:ext cx="3082803" cy="1287523"/>
        </p:xfrm>
        <a:graphic>
          <a:graphicData uri="http://schemas.openxmlformats.org/presentationml/2006/ole">
            <mc:AlternateContent xmlns:mc="http://schemas.openxmlformats.org/markup-compatibility/2006">
              <mc:Choice xmlns:v="urn:schemas-microsoft-com:vml" Requires="v">
                <p:oleObj name="Equation" r:id="rId3" imgW="1346200" imgH="609600" progId="Equation.3">
                  <p:embed/>
                </p:oleObj>
              </mc:Choice>
              <mc:Fallback>
                <p:oleObj name="Equation" r:id="rId3" imgW="1346200" imgH="609600" progId="Equation.3">
                  <p:embed/>
                  <p:pic>
                    <p:nvPicPr>
                      <p:cNvPr id="3" name="Objet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599" y="3766351"/>
                        <a:ext cx="3082803" cy="1287523"/>
                      </a:xfrm>
                      <a:prstGeom prst="rect">
                        <a:avLst/>
                      </a:prstGeom>
                      <a:noFill/>
                      <a:ln>
                        <a:noFill/>
                      </a:ln>
                      <a:effectLst/>
                    </p:spPr>
                  </p:pic>
                </p:oleObj>
              </mc:Fallback>
            </mc:AlternateContent>
          </a:graphicData>
        </a:graphic>
      </p:graphicFrame>
      <p:sp>
        <p:nvSpPr>
          <p:cNvPr id="2" name="Retângulo 1">
            <a:extLst>
              <a:ext uri="{FF2B5EF4-FFF2-40B4-BE49-F238E27FC236}">
                <a16:creationId xmlns:a16="http://schemas.microsoft.com/office/drawing/2014/main" id="{127A2074-8981-EF69-9E2F-F0C3DAAE10D1}"/>
              </a:ext>
            </a:extLst>
          </p:cNvPr>
          <p:cNvSpPr/>
          <p:nvPr/>
        </p:nvSpPr>
        <p:spPr>
          <a:xfrm>
            <a:off x="2619203" y="1849305"/>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Pós-fixados sem cupom</a:t>
            </a:r>
          </a:p>
        </p:txBody>
      </p:sp>
    </p:spTree>
    <p:extLst>
      <p:ext uri="{BB962C8B-B14F-4D97-AF65-F5344CB8AC3E}">
        <p14:creationId xmlns:p14="http://schemas.microsoft.com/office/powerpoint/2010/main" val="3131013129"/>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spect="1" noChangeArrowheads="1"/>
          </p:cNvSpPr>
          <p:nvPr>
            <p:ph sz="quarter" idx="13"/>
          </p:nvPr>
        </p:nvSpPr>
        <p:spPr>
          <a:xfrm>
            <a:off x="2888563" y="3442315"/>
            <a:ext cx="6767367" cy="2314480"/>
          </a:xfrm>
          <a:prstGeom prst="rect">
            <a:avLst/>
          </a:prstGeom>
          <a:noFill/>
        </p:spPr>
        <p:txBody>
          <a:bodyPr wrap="square">
            <a:spAutoFit/>
          </a:bodyPr>
          <a:lstStyle/>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Operações de especulação: 6.5</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Operações de arbitragem: 6.6</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Operações de hedge: 6.7</a:t>
            </a:r>
          </a:p>
        </p:txBody>
      </p:sp>
      <p:sp>
        <p:nvSpPr>
          <p:cNvPr id="2" name="Retângulo 1">
            <a:extLst>
              <a:ext uri="{FF2B5EF4-FFF2-40B4-BE49-F238E27FC236}">
                <a16:creationId xmlns:a16="http://schemas.microsoft.com/office/drawing/2014/main" id="{148FCC16-823B-3508-FBAF-93E001E882BF}"/>
              </a:ext>
            </a:extLst>
          </p:cNvPr>
          <p:cNvSpPr/>
          <p:nvPr/>
        </p:nvSpPr>
        <p:spPr>
          <a:xfrm>
            <a:off x="2619203" y="1849305"/>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Pós-fixados sem cupom</a:t>
            </a:r>
          </a:p>
        </p:txBody>
      </p:sp>
    </p:spTree>
    <p:extLst>
      <p:ext uri="{BB962C8B-B14F-4D97-AF65-F5344CB8AC3E}">
        <p14:creationId xmlns:p14="http://schemas.microsoft.com/office/powerpoint/2010/main" val="3760579183"/>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3860667" y="3766349"/>
            <a:ext cx="6318702" cy="1687710"/>
          </a:xfrm>
        </p:spPr>
        <p:txBody>
          <a:bodyPr>
            <a:normAutofit/>
          </a:bodyPr>
          <a:lstStyle/>
          <a:p>
            <a:r>
              <a:rPr lang="pt-BR" sz="3600" dirty="0"/>
              <a:t>Titulo Pós-Fixado</a:t>
            </a:r>
          </a:p>
          <a:p>
            <a:r>
              <a:rPr lang="pt-BR" sz="2250" dirty="0"/>
              <a:t>(c/cupom de juros)</a:t>
            </a:r>
          </a:p>
          <a:p>
            <a:r>
              <a:rPr lang="pt-BR" sz="2250" dirty="0"/>
              <a:t>Capítulo 7</a:t>
            </a:r>
          </a:p>
        </p:txBody>
      </p:sp>
    </p:spTree>
    <p:extLst>
      <p:ext uri="{BB962C8B-B14F-4D97-AF65-F5344CB8AC3E}">
        <p14:creationId xmlns:p14="http://schemas.microsoft.com/office/powerpoint/2010/main" val="11113692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Espaço Reservado para Número de Slide 3"/>
          <p:cNvSpPr>
            <a:spLocks noGrp="1"/>
          </p:cNvSpPr>
          <p:nvPr>
            <p:ph type="sldNum" sz="quarter" idx="4294967295"/>
          </p:nvPr>
        </p:nvSpPr>
        <p:spPr>
          <a:xfrm>
            <a:off x="8590665" y="6041364"/>
            <a:ext cx="683339"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buClrTx/>
              <a:buSzTx/>
              <a:buFontTx/>
              <a:buNone/>
            </a:pPr>
            <a:fld id="{CB131877-7FA7-436E-8DCB-4AA98F182A19}" type="slidenum">
              <a:rPr lang="pt-BR" smtClean="0"/>
              <a:pPr eaLnBrk="1" hangingPunct="1">
                <a:buClrTx/>
                <a:buSzTx/>
                <a:buFontTx/>
                <a:buNone/>
              </a:pPr>
              <a:t>85</a:t>
            </a:fld>
            <a:endParaRPr lang="en-US" altLang="pt-BR" sz="1038" dirty="0">
              <a:solidFill>
                <a:schemeClr val="bg1"/>
              </a:solidFill>
            </a:endParaRPr>
          </a:p>
        </p:txBody>
      </p:sp>
      <p:sp>
        <p:nvSpPr>
          <p:cNvPr id="6" name="Rectangle 2"/>
          <p:cNvSpPr txBox="1">
            <a:spLocks noChangeArrowheads="1"/>
          </p:cNvSpPr>
          <p:nvPr/>
        </p:nvSpPr>
        <p:spPr bwMode="auto">
          <a:xfrm>
            <a:off x="2077242" y="3056428"/>
            <a:ext cx="7173640" cy="781416"/>
          </a:xfrm>
          <a:prstGeom prst="rect">
            <a:avLst/>
          </a:prstGeom>
          <a:noFill/>
          <a:ln w="9525">
            <a:noFill/>
            <a:miter lim="800000"/>
            <a:headEnd/>
            <a:tailEnd/>
          </a:ln>
        </p:spPr>
        <p:txBody>
          <a:bodyPr/>
          <a:lstStyle/>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cs typeface="Arial" panose="020B0604020202020204" pitchFamily="34" charset="0"/>
              </a:rPr>
              <a:t>NTN-B – Notas do Tesouro Nacional – série B(760199)</a:t>
            </a:r>
          </a:p>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Tesouro IPCA</a:t>
            </a:r>
            <a:endParaRPr lang="pt-BR" sz="2000" dirty="0">
              <a:solidFill>
                <a:srgbClr val="30435F"/>
              </a:solidFill>
              <a:latin typeface="+mn-lt"/>
              <a:ea typeface="ＭＳ Ｐゴシック" pitchFamily="-107" charset="-128"/>
              <a:cs typeface="Arial" panose="020B0604020202020204" pitchFamily="34" charset="0"/>
            </a:endParaRPr>
          </a:p>
        </p:txBody>
      </p:sp>
      <p:grpSp>
        <p:nvGrpSpPr>
          <p:cNvPr id="70661" name="Grupo 28"/>
          <p:cNvGrpSpPr>
            <a:grpSpLocks/>
          </p:cNvGrpSpPr>
          <p:nvPr/>
        </p:nvGrpSpPr>
        <p:grpSpPr bwMode="auto">
          <a:xfrm>
            <a:off x="2804373" y="4121399"/>
            <a:ext cx="4358430" cy="2222007"/>
            <a:chOff x="1049221" y="2453057"/>
            <a:chExt cx="4197067" cy="2140683"/>
          </a:xfrm>
        </p:grpSpPr>
        <p:grpSp>
          <p:nvGrpSpPr>
            <p:cNvPr id="3" name="Grupo 20"/>
            <p:cNvGrpSpPr/>
            <p:nvPr/>
          </p:nvGrpSpPr>
          <p:grpSpPr>
            <a:xfrm>
              <a:off x="1793626" y="2901453"/>
              <a:ext cx="2998176" cy="1512279"/>
              <a:chOff x="1635370" y="2664069"/>
              <a:chExt cx="2998176" cy="1512279"/>
            </a:xfrm>
            <a:effectLst>
              <a:outerShdw blurRad="50800" dist="38100" dir="5400000" algn="t" rotWithShape="0">
                <a:prstClr val="black">
                  <a:alpha val="40000"/>
                </a:prstClr>
              </a:outerShdw>
            </a:effectLst>
          </p:grpSpPr>
          <p:cxnSp>
            <p:nvCxnSpPr>
              <p:cNvPr id="14" name="Conector reto 13"/>
              <p:cNvCxnSpPr/>
              <p:nvPr/>
            </p:nvCxnSpPr>
            <p:spPr bwMode="auto">
              <a:xfrm flipV="1">
                <a:off x="1644167" y="3429001"/>
                <a:ext cx="2989379" cy="7"/>
              </a:xfrm>
              <a:prstGeom prst="line">
                <a:avLst/>
              </a:prstGeom>
              <a:noFill/>
              <a:ln w="38100" cap="flat" cmpd="sng" algn="ctr">
                <a:solidFill>
                  <a:schemeClr val="accent6">
                    <a:lumMod val="50000"/>
                  </a:schemeClr>
                </a:solidFill>
                <a:prstDash val="solid"/>
                <a:round/>
                <a:headEnd type="none" w="med" len="med"/>
                <a:tailEnd type="none" w="med" len="med"/>
              </a:ln>
              <a:effectLst/>
            </p:spPr>
          </p:cxnSp>
          <p:cxnSp>
            <p:nvCxnSpPr>
              <p:cNvPr id="17" name="Conector de seta reta 16"/>
              <p:cNvCxnSpPr/>
              <p:nvPr/>
            </p:nvCxnSpPr>
            <p:spPr bwMode="auto">
              <a:xfrm flipH="1" flipV="1">
                <a:off x="4607169" y="2664069"/>
                <a:ext cx="17585" cy="764929"/>
              </a:xfrm>
              <a:prstGeom prst="straightConnector1">
                <a:avLst/>
              </a:prstGeom>
              <a:noFill/>
              <a:ln w="38100" cap="flat" cmpd="sng" algn="ctr">
                <a:solidFill>
                  <a:schemeClr val="accent6">
                    <a:lumMod val="50000"/>
                  </a:schemeClr>
                </a:solidFill>
                <a:prstDash val="solid"/>
                <a:round/>
                <a:headEnd type="none" w="med" len="med"/>
                <a:tailEnd type="arrow"/>
              </a:ln>
              <a:effectLst/>
            </p:spPr>
          </p:cxnSp>
          <p:cxnSp>
            <p:nvCxnSpPr>
              <p:cNvPr id="18" name="Conector de seta reta 17"/>
              <p:cNvCxnSpPr/>
              <p:nvPr/>
            </p:nvCxnSpPr>
            <p:spPr bwMode="auto">
              <a:xfrm flipH="1">
                <a:off x="1635370" y="3423140"/>
                <a:ext cx="11723" cy="753208"/>
              </a:xfrm>
              <a:prstGeom prst="straightConnector1">
                <a:avLst/>
              </a:prstGeom>
              <a:noFill/>
              <a:ln w="38100" cap="flat" cmpd="sng" algn="ctr">
                <a:solidFill>
                  <a:schemeClr val="accent6">
                    <a:lumMod val="50000"/>
                  </a:schemeClr>
                </a:solidFill>
                <a:prstDash val="solid"/>
                <a:round/>
                <a:headEnd type="none" w="med" len="med"/>
                <a:tailEnd type="arrow"/>
              </a:ln>
              <a:effectLst/>
            </p:spPr>
          </p:cxnSp>
        </p:grpSp>
        <p:sp>
          <p:nvSpPr>
            <p:cNvPr id="70667" name="CaixaDeTexto 21"/>
            <p:cNvSpPr txBox="1">
              <a:spLocks noChangeArrowheads="1"/>
            </p:cNvSpPr>
            <p:nvPr/>
          </p:nvSpPr>
          <p:spPr bwMode="auto">
            <a:xfrm>
              <a:off x="4554422" y="2453057"/>
              <a:ext cx="691866" cy="45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2492" b="1" dirty="0">
                  <a:solidFill>
                    <a:srgbClr val="000000"/>
                  </a:solidFill>
                </a:rPr>
                <a:t>100</a:t>
              </a:r>
            </a:p>
          </p:txBody>
        </p:sp>
        <p:sp>
          <p:nvSpPr>
            <p:cNvPr id="70668" name="CaixaDeTexto 22"/>
            <p:cNvSpPr txBox="1">
              <a:spLocks noChangeArrowheads="1"/>
            </p:cNvSpPr>
            <p:nvPr/>
          </p:nvSpPr>
          <p:spPr bwMode="auto">
            <a:xfrm>
              <a:off x="1049221" y="4135319"/>
              <a:ext cx="690322" cy="45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2492" b="1" dirty="0">
                  <a:solidFill>
                    <a:srgbClr val="000000"/>
                  </a:solidFill>
                </a:rPr>
                <a:t>Cot</a:t>
              </a:r>
            </a:p>
          </p:txBody>
        </p:sp>
        <p:sp>
          <p:nvSpPr>
            <p:cNvPr id="70669" name="CaixaDeTexto 23"/>
            <p:cNvSpPr txBox="1">
              <a:spLocks noChangeArrowheads="1"/>
            </p:cNvSpPr>
            <p:nvPr/>
          </p:nvSpPr>
          <p:spPr bwMode="auto">
            <a:xfrm>
              <a:off x="4448908" y="3789485"/>
              <a:ext cx="427901" cy="33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662" b="1" dirty="0">
                  <a:solidFill>
                    <a:srgbClr val="000000"/>
                  </a:solidFill>
                </a:rPr>
                <a:t>du</a:t>
              </a:r>
            </a:p>
          </p:txBody>
        </p:sp>
        <p:cxnSp>
          <p:nvCxnSpPr>
            <p:cNvPr id="70670" name="Conector de seta reta 25"/>
            <p:cNvCxnSpPr>
              <a:cxnSpLocks noChangeShapeType="1"/>
            </p:cNvCxnSpPr>
            <p:nvPr/>
          </p:nvCxnSpPr>
          <p:spPr bwMode="auto">
            <a:xfrm flipV="1">
              <a:off x="2936630" y="4132384"/>
              <a:ext cx="852854" cy="8792"/>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70671" name="CaixaDeTexto 27"/>
            <p:cNvSpPr txBox="1">
              <a:spLocks noChangeArrowheads="1"/>
            </p:cNvSpPr>
            <p:nvPr/>
          </p:nvSpPr>
          <p:spPr bwMode="auto">
            <a:xfrm>
              <a:off x="3297116" y="3824653"/>
              <a:ext cx="234945" cy="33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95D9"/>
                </a:buClr>
                <a:buSzPct val="70000"/>
                <a:buFont typeface="Marlett" pitchFamily="2" charset="2"/>
                <a:buChar char="4"/>
                <a:defRPr sz="2000">
                  <a:solidFill>
                    <a:srgbClr val="4D4D4F"/>
                  </a:solidFill>
                  <a:latin typeface="Arial" pitchFamily="34" charset="0"/>
                </a:defRPr>
              </a:lvl1pPr>
              <a:lvl2pPr marL="742950" indent="-285750" eaLnBrk="0" hangingPunct="0">
                <a:buClr>
                  <a:srgbClr val="0095D9"/>
                </a:buClr>
                <a:buSzPct val="70000"/>
                <a:buFont typeface="Marlett" pitchFamily="2" charset="2"/>
                <a:buChar char="h"/>
                <a:defRPr>
                  <a:solidFill>
                    <a:srgbClr val="4D4D4F"/>
                  </a:solidFill>
                  <a:latin typeface="Arial" pitchFamily="34" charset="0"/>
                </a:defRPr>
              </a:lvl2pPr>
              <a:lvl3pPr marL="1143000" indent="-228600" eaLnBrk="0" hangingPunct="0">
                <a:buClr>
                  <a:srgbClr val="0095D9"/>
                </a:buClr>
                <a:buSzPct val="90000"/>
                <a:buFont typeface="Marlett" pitchFamily="2" charset="2"/>
                <a:buChar char="4"/>
                <a:defRPr sz="1600">
                  <a:solidFill>
                    <a:srgbClr val="4D4D4F"/>
                  </a:solidFill>
                  <a:latin typeface="Arial" pitchFamily="34" charset="0"/>
                </a:defRPr>
              </a:lvl3pPr>
              <a:lvl4pPr marL="1600200" indent="-228600" eaLnBrk="0" hangingPunct="0">
                <a:buClr>
                  <a:srgbClr val="0095D9"/>
                </a:buClr>
                <a:buSzPct val="80000"/>
                <a:buFont typeface="Marlett" pitchFamily="2" charset="2"/>
                <a:buChar char="h"/>
                <a:defRPr sz="1400">
                  <a:solidFill>
                    <a:srgbClr val="4D4D4F"/>
                  </a:solidFill>
                  <a:latin typeface="Arial" pitchFamily="34" charset="0"/>
                </a:defRPr>
              </a:lvl4pPr>
              <a:lvl5pPr marL="2057400" indent="-228600" eaLnBrk="0" hangingPunct="0">
                <a:buClr>
                  <a:srgbClr val="0095D9"/>
                </a:buClr>
                <a:buFont typeface="Marlett" pitchFamily="2" charset="2"/>
                <a:buChar char="4"/>
                <a:defRPr sz="1400">
                  <a:solidFill>
                    <a:srgbClr val="4D4D4F"/>
                  </a:solidFill>
                  <a:latin typeface="Arial" pitchFamily="34" charset="0"/>
                </a:defRPr>
              </a:lvl5pPr>
              <a:lvl6pPr marL="25146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6pPr>
              <a:lvl7pPr marL="29718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7pPr>
              <a:lvl8pPr marL="34290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8pPr>
              <a:lvl9pPr marL="3886200" indent="-228600" eaLnBrk="0" fontAlgn="base" hangingPunct="0">
                <a:spcBef>
                  <a:spcPct val="20000"/>
                </a:spcBef>
                <a:spcAft>
                  <a:spcPct val="0"/>
                </a:spcAft>
                <a:buClr>
                  <a:srgbClr val="0095D9"/>
                </a:buClr>
                <a:buFont typeface="Marlett" pitchFamily="2" charset="2"/>
                <a:buChar char="4"/>
                <a:defRPr sz="1400">
                  <a:solidFill>
                    <a:srgbClr val="4D4D4F"/>
                  </a:solidFill>
                  <a:latin typeface="Arial" pitchFamily="34" charset="0"/>
                </a:defRPr>
              </a:lvl9pPr>
            </a:lstStyle>
            <a:p>
              <a:pPr eaLnBrk="1" hangingPunct="1">
                <a:buClr>
                  <a:schemeClr val="tx1"/>
                </a:buClr>
                <a:buSzTx/>
                <a:buFontTx/>
                <a:buNone/>
              </a:pPr>
              <a:r>
                <a:rPr lang="pt-BR" altLang="pt-BR" sz="1662" b="1" dirty="0">
                  <a:solidFill>
                    <a:srgbClr val="000000"/>
                  </a:solidFill>
                </a:rPr>
                <a:t>i</a:t>
              </a:r>
            </a:p>
          </p:txBody>
        </p:sp>
      </p:grpSp>
      <p:sp>
        <p:nvSpPr>
          <p:cNvPr id="16" name="Retângulo 15"/>
          <p:cNvSpPr/>
          <p:nvPr/>
        </p:nvSpPr>
        <p:spPr bwMode="auto">
          <a:xfrm>
            <a:off x="4078910" y="4994906"/>
            <a:ext cx="2593598" cy="380104"/>
          </a:xfrm>
          <a:prstGeom prst="rect">
            <a:avLst/>
          </a:prstGeom>
          <a:solidFill>
            <a:schemeClr val="accent4">
              <a:lumMod val="75000"/>
              <a:alpha val="62000"/>
            </a:schemeClr>
          </a:solidFill>
          <a:ln w="22225" cap="flat" cmpd="sng" algn="ctr">
            <a:solidFill>
              <a:schemeClr val="accent6">
                <a:lumMod val="50000"/>
              </a:schemeClr>
            </a:solidFill>
            <a:prstDash val="solid"/>
            <a:round/>
            <a:headEnd type="none" w="med" len="med"/>
            <a:tailEnd type="none" w="med" len="med"/>
          </a:ln>
          <a:effectLst/>
        </p:spPr>
        <p:txBody>
          <a:bodyPr>
            <a:spAutoFit/>
          </a:bodyPr>
          <a:lstStyle/>
          <a:p>
            <a:pPr>
              <a:defRPr/>
            </a:pPr>
            <a:endParaRPr lang="pt-BR" sz="1870" dirty="0">
              <a:latin typeface="Arial" charset="0"/>
            </a:endParaRPr>
          </a:p>
        </p:txBody>
      </p:sp>
      <p:cxnSp>
        <p:nvCxnSpPr>
          <p:cNvPr id="29" name="Conector de seta reta 28"/>
          <p:cNvCxnSpPr/>
          <p:nvPr/>
        </p:nvCxnSpPr>
        <p:spPr bwMode="auto">
          <a:xfrm flipH="1" flipV="1">
            <a:off x="6672511" y="5061075"/>
            <a:ext cx="9893" cy="301687"/>
          </a:xfrm>
          <a:prstGeom prst="straightConnector1">
            <a:avLst/>
          </a:prstGeom>
          <a:noFill/>
          <a:ln w="31750" cap="flat" cmpd="sng" algn="ctr">
            <a:solidFill>
              <a:schemeClr val="accent5">
                <a:lumMod val="25000"/>
              </a:schemeClr>
            </a:solidFill>
            <a:prstDash val="solid"/>
            <a:round/>
            <a:headEnd type="none" w="med" len="med"/>
            <a:tailEnd type="arrow"/>
          </a:ln>
          <a:effectLst/>
        </p:spPr>
      </p:cxnSp>
      <p:cxnSp>
        <p:nvCxnSpPr>
          <p:cNvPr id="31" name="Conector de seta reta 30"/>
          <p:cNvCxnSpPr/>
          <p:nvPr/>
        </p:nvCxnSpPr>
        <p:spPr bwMode="auto">
          <a:xfrm flipH="1" flipV="1">
            <a:off x="4082212" y="5074262"/>
            <a:ext cx="9893" cy="300038"/>
          </a:xfrm>
          <a:prstGeom prst="straightConnector1">
            <a:avLst/>
          </a:prstGeom>
          <a:noFill/>
          <a:ln w="31750" cap="flat" cmpd="sng" algn="ctr">
            <a:solidFill>
              <a:schemeClr val="accent5">
                <a:lumMod val="25000"/>
              </a:schemeClr>
            </a:solidFill>
            <a:prstDash val="solid"/>
            <a:round/>
            <a:headEnd type="none" w="med" len="med"/>
            <a:tailEnd type="arrow"/>
          </a:ln>
          <a:effectLst/>
        </p:spPr>
      </p:cxnSp>
      <p:pic>
        <p:nvPicPr>
          <p:cNvPr id="70665" name="Picture 18" descr="C:\Program Files\Microsoft Office\MEDIA\CAGCAT10\j0287005.wmf"/>
          <p:cNvPicPr>
            <a:picLocks noChangeAspect="1" noChangeArrowheads="1"/>
          </p:cNvPicPr>
          <p:nvPr/>
        </p:nvPicPr>
        <p:blipFill>
          <a:blip r:embed="rId3" cstate="print">
            <a:lum bright="-6000" contrast="-8000"/>
            <a:extLst>
              <a:ext uri="{28A0092B-C50C-407E-A947-70E740481C1C}">
                <a14:useLocalDpi xmlns:a14="http://schemas.microsoft.com/office/drawing/2010/main" val="0"/>
              </a:ext>
            </a:extLst>
          </a:blip>
          <a:srcRect/>
          <a:stretch>
            <a:fillRect/>
          </a:stretch>
        </p:blipFill>
        <p:spPr bwMode="auto">
          <a:xfrm>
            <a:off x="8865444" y="4207120"/>
            <a:ext cx="1742804" cy="299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27F6ABC0-E5A7-D01F-EEB2-832BD80A14C5}"/>
              </a:ext>
            </a:extLst>
          </p:cNvPr>
          <p:cNvSpPr/>
          <p:nvPr/>
        </p:nvSpPr>
        <p:spPr>
          <a:xfrm>
            <a:off x="2619203" y="1849305"/>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Pós-fixados com cupom</a:t>
            </a:r>
          </a:p>
        </p:txBody>
      </p:sp>
    </p:spTree>
    <p:extLst>
      <p:ext uri="{BB962C8B-B14F-4D97-AF65-F5344CB8AC3E}">
        <p14:creationId xmlns:p14="http://schemas.microsoft.com/office/powerpoint/2010/main" val="41311010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spect="1" noChangeArrowheads="1"/>
          </p:cNvSpPr>
          <p:nvPr>
            <p:ph sz="quarter" idx="13"/>
          </p:nvPr>
        </p:nvSpPr>
        <p:spPr>
          <a:xfrm>
            <a:off x="2520907" y="3124509"/>
            <a:ext cx="8743701" cy="5514587"/>
          </a:xfrm>
          <a:prstGeom prst="rect">
            <a:avLst/>
          </a:prstGeom>
          <a:noFill/>
        </p:spPr>
        <p:txBody>
          <a:bodyPr>
            <a:spAutoFit/>
          </a:bodyPr>
          <a:lstStyle/>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Com atualização do VN</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onde:</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i = taxa de juros ao ano;</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COT = cotação do título em valor percentual</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Cot Cp = Cupom de juros expresso em cotação;</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DU = Dias Úteis, entre a data da liquidação do leilão e o vencimento do título</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VN = Valor Nominal do título</a:t>
            </a:r>
          </a:p>
          <a:p>
            <a:pPr marL="1028700" lvl="4"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PU = COT *VN *Fator Acumulado desde a data de emissão </a:t>
            </a:r>
          </a:p>
        </p:txBody>
      </p:sp>
      <p:graphicFrame>
        <p:nvGraphicFramePr>
          <p:cNvPr id="2" name="Objeto 1"/>
          <p:cNvGraphicFramePr>
            <a:graphicFrameLocks noChangeAspect="1"/>
          </p:cNvGraphicFramePr>
          <p:nvPr>
            <p:extLst>
              <p:ext uri="{D42A27DB-BD31-4B8C-83A1-F6EECF244321}">
                <p14:modId xmlns:p14="http://schemas.microsoft.com/office/powerpoint/2010/main" val="1474986446"/>
              </p:ext>
            </p:extLst>
          </p:nvPr>
        </p:nvGraphicFramePr>
        <p:xfrm>
          <a:off x="4625752" y="3775348"/>
          <a:ext cx="4312627" cy="1088048"/>
        </p:xfrm>
        <a:graphic>
          <a:graphicData uri="http://schemas.openxmlformats.org/presentationml/2006/ole">
            <mc:AlternateContent xmlns:mc="http://schemas.openxmlformats.org/markup-compatibility/2006">
              <mc:Choice xmlns:v="urn:schemas-microsoft-com:vml" Requires="v">
                <p:oleObj name="Equação" r:id="rId3" imgW="2463800" imgH="622300" progId="Equation.3">
                  <p:embed/>
                </p:oleObj>
              </mc:Choice>
              <mc:Fallback>
                <p:oleObj name="Equação" r:id="rId3" imgW="2463800" imgH="622300" progId="Equation.3">
                  <p:embed/>
                  <p:pic>
                    <p:nvPicPr>
                      <p:cNvPr id="2" name="Objet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5752" y="3775348"/>
                        <a:ext cx="4312627" cy="1088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tângulo 2">
            <a:extLst>
              <a:ext uri="{FF2B5EF4-FFF2-40B4-BE49-F238E27FC236}">
                <a16:creationId xmlns:a16="http://schemas.microsoft.com/office/drawing/2014/main" id="{AB169D4F-8156-BBBC-7684-E6F47532AF4D}"/>
              </a:ext>
            </a:extLst>
          </p:cNvPr>
          <p:cNvSpPr/>
          <p:nvPr/>
        </p:nvSpPr>
        <p:spPr>
          <a:xfrm>
            <a:off x="2619203" y="1849305"/>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Pós-fixados com cupom</a:t>
            </a:r>
          </a:p>
        </p:txBody>
      </p:sp>
    </p:spTree>
    <p:extLst>
      <p:ext uri="{BB962C8B-B14F-4D97-AF65-F5344CB8AC3E}">
        <p14:creationId xmlns:p14="http://schemas.microsoft.com/office/powerpoint/2010/main" val="2270809323"/>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ED3CB1CB-73BB-4E36-A8F8-D08A2FA9EFBD}"/>
              </a:ext>
            </a:extLst>
          </p:cNvPr>
          <p:cNvPicPr>
            <a:picLocks noChangeAspect="1"/>
          </p:cNvPicPr>
          <p:nvPr/>
        </p:nvPicPr>
        <p:blipFill>
          <a:blip r:embed="rId3"/>
          <a:stretch>
            <a:fillRect/>
          </a:stretch>
        </p:blipFill>
        <p:spPr>
          <a:xfrm>
            <a:off x="2070835" y="3280292"/>
            <a:ext cx="8284343" cy="4023447"/>
          </a:xfrm>
          <a:prstGeom prst="rect">
            <a:avLst/>
          </a:prstGeom>
        </p:spPr>
      </p:pic>
      <p:sp>
        <p:nvSpPr>
          <p:cNvPr id="2" name="Retângulo 1">
            <a:extLst>
              <a:ext uri="{FF2B5EF4-FFF2-40B4-BE49-F238E27FC236}">
                <a16:creationId xmlns:a16="http://schemas.microsoft.com/office/drawing/2014/main" id="{AC9A6B14-F9A7-0DD6-B9A5-ED135E6B822E}"/>
              </a:ext>
            </a:extLst>
          </p:cNvPr>
          <p:cNvSpPr/>
          <p:nvPr/>
        </p:nvSpPr>
        <p:spPr>
          <a:xfrm>
            <a:off x="2619203" y="1849305"/>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Pós-fixados com cupom</a:t>
            </a:r>
          </a:p>
        </p:txBody>
      </p:sp>
    </p:spTree>
    <p:extLst>
      <p:ext uri="{BB962C8B-B14F-4D97-AF65-F5344CB8AC3E}">
        <p14:creationId xmlns:p14="http://schemas.microsoft.com/office/powerpoint/2010/main" val="230489460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spect="1" noChangeArrowheads="1"/>
          </p:cNvSpPr>
          <p:nvPr>
            <p:ph sz="quarter" idx="13"/>
          </p:nvPr>
        </p:nvSpPr>
        <p:spPr>
          <a:xfrm>
            <a:off x="2888563" y="3442315"/>
            <a:ext cx="6767367" cy="2314480"/>
          </a:xfrm>
          <a:prstGeom prst="rect">
            <a:avLst/>
          </a:prstGeom>
          <a:noFill/>
        </p:spPr>
        <p:txBody>
          <a:bodyPr wrap="square">
            <a:spAutoFit/>
          </a:bodyPr>
          <a:lstStyle/>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Preço teórico: 7.3</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Operações de hedge no mercado primário: 7.6</a:t>
            </a:r>
          </a:p>
          <a:p>
            <a:pPr marL="0" lvl="2" indent="-385763" algn="just" eaLnBrk="0" hangingPunct="0">
              <a:lnSpc>
                <a:spcPct val="80000"/>
              </a:lnSpc>
              <a:spcAft>
                <a:spcPct val="60000"/>
              </a:spcAft>
              <a:buClr>
                <a:srgbClr val="CC0000"/>
              </a:buClr>
              <a:buSzPct val="70000"/>
              <a:buFont typeface="Marlett" pitchFamily="2" charset="2"/>
              <a:buChar char="4"/>
              <a:defRPr/>
            </a:pPr>
            <a:endParaRPr lang="pt-BR" altLang="pt-BR" sz="2000" dirty="0">
              <a:solidFill>
                <a:srgbClr val="30435F"/>
              </a:solidFill>
              <a:latin typeface="+mn-lt"/>
              <a:ea typeface="ＭＳ Ｐゴシック" pitchFamily="-107" charset="-128"/>
            </a:endParaRPr>
          </a:p>
          <a:p>
            <a:pPr marL="0" lvl="2" indent="-385763" algn="just" eaLnBrk="0" hangingPunct="0">
              <a:lnSpc>
                <a:spcPct val="80000"/>
              </a:lnSpc>
              <a:spcAft>
                <a:spcPct val="60000"/>
              </a:spcAft>
              <a:buClr>
                <a:srgbClr val="CC0000"/>
              </a:buClr>
              <a:buSzPct val="70000"/>
              <a:buFont typeface="Marlett" pitchFamily="2" charset="2"/>
              <a:buChar char="4"/>
              <a:defRPr/>
            </a:pPr>
            <a:r>
              <a:rPr lang="pt-BR" altLang="pt-BR" sz="2000" dirty="0">
                <a:solidFill>
                  <a:srgbClr val="30435F"/>
                </a:solidFill>
                <a:latin typeface="+mn-lt"/>
                <a:ea typeface="ＭＳ Ｐゴシック" pitchFamily="-107" charset="-128"/>
              </a:rPr>
              <a:t>Operações de hedge no mercado secundário: 7.6</a:t>
            </a:r>
          </a:p>
        </p:txBody>
      </p:sp>
      <p:sp>
        <p:nvSpPr>
          <p:cNvPr id="2" name="Retângulo 1">
            <a:extLst>
              <a:ext uri="{FF2B5EF4-FFF2-40B4-BE49-F238E27FC236}">
                <a16:creationId xmlns:a16="http://schemas.microsoft.com/office/drawing/2014/main" id="{4CF4DADC-A691-C5FA-2F24-7E6C36A5EE26}"/>
              </a:ext>
            </a:extLst>
          </p:cNvPr>
          <p:cNvSpPr/>
          <p:nvPr/>
        </p:nvSpPr>
        <p:spPr>
          <a:xfrm>
            <a:off x="2619203" y="1849305"/>
            <a:ext cx="7532030" cy="584775"/>
          </a:xfrm>
          <a:prstGeom prst="rect">
            <a:avLst/>
          </a:prstGeom>
        </p:spPr>
        <p:txBody>
          <a:bodyPr wrap="square">
            <a:spAutoFit/>
          </a:bodyPr>
          <a:lstStyle/>
          <a:p>
            <a:pPr algn="ctr"/>
            <a:r>
              <a:rPr lang="pt-BR" altLang="pt-BR" sz="3200" dirty="0">
                <a:solidFill>
                  <a:srgbClr val="30435F"/>
                </a:solidFill>
                <a:latin typeface="+mj-lt"/>
                <a:ea typeface="ＭＳ Ｐゴシック" pitchFamily="-107" charset="-128"/>
              </a:rPr>
              <a:t>Títulos Pós-fixados com cupom</a:t>
            </a:r>
          </a:p>
        </p:txBody>
      </p:sp>
    </p:spTree>
    <p:extLst>
      <p:ext uri="{BB962C8B-B14F-4D97-AF65-F5344CB8AC3E}">
        <p14:creationId xmlns:p14="http://schemas.microsoft.com/office/powerpoint/2010/main" val="2195798651"/>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3617640" y="3604331"/>
            <a:ext cx="6318702" cy="1687710"/>
          </a:xfrm>
        </p:spPr>
        <p:txBody>
          <a:bodyPr>
            <a:normAutofit/>
          </a:bodyPr>
          <a:lstStyle/>
          <a:p>
            <a:r>
              <a:rPr lang="pt-BR" sz="3150" dirty="0"/>
              <a:t>Mercado Futuro</a:t>
            </a:r>
          </a:p>
          <a:p>
            <a:r>
              <a:rPr lang="pt-BR" sz="2025" dirty="0"/>
              <a:t>Dólar</a:t>
            </a:r>
          </a:p>
        </p:txBody>
      </p:sp>
    </p:spTree>
    <p:extLst>
      <p:ext uri="{BB962C8B-B14F-4D97-AF65-F5344CB8AC3E}">
        <p14:creationId xmlns:p14="http://schemas.microsoft.com/office/powerpoint/2010/main" val="30987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1"/>
          </p:nvPr>
        </p:nvSpPr>
        <p:spPr>
          <a:xfrm>
            <a:off x="2465512" y="4063380"/>
            <a:ext cx="8420723" cy="1687710"/>
          </a:xfrm>
        </p:spPr>
        <p:txBody>
          <a:bodyPr/>
          <a:lstStyle/>
          <a:p>
            <a:r>
              <a:rPr lang="pt-BR" altLang="pt-BR" dirty="0"/>
              <a:t>Instrumentos Financeiros</a:t>
            </a:r>
            <a:endParaRPr lang="pt-BR" dirty="0"/>
          </a:p>
        </p:txBody>
      </p:sp>
    </p:spTree>
    <p:extLst>
      <p:ext uri="{BB962C8B-B14F-4D97-AF65-F5344CB8AC3E}">
        <p14:creationId xmlns:p14="http://schemas.microsoft.com/office/powerpoint/2010/main" val="42888502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390344" y="2112055"/>
            <a:ext cx="4935317" cy="713342"/>
          </a:xfrm>
        </p:spPr>
        <p:txBody>
          <a:bodyPr/>
          <a:lstStyle/>
          <a:p>
            <a:r>
              <a:rPr lang="pt-BR" altLang="pt-BR" sz="3200" dirty="0">
                <a:latin typeface="+mj-lt"/>
              </a:rPr>
              <a:t>Contrato Futuro de Dólar</a:t>
            </a:r>
          </a:p>
        </p:txBody>
      </p:sp>
      <p:sp>
        <p:nvSpPr>
          <p:cNvPr id="3" name="Retângulo 2"/>
          <p:cNvSpPr/>
          <p:nvPr/>
        </p:nvSpPr>
        <p:spPr>
          <a:xfrm>
            <a:off x="2105472" y="3199284"/>
            <a:ext cx="9073008" cy="5278368"/>
          </a:xfrm>
          <a:prstGeom prst="rect">
            <a:avLst/>
          </a:prstGeom>
        </p:spPr>
        <p:txBody>
          <a:bodyPr wrap="square">
            <a:spAutoFit/>
          </a:bodyPr>
          <a:lstStyle/>
          <a:p>
            <a:pPr marL="0" lvl="2" indent="-385763" algn="just" eaLnBrk="0" fontAlgn="t"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Características Principais:</a:t>
            </a:r>
          </a:p>
          <a:p>
            <a:pPr marL="514350" lvl="3" indent="-385763" algn="just" eaLnBrk="0" fontAlgn="t"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Cada contrato futuro de dólar negociado no Mercado BM&amp;F estabelece um acordo de compra e venda de US$ 50.000,00 (cinquenta mil dólares americanos). </a:t>
            </a:r>
          </a:p>
          <a:p>
            <a:pPr marL="514350" lvl="3" indent="-385763" algn="just" eaLnBrk="0" fontAlgn="t"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O preço de cada contrato é estabelecido no momento de sua negociação, porém o pagamento apenas ocorre em sua data de vencimento.</a:t>
            </a:r>
          </a:p>
          <a:p>
            <a:pPr marL="514350" lvl="3" indent="-385763" algn="just" eaLnBrk="0" fontAlgn="t"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Vencimento no primeiro dia útil de todos os meses do ano – Janeiro (F), Fevereiro (G), Março (H), Abril (J), Maio (K), Junho (M), Julho (N), Agosto (Q), Setembro (U), Outubro (V), Novembro (X) e Dezembro (Z). </a:t>
            </a:r>
          </a:p>
          <a:p>
            <a:pPr marL="514350" lvl="3" indent="-385763" algn="just" eaLnBrk="0" fontAlgn="t"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A negociação ocorre das 9:00h às 18:00h. </a:t>
            </a:r>
          </a:p>
          <a:p>
            <a:pPr marL="514350" lvl="3" indent="-385763" algn="just" eaLnBrk="0" fontAlgn="t"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A cotação do contrato futuro de dólar é estabelecida em real brasileiro (R$/US$ 1.000,00) </a:t>
            </a:r>
          </a:p>
          <a:p>
            <a:pPr marL="514350" lvl="3" indent="-385763" algn="just" eaLnBrk="0" fontAlgn="t"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O lote padrão de negociação deste derivativo é composto por 5 contratos. </a:t>
            </a:r>
          </a:p>
          <a:p>
            <a:pPr marL="514350" lvl="3" indent="-385763" algn="just" eaLnBrk="0" fontAlgn="t"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Este contrato futuro não prevê a entrega física da moeda, apenas sua liquidação financeira.</a:t>
            </a:r>
          </a:p>
        </p:txBody>
      </p:sp>
    </p:spTree>
    <p:extLst>
      <p:ext uri="{BB962C8B-B14F-4D97-AF65-F5344CB8AC3E}">
        <p14:creationId xmlns:p14="http://schemas.microsoft.com/office/powerpoint/2010/main" val="6649270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6F31B7-9CF9-45F4-8EE2-FF5479AF8F4E}"/>
              </a:ext>
            </a:extLst>
          </p:cNvPr>
          <p:cNvSpPr>
            <a:spLocks noGrp="1" noChangeArrowheads="1"/>
          </p:cNvSpPr>
          <p:nvPr>
            <p:ph type="title"/>
          </p:nvPr>
        </p:nvSpPr>
        <p:spPr>
          <a:xfrm>
            <a:off x="4387296" y="5503540"/>
            <a:ext cx="4935317" cy="713342"/>
          </a:xfrm>
        </p:spPr>
        <p:txBody>
          <a:bodyPr/>
          <a:lstStyle/>
          <a:p>
            <a:r>
              <a:rPr lang="pt-BR" altLang="pt-BR" sz="2000" b="1" dirty="0">
                <a:latin typeface="+mn-lt"/>
              </a:rPr>
              <a:t>23/01/2020</a:t>
            </a:r>
          </a:p>
        </p:txBody>
      </p:sp>
      <p:pic>
        <p:nvPicPr>
          <p:cNvPr id="4" name="Imagem 3">
            <a:extLst>
              <a:ext uri="{FF2B5EF4-FFF2-40B4-BE49-F238E27FC236}">
                <a16:creationId xmlns:a16="http://schemas.microsoft.com/office/drawing/2014/main" id="{B29C25F5-7680-4FCD-8C4F-58367F9CCF09}"/>
              </a:ext>
            </a:extLst>
          </p:cNvPr>
          <p:cNvPicPr>
            <a:picLocks noChangeAspect="1"/>
          </p:cNvPicPr>
          <p:nvPr/>
        </p:nvPicPr>
        <p:blipFill>
          <a:blip r:embed="rId3"/>
          <a:stretch>
            <a:fillRect/>
          </a:stretch>
        </p:blipFill>
        <p:spPr>
          <a:xfrm>
            <a:off x="2393504" y="3919364"/>
            <a:ext cx="9483328" cy="1414463"/>
          </a:xfrm>
          <a:prstGeom prst="rect">
            <a:avLst/>
          </a:prstGeom>
        </p:spPr>
      </p:pic>
      <p:sp>
        <p:nvSpPr>
          <p:cNvPr id="2" name="Rectangle 2">
            <a:extLst>
              <a:ext uri="{FF2B5EF4-FFF2-40B4-BE49-F238E27FC236}">
                <a16:creationId xmlns:a16="http://schemas.microsoft.com/office/drawing/2014/main" id="{B6A72C60-02A2-D886-1203-6542B083D810}"/>
              </a:ext>
            </a:extLst>
          </p:cNvPr>
          <p:cNvSpPr txBox="1">
            <a:spLocks noChangeArrowheads="1"/>
          </p:cNvSpPr>
          <p:nvPr/>
        </p:nvSpPr>
        <p:spPr>
          <a:xfrm>
            <a:off x="4390344" y="2112055"/>
            <a:ext cx="4935317" cy="713342"/>
          </a:xfrm>
          <a:prstGeom prst="rect">
            <a:avLst/>
          </a:prstGeom>
        </p:spPr>
        <p:txBody>
          <a:bodyPr/>
          <a:lstStyle>
            <a:lvl1pPr algn="ctr" rtl="0" eaLnBrk="1" fontAlgn="base" hangingPunct="1">
              <a:spcBef>
                <a:spcPct val="0"/>
              </a:spcBef>
              <a:spcAft>
                <a:spcPct val="0"/>
              </a:spcAft>
              <a:defRPr sz="4951" kern="1200">
                <a:solidFill>
                  <a:schemeClr val="tx2"/>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951">
                <a:solidFill>
                  <a:schemeClr val="tx1"/>
                </a:solidFill>
                <a:latin typeface="Calibri" pitchFamily="34" charset="0"/>
              </a:defRPr>
            </a:lvl2pPr>
            <a:lvl3pPr algn="ctr" rtl="0" eaLnBrk="1" fontAlgn="base" hangingPunct="1">
              <a:spcBef>
                <a:spcPct val="0"/>
              </a:spcBef>
              <a:spcAft>
                <a:spcPct val="0"/>
              </a:spcAft>
              <a:defRPr sz="4951">
                <a:solidFill>
                  <a:schemeClr val="tx1"/>
                </a:solidFill>
                <a:latin typeface="Calibri" pitchFamily="34" charset="0"/>
              </a:defRPr>
            </a:lvl3pPr>
            <a:lvl4pPr algn="ctr" rtl="0" eaLnBrk="1" fontAlgn="base" hangingPunct="1">
              <a:spcBef>
                <a:spcPct val="0"/>
              </a:spcBef>
              <a:spcAft>
                <a:spcPct val="0"/>
              </a:spcAft>
              <a:defRPr sz="4951">
                <a:solidFill>
                  <a:schemeClr val="tx1"/>
                </a:solidFill>
                <a:latin typeface="Calibri" pitchFamily="34" charset="0"/>
              </a:defRPr>
            </a:lvl4pPr>
            <a:lvl5pPr algn="ctr" rtl="0" eaLnBrk="1" fontAlgn="base" hangingPunct="1">
              <a:spcBef>
                <a:spcPct val="0"/>
              </a:spcBef>
              <a:spcAft>
                <a:spcPct val="0"/>
              </a:spcAft>
              <a:defRPr sz="4951">
                <a:solidFill>
                  <a:schemeClr val="tx1"/>
                </a:solidFill>
                <a:latin typeface="Calibri" pitchFamily="34" charset="0"/>
              </a:defRPr>
            </a:lvl5pPr>
            <a:lvl6pPr marL="514287" algn="ctr" rtl="0" eaLnBrk="1" fontAlgn="base" hangingPunct="1">
              <a:spcBef>
                <a:spcPct val="0"/>
              </a:spcBef>
              <a:spcAft>
                <a:spcPct val="0"/>
              </a:spcAft>
              <a:defRPr sz="4951">
                <a:solidFill>
                  <a:schemeClr val="tx1"/>
                </a:solidFill>
                <a:latin typeface="Calibri" pitchFamily="34" charset="0"/>
              </a:defRPr>
            </a:lvl6pPr>
            <a:lvl7pPr marL="1028573" algn="ctr" rtl="0" eaLnBrk="1" fontAlgn="base" hangingPunct="1">
              <a:spcBef>
                <a:spcPct val="0"/>
              </a:spcBef>
              <a:spcAft>
                <a:spcPct val="0"/>
              </a:spcAft>
              <a:defRPr sz="4951">
                <a:solidFill>
                  <a:schemeClr val="tx1"/>
                </a:solidFill>
                <a:latin typeface="Calibri" pitchFamily="34" charset="0"/>
              </a:defRPr>
            </a:lvl7pPr>
            <a:lvl8pPr marL="1542859" algn="ctr" rtl="0" eaLnBrk="1" fontAlgn="base" hangingPunct="1">
              <a:spcBef>
                <a:spcPct val="0"/>
              </a:spcBef>
              <a:spcAft>
                <a:spcPct val="0"/>
              </a:spcAft>
              <a:defRPr sz="4951">
                <a:solidFill>
                  <a:schemeClr val="tx1"/>
                </a:solidFill>
                <a:latin typeface="Calibri" pitchFamily="34" charset="0"/>
              </a:defRPr>
            </a:lvl8pPr>
            <a:lvl9pPr marL="2057144" algn="ctr" rtl="0" eaLnBrk="1" fontAlgn="base" hangingPunct="1">
              <a:spcBef>
                <a:spcPct val="0"/>
              </a:spcBef>
              <a:spcAft>
                <a:spcPct val="0"/>
              </a:spcAft>
              <a:defRPr sz="4951">
                <a:solidFill>
                  <a:schemeClr val="tx1"/>
                </a:solidFill>
                <a:latin typeface="Calibri" pitchFamily="34" charset="0"/>
              </a:defRPr>
            </a:lvl9pPr>
          </a:lstStyle>
          <a:p>
            <a:r>
              <a:rPr lang="pt-BR" altLang="pt-BR" sz="3200">
                <a:latin typeface="+mj-lt"/>
              </a:rPr>
              <a:t>Contrato Futuro de Dólar</a:t>
            </a:r>
            <a:endParaRPr lang="pt-BR" altLang="pt-BR" sz="3200" dirty="0">
              <a:latin typeface="+mj-lt"/>
            </a:endParaRPr>
          </a:p>
        </p:txBody>
      </p:sp>
    </p:spTree>
    <p:extLst>
      <p:ext uri="{BB962C8B-B14F-4D97-AF65-F5344CB8AC3E}">
        <p14:creationId xmlns:p14="http://schemas.microsoft.com/office/powerpoint/2010/main" val="34282306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77480" y="3055268"/>
            <a:ext cx="9001000" cy="837152"/>
          </a:xfrm>
          <a:prstGeom prst="rect">
            <a:avLst/>
          </a:prstGeom>
          <a:noFill/>
        </p:spPr>
        <p:txBody>
          <a:bodyPr wrap="square" rtlCol="0">
            <a:spAutoFit/>
          </a:bodyPr>
          <a:lstStyle/>
          <a:p>
            <a:pPr marL="514350" lvl="3"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Considere que um especulador compra 100 contratos futuros de dólar a R$2.259,5 para vencimento em outubro. Calcule os ajustes diários considerando as seguintes cotações de mercado: </a:t>
            </a:r>
          </a:p>
        </p:txBody>
      </p:sp>
      <p:graphicFrame>
        <p:nvGraphicFramePr>
          <p:cNvPr id="4" name="Tabela 3"/>
          <p:cNvGraphicFramePr>
            <a:graphicFrameLocks noGrp="1"/>
          </p:cNvGraphicFramePr>
          <p:nvPr>
            <p:extLst>
              <p:ext uri="{D42A27DB-BD31-4B8C-83A1-F6EECF244321}">
                <p14:modId xmlns:p14="http://schemas.microsoft.com/office/powerpoint/2010/main" val="4150982436"/>
              </p:ext>
            </p:extLst>
          </p:nvPr>
        </p:nvGraphicFramePr>
        <p:xfrm>
          <a:off x="3473624" y="4495428"/>
          <a:ext cx="7200798" cy="3816425"/>
        </p:xfrm>
        <a:graphic>
          <a:graphicData uri="http://schemas.openxmlformats.org/drawingml/2006/table">
            <a:tbl>
              <a:tblPr/>
              <a:tblGrid>
                <a:gridCol w="1449079">
                  <a:extLst>
                    <a:ext uri="{9D8B030D-6E8A-4147-A177-3AD203B41FA5}">
                      <a16:colId xmlns:a16="http://schemas.microsoft.com/office/drawing/2014/main" val="20000"/>
                    </a:ext>
                  </a:extLst>
                </a:gridCol>
                <a:gridCol w="1070087">
                  <a:extLst>
                    <a:ext uri="{9D8B030D-6E8A-4147-A177-3AD203B41FA5}">
                      <a16:colId xmlns:a16="http://schemas.microsoft.com/office/drawing/2014/main" val="20001"/>
                    </a:ext>
                  </a:extLst>
                </a:gridCol>
                <a:gridCol w="1070087">
                  <a:extLst>
                    <a:ext uri="{9D8B030D-6E8A-4147-A177-3AD203B41FA5}">
                      <a16:colId xmlns:a16="http://schemas.microsoft.com/office/drawing/2014/main" val="20002"/>
                    </a:ext>
                  </a:extLst>
                </a:gridCol>
                <a:gridCol w="1070087">
                  <a:extLst>
                    <a:ext uri="{9D8B030D-6E8A-4147-A177-3AD203B41FA5}">
                      <a16:colId xmlns:a16="http://schemas.microsoft.com/office/drawing/2014/main" val="20003"/>
                    </a:ext>
                  </a:extLst>
                </a:gridCol>
                <a:gridCol w="1270729">
                  <a:extLst>
                    <a:ext uri="{9D8B030D-6E8A-4147-A177-3AD203B41FA5}">
                      <a16:colId xmlns:a16="http://schemas.microsoft.com/office/drawing/2014/main" val="20004"/>
                    </a:ext>
                  </a:extLst>
                </a:gridCol>
                <a:gridCol w="1270729">
                  <a:extLst>
                    <a:ext uri="{9D8B030D-6E8A-4147-A177-3AD203B41FA5}">
                      <a16:colId xmlns:a16="http://schemas.microsoft.com/office/drawing/2014/main" val="20005"/>
                    </a:ext>
                  </a:extLst>
                </a:gridCol>
              </a:tblGrid>
              <a:tr h="458594">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ctr" fontAlgn="b"/>
                      <a:r>
                        <a:rPr lang="pt-BR" sz="2000" b="0" i="0" u="none" strike="noStrike" dirty="0">
                          <a:effectLst/>
                          <a:latin typeface="+mn-lt"/>
                        </a:rPr>
                        <a:t>Cotação</a:t>
                      </a:r>
                    </a:p>
                  </a:txBody>
                  <a:tcPr marL="9891" marR="9891" marT="9891" marB="0" anchor="b">
                    <a:lnL>
                      <a:noFill/>
                    </a:lnL>
                    <a:lnR>
                      <a:noFill/>
                    </a:lnR>
                    <a:lnT>
                      <a:noFill/>
                    </a:lnT>
                    <a:lnB>
                      <a:noFill/>
                    </a:lnB>
                    <a:solidFill>
                      <a:srgbClr val="FFFF00"/>
                    </a:solidFill>
                  </a:tcPr>
                </a:tc>
                <a:tc>
                  <a:txBody>
                    <a:bodyPr/>
                    <a:lstStyle/>
                    <a:p>
                      <a:pPr algn="ctr" fontAlgn="b"/>
                      <a:r>
                        <a:rPr lang="pt-BR" sz="2000" b="0" i="0" u="none" strike="noStrike" dirty="0">
                          <a:effectLst/>
                          <a:latin typeface="+mn-lt"/>
                        </a:rPr>
                        <a:t>Ajuste</a:t>
                      </a:r>
                    </a:p>
                  </a:txBody>
                  <a:tcPr marL="9891" marR="9891" marT="9891" marB="0" anchor="b">
                    <a:lnL>
                      <a:noFill/>
                    </a:lnL>
                    <a:lnR>
                      <a:noFill/>
                    </a:lnR>
                    <a:lnT>
                      <a:noFill/>
                    </a:lnT>
                    <a:lnB>
                      <a:noFill/>
                    </a:lnB>
                    <a:solidFill>
                      <a:srgbClr val="FFFF00"/>
                    </a:solidFill>
                  </a:tcPr>
                </a:tc>
                <a:tc>
                  <a:txBody>
                    <a:bodyPr/>
                    <a:lstStyle/>
                    <a:p>
                      <a:pPr algn="ctr" fontAlgn="b"/>
                      <a:r>
                        <a:rPr lang="pt-BR" sz="2000" b="0" i="0" u="none" strike="noStrike" dirty="0">
                          <a:effectLst/>
                          <a:latin typeface="+mn-lt"/>
                        </a:rPr>
                        <a:t>Vr. Unit</a:t>
                      </a:r>
                    </a:p>
                  </a:txBody>
                  <a:tcPr marL="9891" marR="9891" marT="9891" marB="0" anchor="b">
                    <a:lnL>
                      <a:noFill/>
                    </a:lnL>
                    <a:lnR>
                      <a:noFill/>
                    </a:lnR>
                    <a:lnT>
                      <a:noFill/>
                    </a:lnT>
                    <a:lnB>
                      <a:noFill/>
                    </a:lnB>
                    <a:solidFill>
                      <a:srgbClr val="FFFF00"/>
                    </a:solidFill>
                  </a:tcPr>
                </a:tc>
                <a:tc>
                  <a:txBody>
                    <a:bodyPr/>
                    <a:lstStyle/>
                    <a:p>
                      <a:pPr algn="ctr" fontAlgn="b"/>
                      <a:r>
                        <a:rPr lang="pt-BR" sz="2000" b="0" i="0" u="none" strike="noStrike" dirty="0">
                          <a:effectLst/>
                          <a:latin typeface="+mn-lt"/>
                        </a:rPr>
                        <a:t>p/100 ct</a:t>
                      </a:r>
                    </a:p>
                  </a:txBody>
                  <a:tcPr marL="9891" marR="9891" marT="9891" marB="0" anchor="b">
                    <a:lnL>
                      <a:noFill/>
                    </a:lnL>
                    <a:lnR>
                      <a:noFill/>
                    </a:lnR>
                    <a:lnT>
                      <a:noFill/>
                    </a:lnT>
                    <a:lnB>
                      <a:noFill/>
                    </a:lnB>
                    <a:solidFill>
                      <a:srgbClr val="FFFF00"/>
                    </a:solidFill>
                  </a:tcPr>
                </a:tc>
                <a:tc>
                  <a:txBody>
                    <a:bodyPr/>
                    <a:lstStyle/>
                    <a:p>
                      <a:pPr algn="ctr" fontAlgn="b"/>
                      <a:r>
                        <a:rPr lang="pt-BR" sz="2000" b="0" i="0" u="none" strike="noStrike" dirty="0">
                          <a:effectLst/>
                          <a:latin typeface="+mn-lt"/>
                        </a:rPr>
                        <a:t>Liq.</a:t>
                      </a:r>
                    </a:p>
                  </a:txBody>
                  <a:tcPr marL="9891" marR="9891" marT="9891"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521424">
                <a:tc>
                  <a:txBody>
                    <a:bodyPr/>
                    <a:lstStyle/>
                    <a:p>
                      <a:pPr algn="l" fontAlgn="b"/>
                      <a:r>
                        <a:rPr lang="pt-BR" sz="2000" b="0" i="0" u="none" strike="noStrike" dirty="0">
                          <a:solidFill>
                            <a:srgbClr val="FF0000"/>
                          </a:solidFill>
                          <a:effectLst/>
                          <a:latin typeface="+mn-lt"/>
                        </a:rPr>
                        <a:t>compra - D0</a:t>
                      </a:r>
                    </a:p>
                  </a:txBody>
                  <a:tcPr marL="9891" marR="9891" marT="9891" marB="0" anchor="b">
                    <a:lnL>
                      <a:noFill/>
                    </a:lnL>
                    <a:lnR>
                      <a:noFill/>
                    </a:lnR>
                    <a:lnT>
                      <a:noFill/>
                    </a:lnT>
                    <a:lnB>
                      <a:noFill/>
                    </a:lnB>
                  </a:tcPr>
                </a:tc>
                <a:tc>
                  <a:txBody>
                    <a:bodyPr/>
                    <a:lstStyle/>
                    <a:p>
                      <a:pPr algn="l" fontAlgn="b"/>
                      <a:r>
                        <a:rPr lang="pt-BR" sz="2000" b="0" i="0" u="none" strike="noStrike" dirty="0">
                          <a:effectLst/>
                          <a:latin typeface="+mn-lt"/>
                        </a:rPr>
                        <a:t> 2,259.50 </a:t>
                      </a: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extLst>
                  <a:ext uri="{0D108BD9-81ED-4DB2-BD59-A6C34878D82A}">
                    <a16:rowId xmlns:a16="http://schemas.microsoft.com/office/drawing/2014/main" val="10001"/>
                  </a:ext>
                </a:extLst>
              </a:tr>
              <a:tr h="405201">
                <a:tc>
                  <a:txBody>
                    <a:bodyPr/>
                    <a:lstStyle/>
                    <a:p>
                      <a:pPr algn="l" fontAlgn="b"/>
                      <a:r>
                        <a:rPr lang="pt-BR" sz="2000" b="0" i="0" u="none" strike="noStrike" dirty="0">
                          <a:effectLst/>
                          <a:latin typeface="+mn-lt"/>
                        </a:rPr>
                        <a:t>D0</a:t>
                      </a:r>
                    </a:p>
                  </a:txBody>
                  <a:tcPr marL="9891" marR="9891" marT="9891" marB="0" anchor="b">
                    <a:lnL>
                      <a:noFill/>
                    </a:lnL>
                    <a:lnR>
                      <a:noFill/>
                    </a:lnR>
                    <a:lnT>
                      <a:noFill/>
                    </a:lnT>
                    <a:lnB>
                      <a:noFill/>
                    </a:lnB>
                  </a:tcPr>
                </a:tc>
                <a:tc>
                  <a:txBody>
                    <a:bodyPr/>
                    <a:lstStyle/>
                    <a:p>
                      <a:pPr algn="l" fontAlgn="b"/>
                      <a:r>
                        <a:rPr lang="pt-BR" sz="2000" b="0" i="0" u="none" strike="noStrike" dirty="0">
                          <a:effectLst/>
                          <a:latin typeface="+mn-lt"/>
                        </a:rPr>
                        <a:t> 2,261.33 </a:t>
                      </a: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r"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extLst>
                  <a:ext uri="{0D108BD9-81ED-4DB2-BD59-A6C34878D82A}">
                    <a16:rowId xmlns:a16="http://schemas.microsoft.com/office/drawing/2014/main" val="10002"/>
                  </a:ext>
                </a:extLst>
              </a:tr>
              <a:tr h="405201">
                <a:tc>
                  <a:txBody>
                    <a:bodyPr/>
                    <a:lstStyle/>
                    <a:p>
                      <a:pPr algn="l" fontAlgn="b"/>
                      <a:r>
                        <a:rPr lang="pt-BR" sz="2000" b="0" i="0" u="none" strike="noStrike" dirty="0">
                          <a:effectLst/>
                          <a:latin typeface="+mn-lt"/>
                        </a:rPr>
                        <a:t>D1</a:t>
                      </a:r>
                    </a:p>
                  </a:txBody>
                  <a:tcPr marL="9891" marR="9891" marT="9891" marB="0" anchor="b">
                    <a:lnL>
                      <a:noFill/>
                    </a:lnL>
                    <a:lnR>
                      <a:noFill/>
                    </a:lnR>
                    <a:lnT>
                      <a:noFill/>
                    </a:lnT>
                    <a:lnB>
                      <a:noFill/>
                    </a:lnB>
                  </a:tcPr>
                </a:tc>
                <a:tc>
                  <a:txBody>
                    <a:bodyPr/>
                    <a:lstStyle/>
                    <a:p>
                      <a:pPr algn="l" fontAlgn="b"/>
                      <a:r>
                        <a:rPr lang="pt-BR" sz="2000" b="0" i="0" u="none" strike="noStrike" dirty="0">
                          <a:effectLst/>
                          <a:latin typeface="+mn-lt"/>
                        </a:rPr>
                        <a:t> 2,262.50 </a:t>
                      </a: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r"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extLst>
                  <a:ext uri="{0D108BD9-81ED-4DB2-BD59-A6C34878D82A}">
                    <a16:rowId xmlns:a16="http://schemas.microsoft.com/office/drawing/2014/main" val="10003"/>
                  </a:ext>
                </a:extLst>
              </a:tr>
              <a:tr h="405201">
                <a:tc>
                  <a:txBody>
                    <a:bodyPr/>
                    <a:lstStyle/>
                    <a:p>
                      <a:pPr algn="l" fontAlgn="b"/>
                      <a:r>
                        <a:rPr lang="pt-BR" sz="2000" b="0" i="0" u="none" strike="noStrike" dirty="0">
                          <a:effectLst/>
                          <a:latin typeface="+mn-lt"/>
                        </a:rPr>
                        <a:t>D2</a:t>
                      </a:r>
                    </a:p>
                  </a:txBody>
                  <a:tcPr marL="9891" marR="9891" marT="9891" marB="0" anchor="b">
                    <a:lnL>
                      <a:noFill/>
                    </a:lnL>
                    <a:lnR>
                      <a:noFill/>
                    </a:lnR>
                    <a:lnT>
                      <a:noFill/>
                    </a:lnT>
                    <a:lnB>
                      <a:noFill/>
                    </a:lnB>
                  </a:tcPr>
                </a:tc>
                <a:tc>
                  <a:txBody>
                    <a:bodyPr/>
                    <a:lstStyle/>
                    <a:p>
                      <a:pPr algn="l" fontAlgn="b"/>
                      <a:r>
                        <a:rPr lang="pt-BR" sz="2000" b="0" i="0" u="none" strike="noStrike" dirty="0">
                          <a:effectLst/>
                          <a:latin typeface="+mn-lt"/>
                        </a:rPr>
                        <a:t> 2,244.18 </a:t>
                      </a: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r"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extLst>
                  <a:ext uri="{0D108BD9-81ED-4DB2-BD59-A6C34878D82A}">
                    <a16:rowId xmlns:a16="http://schemas.microsoft.com/office/drawing/2014/main" val="10004"/>
                  </a:ext>
                </a:extLst>
              </a:tr>
              <a:tr h="405201">
                <a:tc>
                  <a:txBody>
                    <a:bodyPr/>
                    <a:lstStyle/>
                    <a:p>
                      <a:pPr algn="l" fontAlgn="b"/>
                      <a:r>
                        <a:rPr lang="pt-BR" sz="2000" b="0" i="0" u="none" strike="noStrike" dirty="0">
                          <a:effectLst/>
                          <a:latin typeface="+mn-lt"/>
                        </a:rPr>
                        <a:t>D3</a:t>
                      </a:r>
                    </a:p>
                  </a:txBody>
                  <a:tcPr marL="9891" marR="9891" marT="9891" marB="0" anchor="b">
                    <a:lnL>
                      <a:noFill/>
                    </a:lnL>
                    <a:lnR>
                      <a:noFill/>
                    </a:lnR>
                    <a:lnT>
                      <a:noFill/>
                    </a:lnT>
                    <a:lnB>
                      <a:noFill/>
                    </a:lnB>
                  </a:tcPr>
                </a:tc>
                <a:tc>
                  <a:txBody>
                    <a:bodyPr/>
                    <a:lstStyle/>
                    <a:p>
                      <a:pPr algn="l" fontAlgn="b"/>
                      <a:r>
                        <a:rPr lang="pt-BR" sz="2000" b="0" i="0" u="none" strike="noStrike" dirty="0">
                          <a:effectLst/>
                          <a:latin typeface="+mn-lt"/>
                        </a:rPr>
                        <a:t> 2,257.10 </a:t>
                      </a: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r"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extLst>
                  <a:ext uri="{0D108BD9-81ED-4DB2-BD59-A6C34878D82A}">
                    <a16:rowId xmlns:a16="http://schemas.microsoft.com/office/drawing/2014/main" val="10005"/>
                  </a:ext>
                </a:extLst>
              </a:tr>
              <a:tr h="405201">
                <a:tc>
                  <a:txBody>
                    <a:bodyPr/>
                    <a:lstStyle/>
                    <a:p>
                      <a:pPr algn="l" fontAlgn="b"/>
                      <a:r>
                        <a:rPr lang="pt-BR" sz="2000" b="0" i="0" u="none" strike="noStrike" dirty="0">
                          <a:effectLst/>
                          <a:latin typeface="+mn-lt"/>
                        </a:rPr>
                        <a:t>D4</a:t>
                      </a:r>
                    </a:p>
                  </a:txBody>
                  <a:tcPr marL="9891" marR="9891" marT="9891" marB="0" anchor="b">
                    <a:lnL>
                      <a:noFill/>
                    </a:lnL>
                    <a:lnR>
                      <a:noFill/>
                    </a:lnR>
                    <a:lnT>
                      <a:noFill/>
                    </a:lnT>
                    <a:lnB>
                      <a:noFill/>
                    </a:lnB>
                  </a:tcPr>
                </a:tc>
                <a:tc>
                  <a:txBody>
                    <a:bodyPr/>
                    <a:lstStyle/>
                    <a:p>
                      <a:pPr algn="l" fontAlgn="b"/>
                      <a:r>
                        <a:rPr lang="pt-BR" sz="2000" b="0" i="0" u="none" strike="noStrike" dirty="0">
                          <a:effectLst/>
                          <a:latin typeface="+mn-lt"/>
                        </a:rPr>
                        <a:t> 2,258.70 </a:t>
                      </a: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r"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extLst>
                  <a:ext uri="{0D108BD9-81ED-4DB2-BD59-A6C34878D82A}">
                    <a16:rowId xmlns:a16="http://schemas.microsoft.com/office/drawing/2014/main" val="10006"/>
                  </a:ext>
                </a:extLst>
              </a:tr>
              <a:tr h="405201">
                <a:tc>
                  <a:txBody>
                    <a:bodyPr/>
                    <a:lstStyle/>
                    <a:p>
                      <a:pPr algn="l" fontAlgn="b"/>
                      <a:r>
                        <a:rPr lang="pt-BR" sz="2000" b="0" i="0" u="none" strike="noStrike" dirty="0">
                          <a:solidFill>
                            <a:srgbClr val="FF0000"/>
                          </a:solidFill>
                          <a:effectLst/>
                          <a:latin typeface="+mn-lt"/>
                        </a:rPr>
                        <a:t>venda - D5</a:t>
                      </a:r>
                    </a:p>
                  </a:txBody>
                  <a:tcPr marL="9891" marR="9891" marT="9891" marB="0" anchor="b">
                    <a:lnL>
                      <a:noFill/>
                    </a:lnL>
                    <a:lnR>
                      <a:noFill/>
                    </a:lnR>
                    <a:lnT>
                      <a:noFill/>
                    </a:lnT>
                    <a:lnB>
                      <a:noFill/>
                    </a:lnB>
                  </a:tcPr>
                </a:tc>
                <a:tc>
                  <a:txBody>
                    <a:bodyPr/>
                    <a:lstStyle/>
                    <a:p>
                      <a:pPr algn="l" fontAlgn="b"/>
                      <a:r>
                        <a:rPr lang="pt-BR" sz="2000" b="0" i="0" u="none" strike="noStrike" dirty="0">
                          <a:effectLst/>
                          <a:latin typeface="+mn-lt"/>
                        </a:rPr>
                        <a:t> 2,270.00 </a:t>
                      </a: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r"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extLst>
                  <a:ext uri="{0D108BD9-81ED-4DB2-BD59-A6C34878D82A}">
                    <a16:rowId xmlns:a16="http://schemas.microsoft.com/office/drawing/2014/main" val="10007"/>
                  </a:ext>
                </a:extLst>
              </a:tr>
              <a:tr h="405201">
                <a:tc>
                  <a:txBody>
                    <a:bodyPr/>
                    <a:lstStyle/>
                    <a:p>
                      <a:pPr algn="l" fontAlgn="b"/>
                      <a:r>
                        <a:rPr lang="pt-BR" sz="2000" b="0" i="0" u="none" strike="noStrike" dirty="0">
                          <a:effectLst/>
                          <a:latin typeface="+mn-lt"/>
                        </a:rPr>
                        <a:t>D6</a:t>
                      </a: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tc>
                  <a:txBody>
                    <a:bodyPr/>
                    <a:lstStyle/>
                    <a:p>
                      <a:pPr algn="l" fontAlgn="b"/>
                      <a:endParaRPr lang="pt-BR" sz="2000" b="0" i="0" u="none" strike="noStrike" dirty="0">
                        <a:effectLst/>
                        <a:latin typeface="+mn-lt"/>
                      </a:endParaRPr>
                    </a:p>
                  </a:txBody>
                  <a:tcPr marL="9891" marR="9891" marT="9891" marB="0" anchor="b">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6" name="Rectangle 2">
            <a:extLst>
              <a:ext uri="{FF2B5EF4-FFF2-40B4-BE49-F238E27FC236}">
                <a16:creationId xmlns:a16="http://schemas.microsoft.com/office/drawing/2014/main" id="{28AD25F1-FBFA-8A9E-A987-32AED311C28B}"/>
              </a:ext>
            </a:extLst>
          </p:cNvPr>
          <p:cNvSpPr>
            <a:spLocks noGrp="1" noChangeArrowheads="1"/>
          </p:cNvSpPr>
          <p:nvPr>
            <p:ph type="title"/>
          </p:nvPr>
        </p:nvSpPr>
        <p:spPr>
          <a:xfrm>
            <a:off x="4390344" y="2112055"/>
            <a:ext cx="4935317" cy="713342"/>
          </a:xfrm>
        </p:spPr>
        <p:txBody>
          <a:bodyPr/>
          <a:lstStyle/>
          <a:p>
            <a:r>
              <a:rPr lang="pt-BR" altLang="pt-BR" sz="3200" dirty="0">
                <a:latin typeface="+mj-lt"/>
              </a:rPr>
              <a:t>Contrato Futuro de Dólar</a:t>
            </a:r>
          </a:p>
        </p:txBody>
      </p:sp>
    </p:spTree>
    <p:extLst>
      <p:ext uri="{BB962C8B-B14F-4D97-AF65-F5344CB8AC3E}">
        <p14:creationId xmlns:p14="http://schemas.microsoft.com/office/powerpoint/2010/main" val="31620508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820013" y="2850240"/>
            <a:ext cx="7776864" cy="344710"/>
          </a:xfrm>
          <a:prstGeom prst="rect">
            <a:avLst/>
          </a:prstGeom>
          <a:noFill/>
        </p:spPr>
        <p:txBody>
          <a:bodyPr wrap="square" rtlCol="0">
            <a:spAutoFit/>
          </a:bodyPr>
          <a:lstStyle/>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Solução</a:t>
            </a:r>
          </a:p>
        </p:txBody>
      </p:sp>
      <p:graphicFrame>
        <p:nvGraphicFramePr>
          <p:cNvPr id="4" name="Tabela 3"/>
          <p:cNvGraphicFramePr>
            <a:graphicFrameLocks noGrp="1"/>
          </p:cNvGraphicFramePr>
          <p:nvPr>
            <p:extLst>
              <p:ext uri="{D42A27DB-BD31-4B8C-83A1-F6EECF244321}">
                <p14:modId xmlns:p14="http://schemas.microsoft.com/office/powerpoint/2010/main" val="846555701"/>
              </p:ext>
            </p:extLst>
          </p:nvPr>
        </p:nvGraphicFramePr>
        <p:xfrm>
          <a:off x="3567789" y="4279404"/>
          <a:ext cx="6580422" cy="3215439"/>
        </p:xfrm>
        <a:graphic>
          <a:graphicData uri="http://schemas.openxmlformats.org/drawingml/2006/table">
            <a:tbl>
              <a:tblPr/>
              <a:tblGrid>
                <a:gridCol w="1324235">
                  <a:extLst>
                    <a:ext uri="{9D8B030D-6E8A-4147-A177-3AD203B41FA5}">
                      <a16:colId xmlns:a16="http://schemas.microsoft.com/office/drawing/2014/main" val="20000"/>
                    </a:ext>
                  </a:extLst>
                </a:gridCol>
                <a:gridCol w="977895">
                  <a:extLst>
                    <a:ext uri="{9D8B030D-6E8A-4147-A177-3AD203B41FA5}">
                      <a16:colId xmlns:a16="http://schemas.microsoft.com/office/drawing/2014/main" val="20001"/>
                    </a:ext>
                  </a:extLst>
                </a:gridCol>
                <a:gridCol w="977895">
                  <a:extLst>
                    <a:ext uri="{9D8B030D-6E8A-4147-A177-3AD203B41FA5}">
                      <a16:colId xmlns:a16="http://schemas.microsoft.com/office/drawing/2014/main" val="20002"/>
                    </a:ext>
                  </a:extLst>
                </a:gridCol>
                <a:gridCol w="977895">
                  <a:extLst>
                    <a:ext uri="{9D8B030D-6E8A-4147-A177-3AD203B41FA5}">
                      <a16:colId xmlns:a16="http://schemas.microsoft.com/office/drawing/2014/main" val="20003"/>
                    </a:ext>
                  </a:extLst>
                </a:gridCol>
                <a:gridCol w="1161251">
                  <a:extLst>
                    <a:ext uri="{9D8B030D-6E8A-4147-A177-3AD203B41FA5}">
                      <a16:colId xmlns:a16="http://schemas.microsoft.com/office/drawing/2014/main" val="20004"/>
                    </a:ext>
                  </a:extLst>
                </a:gridCol>
                <a:gridCol w="1161251">
                  <a:extLst>
                    <a:ext uri="{9D8B030D-6E8A-4147-A177-3AD203B41FA5}">
                      <a16:colId xmlns:a16="http://schemas.microsoft.com/office/drawing/2014/main" val="20005"/>
                    </a:ext>
                  </a:extLst>
                </a:gridCol>
              </a:tblGrid>
              <a:tr h="357271">
                <a:tc>
                  <a:txBody>
                    <a:bodyPr/>
                    <a:lstStyle/>
                    <a:p>
                      <a:pPr algn="l" fontAlgn="b"/>
                      <a:endParaRPr lang="pt-BR" sz="1500" b="0" i="0" u="none" strike="noStrike" dirty="0">
                        <a:effectLst/>
                        <a:latin typeface="Arial"/>
                      </a:endParaRPr>
                    </a:p>
                  </a:txBody>
                  <a:tcPr marL="9891" marR="9891" marT="9891" marB="0" anchor="b">
                    <a:lnL>
                      <a:noFill/>
                    </a:lnL>
                    <a:lnR>
                      <a:noFill/>
                    </a:lnR>
                    <a:lnT>
                      <a:noFill/>
                    </a:lnT>
                    <a:lnB>
                      <a:noFill/>
                    </a:lnB>
                  </a:tcPr>
                </a:tc>
                <a:tc>
                  <a:txBody>
                    <a:bodyPr/>
                    <a:lstStyle/>
                    <a:p>
                      <a:pPr algn="ctr" fontAlgn="b"/>
                      <a:r>
                        <a:rPr lang="pt-BR" sz="1500" b="0" i="0" u="none" strike="noStrike" dirty="0">
                          <a:effectLst/>
                          <a:latin typeface="Arial"/>
                        </a:rPr>
                        <a:t>Cotação</a:t>
                      </a:r>
                    </a:p>
                  </a:txBody>
                  <a:tcPr marL="9891" marR="9891" marT="9891" marB="0" anchor="b">
                    <a:lnL>
                      <a:noFill/>
                    </a:lnL>
                    <a:lnR>
                      <a:noFill/>
                    </a:lnR>
                    <a:lnT>
                      <a:noFill/>
                    </a:lnT>
                    <a:lnB>
                      <a:noFill/>
                    </a:lnB>
                    <a:solidFill>
                      <a:srgbClr val="FFFF00"/>
                    </a:solidFill>
                  </a:tcPr>
                </a:tc>
                <a:tc>
                  <a:txBody>
                    <a:bodyPr/>
                    <a:lstStyle/>
                    <a:p>
                      <a:pPr algn="ctr" fontAlgn="b"/>
                      <a:r>
                        <a:rPr lang="pt-BR" sz="1500" b="0" i="0" u="none" strike="noStrike" dirty="0">
                          <a:effectLst/>
                          <a:latin typeface="Arial"/>
                        </a:rPr>
                        <a:t>Ajuste</a:t>
                      </a:r>
                    </a:p>
                  </a:txBody>
                  <a:tcPr marL="9891" marR="9891" marT="9891" marB="0" anchor="b">
                    <a:lnL>
                      <a:noFill/>
                    </a:lnL>
                    <a:lnR>
                      <a:noFill/>
                    </a:lnR>
                    <a:lnT>
                      <a:noFill/>
                    </a:lnT>
                    <a:lnB>
                      <a:noFill/>
                    </a:lnB>
                    <a:solidFill>
                      <a:srgbClr val="FFFF00"/>
                    </a:solidFill>
                  </a:tcPr>
                </a:tc>
                <a:tc>
                  <a:txBody>
                    <a:bodyPr/>
                    <a:lstStyle/>
                    <a:p>
                      <a:pPr algn="ctr" fontAlgn="b"/>
                      <a:r>
                        <a:rPr lang="pt-BR" sz="1500" b="0" i="0" u="none" strike="noStrike" dirty="0">
                          <a:effectLst/>
                          <a:latin typeface="Arial"/>
                        </a:rPr>
                        <a:t>Vr. Uint</a:t>
                      </a:r>
                    </a:p>
                  </a:txBody>
                  <a:tcPr marL="9891" marR="9891" marT="9891" marB="0" anchor="b">
                    <a:lnL>
                      <a:noFill/>
                    </a:lnL>
                    <a:lnR>
                      <a:noFill/>
                    </a:lnR>
                    <a:lnT>
                      <a:noFill/>
                    </a:lnT>
                    <a:lnB>
                      <a:noFill/>
                    </a:lnB>
                    <a:solidFill>
                      <a:srgbClr val="FFFF00"/>
                    </a:solidFill>
                  </a:tcPr>
                </a:tc>
                <a:tc>
                  <a:txBody>
                    <a:bodyPr/>
                    <a:lstStyle/>
                    <a:p>
                      <a:pPr algn="ctr" fontAlgn="b"/>
                      <a:r>
                        <a:rPr lang="pt-BR" sz="1500" b="0" i="0" u="none" strike="noStrike" dirty="0">
                          <a:effectLst/>
                          <a:latin typeface="Arial"/>
                        </a:rPr>
                        <a:t>p/100 ct</a:t>
                      </a:r>
                    </a:p>
                  </a:txBody>
                  <a:tcPr marL="9891" marR="9891" marT="9891" marB="0" anchor="b">
                    <a:lnL>
                      <a:noFill/>
                    </a:lnL>
                    <a:lnR>
                      <a:noFill/>
                    </a:lnR>
                    <a:lnT>
                      <a:noFill/>
                    </a:lnT>
                    <a:lnB>
                      <a:noFill/>
                    </a:lnB>
                    <a:solidFill>
                      <a:srgbClr val="FFFF00"/>
                    </a:solidFill>
                  </a:tcPr>
                </a:tc>
                <a:tc>
                  <a:txBody>
                    <a:bodyPr/>
                    <a:lstStyle/>
                    <a:p>
                      <a:pPr algn="ctr" fontAlgn="b"/>
                      <a:r>
                        <a:rPr lang="pt-BR" sz="1500" b="0" i="0" u="none" strike="noStrike" dirty="0">
                          <a:effectLst/>
                          <a:latin typeface="Arial"/>
                        </a:rPr>
                        <a:t>Liq.</a:t>
                      </a:r>
                    </a:p>
                  </a:txBody>
                  <a:tcPr marL="9891" marR="9891" marT="9891"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357271">
                <a:tc>
                  <a:txBody>
                    <a:bodyPr/>
                    <a:lstStyle/>
                    <a:p>
                      <a:pPr algn="l" fontAlgn="b"/>
                      <a:r>
                        <a:rPr lang="pt-BR" sz="1500" b="0" i="0" u="none" strike="noStrike" dirty="0">
                          <a:effectLst/>
                          <a:latin typeface="Arial"/>
                        </a:rPr>
                        <a:t>compra - D0</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2,259.50 </a:t>
                      </a:r>
                    </a:p>
                  </a:txBody>
                  <a:tcPr marL="9891" marR="9891" marT="9891" marB="0" anchor="b">
                    <a:lnL>
                      <a:noFill/>
                    </a:lnL>
                    <a:lnR>
                      <a:noFill/>
                    </a:lnR>
                    <a:lnT>
                      <a:noFill/>
                    </a:lnT>
                    <a:lnB>
                      <a:noFill/>
                    </a:lnB>
                  </a:tcPr>
                </a:tc>
                <a:tc>
                  <a:txBody>
                    <a:bodyPr/>
                    <a:lstStyle/>
                    <a:p>
                      <a:pPr algn="l" fontAlgn="b"/>
                      <a:endParaRPr lang="pt-BR" sz="1500" b="0" i="0" u="none" strike="noStrike" dirty="0">
                        <a:effectLst/>
                        <a:latin typeface="Arial"/>
                      </a:endParaRPr>
                    </a:p>
                  </a:txBody>
                  <a:tcPr marL="9891" marR="9891" marT="9891" marB="0" anchor="b">
                    <a:lnL>
                      <a:noFill/>
                    </a:lnL>
                    <a:lnR>
                      <a:noFill/>
                    </a:lnR>
                    <a:lnT>
                      <a:noFill/>
                    </a:lnT>
                    <a:lnB>
                      <a:noFill/>
                    </a:lnB>
                  </a:tcPr>
                </a:tc>
                <a:tc>
                  <a:txBody>
                    <a:bodyPr/>
                    <a:lstStyle/>
                    <a:p>
                      <a:pPr algn="l" fontAlgn="b"/>
                      <a:endParaRPr lang="pt-BR" sz="1500" b="0" i="0" u="none" strike="noStrike" dirty="0">
                        <a:effectLst/>
                        <a:latin typeface="Arial"/>
                      </a:endParaRPr>
                    </a:p>
                  </a:txBody>
                  <a:tcPr marL="9891" marR="9891" marT="9891" marB="0" anchor="b">
                    <a:lnL>
                      <a:noFill/>
                    </a:lnL>
                    <a:lnR>
                      <a:noFill/>
                    </a:lnR>
                    <a:lnT>
                      <a:noFill/>
                    </a:lnT>
                    <a:lnB>
                      <a:noFill/>
                    </a:lnB>
                  </a:tcPr>
                </a:tc>
                <a:tc>
                  <a:txBody>
                    <a:bodyPr/>
                    <a:lstStyle/>
                    <a:p>
                      <a:pPr algn="l" fontAlgn="b"/>
                      <a:endParaRPr lang="pt-BR" sz="1500" b="0" i="0" u="none" strike="noStrike" dirty="0">
                        <a:effectLst/>
                        <a:latin typeface="Arial"/>
                      </a:endParaRPr>
                    </a:p>
                  </a:txBody>
                  <a:tcPr marL="9891" marR="9891" marT="9891" marB="0" anchor="b">
                    <a:lnL>
                      <a:noFill/>
                    </a:lnL>
                    <a:lnR>
                      <a:noFill/>
                    </a:lnR>
                    <a:lnT>
                      <a:noFill/>
                    </a:lnT>
                    <a:lnB>
                      <a:noFill/>
                    </a:lnB>
                  </a:tcPr>
                </a:tc>
                <a:tc>
                  <a:txBody>
                    <a:bodyPr/>
                    <a:lstStyle/>
                    <a:p>
                      <a:pPr algn="l" fontAlgn="b"/>
                      <a:endParaRPr lang="pt-BR" sz="1500" b="0" i="0" u="none" strike="noStrike" dirty="0">
                        <a:effectLst/>
                        <a:latin typeface="Arial"/>
                      </a:endParaRPr>
                    </a:p>
                  </a:txBody>
                  <a:tcPr marL="9891" marR="9891" marT="9891" marB="0" anchor="b">
                    <a:lnL>
                      <a:noFill/>
                    </a:lnL>
                    <a:lnR>
                      <a:noFill/>
                    </a:lnR>
                    <a:lnT>
                      <a:noFill/>
                    </a:lnT>
                    <a:lnB>
                      <a:noFill/>
                    </a:lnB>
                  </a:tcPr>
                </a:tc>
                <a:extLst>
                  <a:ext uri="{0D108BD9-81ED-4DB2-BD59-A6C34878D82A}">
                    <a16:rowId xmlns:a16="http://schemas.microsoft.com/office/drawing/2014/main" val="10001"/>
                  </a:ext>
                </a:extLst>
              </a:tr>
              <a:tr h="357271">
                <a:tc>
                  <a:txBody>
                    <a:bodyPr/>
                    <a:lstStyle/>
                    <a:p>
                      <a:pPr algn="l" fontAlgn="b"/>
                      <a:r>
                        <a:rPr lang="pt-BR" sz="1500" b="0" i="0" u="none" strike="noStrike" dirty="0">
                          <a:effectLst/>
                          <a:latin typeface="Arial"/>
                        </a:rPr>
                        <a:t>D0</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2,261.33 </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1.83 </a:t>
                      </a:r>
                    </a:p>
                  </a:txBody>
                  <a:tcPr marL="9891" marR="9891" marT="9891" marB="0" anchor="b">
                    <a:lnL>
                      <a:noFill/>
                    </a:lnL>
                    <a:lnR>
                      <a:noFill/>
                    </a:lnR>
                    <a:lnT>
                      <a:noFill/>
                    </a:lnT>
                    <a:lnB>
                      <a:noFill/>
                    </a:lnB>
                  </a:tcPr>
                </a:tc>
                <a:tc>
                  <a:txBody>
                    <a:bodyPr/>
                    <a:lstStyle/>
                    <a:p>
                      <a:pPr algn="r" fontAlgn="b"/>
                      <a:r>
                        <a:rPr lang="pt-BR" sz="1500" b="0" i="0" u="none" strike="noStrike" dirty="0">
                          <a:effectLst/>
                          <a:latin typeface="Arial"/>
                        </a:rPr>
                        <a:t>91.5</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9,150 </a:t>
                      </a:r>
                    </a:p>
                  </a:txBody>
                  <a:tcPr marL="9891" marR="9891" marT="9891" marB="0" anchor="b">
                    <a:lnL>
                      <a:noFill/>
                    </a:lnL>
                    <a:lnR>
                      <a:noFill/>
                    </a:lnR>
                    <a:lnT>
                      <a:noFill/>
                    </a:lnT>
                    <a:lnB>
                      <a:noFill/>
                    </a:lnB>
                  </a:tcPr>
                </a:tc>
                <a:tc>
                  <a:txBody>
                    <a:bodyPr/>
                    <a:lstStyle/>
                    <a:p>
                      <a:pPr algn="l" fontAlgn="b"/>
                      <a:endParaRPr lang="pt-BR" sz="1500" b="0" i="0" u="none" strike="noStrike" dirty="0">
                        <a:effectLst/>
                        <a:latin typeface="Arial"/>
                      </a:endParaRPr>
                    </a:p>
                  </a:txBody>
                  <a:tcPr marL="9891" marR="9891" marT="9891" marB="0" anchor="b">
                    <a:lnL>
                      <a:noFill/>
                    </a:lnL>
                    <a:lnR>
                      <a:noFill/>
                    </a:lnR>
                    <a:lnT>
                      <a:noFill/>
                    </a:lnT>
                    <a:lnB>
                      <a:noFill/>
                    </a:lnB>
                  </a:tcPr>
                </a:tc>
                <a:extLst>
                  <a:ext uri="{0D108BD9-81ED-4DB2-BD59-A6C34878D82A}">
                    <a16:rowId xmlns:a16="http://schemas.microsoft.com/office/drawing/2014/main" val="10002"/>
                  </a:ext>
                </a:extLst>
              </a:tr>
              <a:tr h="357271">
                <a:tc>
                  <a:txBody>
                    <a:bodyPr/>
                    <a:lstStyle/>
                    <a:p>
                      <a:pPr algn="l" fontAlgn="b"/>
                      <a:r>
                        <a:rPr lang="pt-BR" sz="1500" b="0" i="0" u="none" strike="noStrike" dirty="0">
                          <a:effectLst/>
                          <a:latin typeface="Arial"/>
                        </a:rPr>
                        <a:t>D1</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2,262.50 </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1.17 </a:t>
                      </a:r>
                    </a:p>
                  </a:txBody>
                  <a:tcPr marL="9891" marR="9891" marT="9891" marB="0" anchor="b">
                    <a:lnL>
                      <a:noFill/>
                    </a:lnL>
                    <a:lnR>
                      <a:noFill/>
                    </a:lnR>
                    <a:lnT>
                      <a:noFill/>
                    </a:lnT>
                    <a:lnB>
                      <a:noFill/>
                    </a:lnB>
                  </a:tcPr>
                </a:tc>
                <a:tc>
                  <a:txBody>
                    <a:bodyPr/>
                    <a:lstStyle/>
                    <a:p>
                      <a:pPr algn="r" fontAlgn="b"/>
                      <a:r>
                        <a:rPr lang="pt-BR" sz="1500" b="0" i="0" u="none" strike="noStrike" dirty="0">
                          <a:effectLst/>
                          <a:latin typeface="Arial"/>
                        </a:rPr>
                        <a:t>58.5</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5,850 </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9,150 </a:t>
                      </a:r>
                    </a:p>
                  </a:txBody>
                  <a:tcPr marL="9891" marR="9891" marT="9891" marB="0" anchor="b">
                    <a:lnL>
                      <a:noFill/>
                    </a:lnL>
                    <a:lnR>
                      <a:noFill/>
                    </a:lnR>
                    <a:lnT>
                      <a:noFill/>
                    </a:lnT>
                    <a:lnB>
                      <a:noFill/>
                    </a:lnB>
                  </a:tcPr>
                </a:tc>
                <a:extLst>
                  <a:ext uri="{0D108BD9-81ED-4DB2-BD59-A6C34878D82A}">
                    <a16:rowId xmlns:a16="http://schemas.microsoft.com/office/drawing/2014/main" val="10003"/>
                  </a:ext>
                </a:extLst>
              </a:tr>
              <a:tr h="357271">
                <a:tc>
                  <a:txBody>
                    <a:bodyPr/>
                    <a:lstStyle/>
                    <a:p>
                      <a:pPr algn="l" fontAlgn="b"/>
                      <a:r>
                        <a:rPr lang="pt-BR" sz="1500" b="0" i="0" u="none" strike="noStrike" dirty="0">
                          <a:effectLst/>
                          <a:latin typeface="Arial"/>
                        </a:rPr>
                        <a:t>D2</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2,244.18 </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(18.32)</a:t>
                      </a:r>
                    </a:p>
                  </a:txBody>
                  <a:tcPr marL="9891" marR="9891" marT="9891" marB="0" anchor="b">
                    <a:lnL>
                      <a:noFill/>
                    </a:lnL>
                    <a:lnR>
                      <a:noFill/>
                    </a:lnR>
                    <a:lnT>
                      <a:noFill/>
                    </a:lnT>
                    <a:lnB>
                      <a:noFill/>
                    </a:lnB>
                  </a:tcPr>
                </a:tc>
                <a:tc>
                  <a:txBody>
                    <a:bodyPr/>
                    <a:lstStyle/>
                    <a:p>
                      <a:pPr algn="r" fontAlgn="b"/>
                      <a:r>
                        <a:rPr lang="pt-BR" sz="1500" b="0" i="0" u="none" strike="noStrike" dirty="0">
                          <a:effectLst/>
                          <a:latin typeface="Arial"/>
                        </a:rPr>
                        <a:t>-916</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(91,600)</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15,000 </a:t>
                      </a:r>
                    </a:p>
                  </a:txBody>
                  <a:tcPr marL="9891" marR="9891" marT="9891" marB="0" anchor="b">
                    <a:lnL>
                      <a:noFill/>
                    </a:lnL>
                    <a:lnR>
                      <a:noFill/>
                    </a:lnR>
                    <a:lnT>
                      <a:noFill/>
                    </a:lnT>
                    <a:lnB>
                      <a:noFill/>
                    </a:lnB>
                  </a:tcPr>
                </a:tc>
                <a:extLst>
                  <a:ext uri="{0D108BD9-81ED-4DB2-BD59-A6C34878D82A}">
                    <a16:rowId xmlns:a16="http://schemas.microsoft.com/office/drawing/2014/main" val="10004"/>
                  </a:ext>
                </a:extLst>
              </a:tr>
              <a:tr h="357271">
                <a:tc>
                  <a:txBody>
                    <a:bodyPr/>
                    <a:lstStyle/>
                    <a:p>
                      <a:pPr algn="l" fontAlgn="b"/>
                      <a:r>
                        <a:rPr lang="pt-BR" sz="1500" b="0" i="0" u="none" strike="noStrike" dirty="0">
                          <a:effectLst/>
                          <a:latin typeface="Arial"/>
                        </a:rPr>
                        <a:t>D3</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2,257.10 </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12.92 </a:t>
                      </a:r>
                    </a:p>
                  </a:txBody>
                  <a:tcPr marL="9891" marR="9891" marT="9891" marB="0" anchor="b">
                    <a:lnL>
                      <a:noFill/>
                    </a:lnL>
                    <a:lnR>
                      <a:noFill/>
                    </a:lnR>
                    <a:lnT>
                      <a:noFill/>
                    </a:lnT>
                    <a:lnB>
                      <a:noFill/>
                    </a:lnB>
                  </a:tcPr>
                </a:tc>
                <a:tc>
                  <a:txBody>
                    <a:bodyPr/>
                    <a:lstStyle/>
                    <a:p>
                      <a:pPr algn="r" fontAlgn="b"/>
                      <a:r>
                        <a:rPr lang="pt-BR" sz="1500" b="0" i="0" u="none" strike="noStrike" dirty="0">
                          <a:effectLst/>
                          <a:latin typeface="Arial"/>
                        </a:rPr>
                        <a:t>646</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64,600 </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(76,600)</a:t>
                      </a:r>
                    </a:p>
                  </a:txBody>
                  <a:tcPr marL="9891" marR="9891" marT="9891" marB="0" anchor="b">
                    <a:lnL>
                      <a:noFill/>
                    </a:lnL>
                    <a:lnR>
                      <a:noFill/>
                    </a:lnR>
                    <a:lnT>
                      <a:noFill/>
                    </a:lnT>
                    <a:lnB>
                      <a:noFill/>
                    </a:lnB>
                  </a:tcPr>
                </a:tc>
                <a:extLst>
                  <a:ext uri="{0D108BD9-81ED-4DB2-BD59-A6C34878D82A}">
                    <a16:rowId xmlns:a16="http://schemas.microsoft.com/office/drawing/2014/main" val="10005"/>
                  </a:ext>
                </a:extLst>
              </a:tr>
              <a:tr h="357271">
                <a:tc>
                  <a:txBody>
                    <a:bodyPr/>
                    <a:lstStyle/>
                    <a:p>
                      <a:pPr algn="l" fontAlgn="b"/>
                      <a:r>
                        <a:rPr lang="pt-BR" sz="1500" b="0" i="0" u="none" strike="noStrike" dirty="0">
                          <a:effectLst/>
                          <a:latin typeface="Arial"/>
                        </a:rPr>
                        <a:t>D4</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2,258.70 </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1.60 </a:t>
                      </a:r>
                    </a:p>
                  </a:txBody>
                  <a:tcPr marL="9891" marR="9891" marT="9891" marB="0" anchor="b">
                    <a:lnL>
                      <a:noFill/>
                    </a:lnL>
                    <a:lnR>
                      <a:noFill/>
                    </a:lnR>
                    <a:lnT>
                      <a:noFill/>
                    </a:lnT>
                    <a:lnB>
                      <a:noFill/>
                    </a:lnB>
                  </a:tcPr>
                </a:tc>
                <a:tc>
                  <a:txBody>
                    <a:bodyPr/>
                    <a:lstStyle/>
                    <a:p>
                      <a:pPr algn="r" fontAlgn="b"/>
                      <a:r>
                        <a:rPr lang="pt-BR" sz="1500" b="0" i="0" u="none" strike="noStrike" dirty="0">
                          <a:effectLst/>
                          <a:latin typeface="Arial"/>
                        </a:rPr>
                        <a:t>80</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8,000 </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(12,000)</a:t>
                      </a:r>
                    </a:p>
                  </a:txBody>
                  <a:tcPr marL="9891" marR="9891" marT="9891" marB="0" anchor="b">
                    <a:lnL>
                      <a:noFill/>
                    </a:lnL>
                    <a:lnR>
                      <a:noFill/>
                    </a:lnR>
                    <a:lnT>
                      <a:noFill/>
                    </a:lnT>
                    <a:lnB>
                      <a:noFill/>
                    </a:lnB>
                  </a:tcPr>
                </a:tc>
                <a:extLst>
                  <a:ext uri="{0D108BD9-81ED-4DB2-BD59-A6C34878D82A}">
                    <a16:rowId xmlns:a16="http://schemas.microsoft.com/office/drawing/2014/main" val="10006"/>
                  </a:ext>
                </a:extLst>
              </a:tr>
              <a:tr h="357271">
                <a:tc>
                  <a:txBody>
                    <a:bodyPr/>
                    <a:lstStyle/>
                    <a:p>
                      <a:pPr algn="l" fontAlgn="b"/>
                      <a:r>
                        <a:rPr lang="pt-BR" sz="1500" b="0" i="0" u="none" strike="noStrike" dirty="0">
                          <a:effectLst/>
                          <a:latin typeface="Arial"/>
                        </a:rPr>
                        <a:t>venda - D5</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2,270.00 </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11.30 </a:t>
                      </a:r>
                    </a:p>
                  </a:txBody>
                  <a:tcPr marL="9891" marR="9891" marT="9891" marB="0" anchor="b">
                    <a:lnL>
                      <a:noFill/>
                    </a:lnL>
                    <a:lnR>
                      <a:noFill/>
                    </a:lnR>
                    <a:lnT>
                      <a:noFill/>
                    </a:lnT>
                    <a:lnB>
                      <a:noFill/>
                    </a:lnB>
                  </a:tcPr>
                </a:tc>
                <a:tc>
                  <a:txBody>
                    <a:bodyPr/>
                    <a:lstStyle/>
                    <a:p>
                      <a:pPr algn="r" fontAlgn="b"/>
                      <a:r>
                        <a:rPr lang="pt-BR" sz="1500" b="0" i="0" u="none" strike="noStrike" dirty="0">
                          <a:effectLst/>
                          <a:latin typeface="Arial"/>
                        </a:rPr>
                        <a:t>565</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56,500 </a:t>
                      </a: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(4,000)</a:t>
                      </a:r>
                    </a:p>
                  </a:txBody>
                  <a:tcPr marL="9891" marR="9891" marT="9891" marB="0" anchor="b">
                    <a:lnL>
                      <a:noFill/>
                    </a:lnL>
                    <a:lnR>
                      <a:noFill/>
                    </a:lnR>
                    <a:lnT>
                      <a:noFill/>
                    </a:lnT>
                    <a:lnB>
                      <a:noFill/>
                    </a:lnB>
                  </a:tcPr>
                </a:tc>
                <a:extLst>
                  <a:ext uri="{0D108BD9-81ED-4DB2-BD59-A6C34878D82A}">
                    <a16:rowId xmlns:a16="http://schemas.microsoft.com/office/drawing/2014/main" val="10007"/>
                  </a:ext>
                </a:extLst>
              </a:tr>
              <a:tr h="357271">
                <a:tc>
                  <a:txBody>
                    <a:bodyPr/>
                    <a:lstStyle/>
                    <a:p>
                      <a:pPr algn="l" fontAlgn="b"/>
                      <a:r>
                        <a:rPr lang="pt-BR" sz="1500" b="0" i="0" u="none" strike="noStrike" dirty="0">
                          <a:effectLst/>
                          <a:latin typeface="Arial"/>
                        </a:rPr>
                        <a:t>D6</a:t>
                      </a:r>
                    </a:p>
                  </a:txBody>
                  <a:tcPr marL="9891" marR="9891" marT="9891" marB="0" anchor="b">
                    <a:lnL>
                      <a:noFill/>
                    </a:lnL>
                    <a:lnR>
                      <a:noFill/>
                    </a:lnR>
                    <a:lnT>
                      <a:noFill/>
                    </a:lnT>
                    <a:lnB>
                      <a:noFill/>
                    </a:lnB>
                  </a:tcPr>
                </a:tc>
                <a:tc>
                  <a:txBody>
                    <a:bodyPr/>
                    <a:lstStyle/>
                    <a:p>
                      <a:pPr algn="l" fontAlgn="b"/>
                      <a:endParaRPr lang="pt-BR" sz="1500" b="0" i="0" u="none" strike="noStrike" dirty="0">
                        <a:effectLst/>
                        <a:latin typeface="Arial"/>
                      </a:endParaRPr>
                    </a:p>
                  </a:txBody>
                  <a:tcPr marL="9891" marR="9891" marT="9891" marB="0" anchor="b">
                    <a:lnL>
                      <a:noFill/>
                    </a:lnL>
                    <a:lnR>
                      <a:noFill/>
                    </a:lnR>
                    <a:lnT>
                      <a:noFill/>
                    </a:lnT>
                    <a:lnB>
                      <a:noFill/>
                    </a:lnB>
                  </a:tcPr>
                </a:tc>
                <a:tc>
                  <a:txBody>
                    <a:bodyPr/>
                    <a:lstStyle/>
                    <a:p>
                      <a:pPr algn="l" fontAlgn="b"/>
                      <a:endParaRPr lang="pt-BR" sz="1500" b="0" i="0" u="none" strike="noStrike" dirty="0">
                        <a:effectLst/>
                        <a:latin typeface="Arial"/>
                      </a:endParaRPr>
                    </a:p>
                  </a:txBody>
                  <a:tcPr marL="9891" marR="9891" marT="9891" marB="0" anchor="b">
                    <a:lnL>
                      <a:noFill/>
                    </a:lnL>
                    <a:lnR>
                      <a:noFill/>
                    </a:lnR>
                    <a:lnT>
                      <a:noFill/>
                    </a:lnT>
                    <a:lnB>
                      <a:noFill/>
                    </a:lnB>
                  </a:tcPr>
                </a:tc>
                <a:tc>
                  <a:txBody>
                    <a:bodyPr/>
                    <a:lstStyle/>
                    <a:p>
                      <a:pPr algn="l" fontAlgn="b"/>
                      <a:endParaRPr lang="pt-BR" sz="1500" b="0" i="0" u="none" strike="noStrike" dirty="0">
                        <a:effectLst/>
                        <a:latin typeface="Arial"/>
                      </a:endParaRPr>
                    </a:p>
                  </a:txBody>
                  <a:tcPr marL="9891" marR="9891" marT="9891" marB="0" anchor="b">
                    <a:lnL>
                      <a:noFill/>
                    </a:lnL>
                    <a:lnR>
                      <a:noFill/>
                    </a:lnR>
                    <a:lnT>
                      <a:noFill/>
                    </a:lnT>
                    <a:lnB>
                      <a:noFill/>
                    </a:lnB>
                  </a:tcPr>
                </a:tc>
                <a:tc>
                  <a:txBody>
                    <a:bodyPr/>
                    <a:lstStyle/>
                    <a:p>
                      <a:pPr algn="l" fontAlgn="b"/>
                      <a:endParaRPr lang="pt-BR" sz="1500" b="0" i="0" u="none" strike="noStrike" dirty="0">
                        <a:effectLst/>
                        <a:latin typeface="Arial"/>
                      </a:endParaRPr>
                    </a:p>
                  </a:txBody>
                  <a:tcPr marL="9891" marR="9891" marT="9891" marB="0" anchor="b">
                    <a:lnL>
                      <a:noFill/>
                    </a:lnL>
                    <a:lnR>
                      <a:noFill/>
                    </a:lnR>
                    <a:lnT>
                      <a:noFill/>
                    </a:lnT>
                    <a:lnB>
                      <a:noFill/>
                    </a:lnB>
                  </a:tcPr>
                </a:tc>
                <a:tc>
                  <a:txBody>
                    <a:bodyPr/>
                    <a:lstStyle/>
                    <a:p>
                      <a:pPr algn="l" fontAlgn="b"/>
                      <a:r>
                        <a:rPr lang="pt-BR" sz="1500" b="0" i="0" u="none" strike="noStrike" dirty="0">
                          <a:effectLst/>
                          <a:latin typeface="Arial"/>
                        </a:rPr>
                        <a:t>       52,500 </a:t>
                      </a:r>
                    </a:p>
                  </a:txBody>
                  <a:tcPr marL="9891" marR="9891" marT="9891" marB="0" anchor="b">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6" name="Rectangle 2">
            <a:extLst>
              <a:ext uri="{FF2B5EF4-FFF2-40B4-BE49-F238E27FC236}">
                <a16:creationId xmlns:a16="http://schemas.microsoft.com/office/drawing/2014/main" id="{483CBC55-01B2-1C81-CB68-CA09868CA44D}"/>
              </a:ext>
            </a:extLst>
          </p:cNvPr>
          <p:cNvSpPr>
            <a:spLocks noGrp="1" noChangeArrowheads="1"/>
          </p:cNvSpPr>
          <p:nvPr>
            <p:ph type="title"/>
          </p:nvPr>
        </p:nvSpPr>
        <p:spPr>
          <a:xfrm>
            <a:off x="4390344" y="2112055"/>
            <a:ext cx="4935317" cy="713342"/>
          </a:xfrm>
        </p:spPr>
        <p:txBody>
          <a:bodyPr/>
          <a:lstStyle/>
          <a:p>
            <a:r>
              <a:rPr lang="pt-BR" altLang="pt-BR" sz="3200" dirty="0">
                <a:latin typeface="+mj-lt"/>
              </a:rPr>
              <a:t>Contrato Futuro de Dólar</a:t>
            </a:r>
          </a:p>
        </p:txBody>
      </p:sp>
    </p:spTree>
    <p:extLst>
      <p:ext uri="{BB962C8B-B14F-4D97-AF65-F5344CB8AC3E}">
        <p14:creationId xmlns:p14="http://schemas.microsoft.com/office/powerpoint/2010/main" val="21525097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05472" y="3640514"/>
            <a:ext cx="9937104" cy="3791807"/>
          </a:xfrm>
          <a:prstGeom prst="rect">
            <a:avLst/>
          </a:prstGeom>
          <a:noFill/>
        </p:spPr>
        <p:txBody>
          <a:bodyPr wrap="square" rtlCol="0">
            <a:spAutoFit/>
          </a:bodyPr>
          <a:lstStyle/>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O chamado “dólar casado” é uma operação em que o banco assume uma posição no mercado à vista e simultaneamente a posição contrária no mercado futuro gerando o hedge cambial.</a:t>
            </a:r>
          </a:p>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endParaRPr lang="pt-BR" sz="2000" dirty="0">
              <a:solidFill>
                <a:srgbClr val="30435F"/>
              </a:solidFill>
              <a:latin typeface="+mn-lt"/>
              <a:ea typeface="ＭＳ Ｐゴシック" pitchFamily="-107" charset="-128"/>
            </a:endParaRPr>
          </a:p>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Dada as restrições das negociações no mercado à vista, muitos bancos preferem fazer o hedge no mercado futuro em vez de ajustar posição no mercado interbancário:</a:t>
            </a:r>
          </a:p>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endParaRPr lang="pt-BR" sz="2000" dirty="0">
              <a:solidFill>
                <a:srgbClr val="30435F"/>
              </a:solidFill>
              <a:latin typeface="+mn-lt"/>
              <a:ea typeface="ＭＳ Ｐゴシック" pitchFamily="-107" charset="-128"/>
            </a:endParaRPr>
          </a:p>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Os participantes do mercado interbancário de câmbio passaram a privilegiar o mercado de derivativos para realizar suas operações indexadas à taxa de câmbio, deixando o mercado interbancário apenas para suprir suas necessidades em moeda estrangeira, para liquidar operações do mercado primário.</a:t>
            </a:r>
          </a:p>
        </p:txBody>
      </p:sp>
      <p:sp>
        <p:nvSpPr>
          <p:cNvPr id="5" name="Rectangle 2">
            <a:extLst>
              <a:ext uri="{FF2B5EF4-FFF2-40B4-BE49-F238E27FC236}">
                <a16:creationId xmlns:a16="http://schemas.microsoft.com/office/drawing/2014/main" id="{9C3B2D94-C0F6-507A-180C-60FC7A24902E}"/>
              </a:ext>
            </a:extLst>
          </p:cNvPr>
          <p:cNvSpPr>
            <a:spLocks noGrp="1" noChangeArrowheads="1"/>
          </p:cNvSpPr>
          <p:nvPr>
            <p:ph type="title"/>
          </p:nvPr>
        </p:nvSpPr>
        <p:spPr>
          <a:xfrm>
            <a:off x="4390344" y="2112055"/>
            <a:ext cx="4935317" cy="713342"/>
          </a:xfrm>
        </p:spPr>
        <p:txBody>
          <a:bodyPr/>
          <a:lstStyle/>
          <a:p>
            <a:r>
              <a:rPr lang="pt-BR" altLang="pt-BR" sz="3200" dirty="0">
                <a:latin typeface="+mj-lt"/>
              </a:rPr>
              <a:t>Contrato Futuro de Dólar</a:t>
            </a:r>
          </a:p>
        </p:txBody>
      </p:sp>
    </p:spTree>
    <p:extLst>
      <p:ext uri="{BB962C8B-B14F-4D97-AF65-F5344CB8AC3E}">
        <p14:creationId xmlns:p14="http://schemas.microsoft.com/office/powerpoint/2010/main" val="1541561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462EA53-5D5E-4980-96EB-4505138F6D17}"/>
              </a:ext>
            </a:extLst>
          </p:cNvPr>
          <p:cNvSpPr>
            <a:spLocks noGrp="1" noChangeArrowheads="1"/>
          </p:cNvSpPr>
          <p:nvPr>
            <p:ph type="title"/>
          </p:nvPr>
        </p:nvSpPr>
        <p:spPr>
          <a:xfrm>
            <a:off x="5633864" y="2149302"/>
            <a:ext cx="2100002" cy="713342"/>
          </a:xfrm>
        </p:spPr>
        <p:txBody>
          <a:bodyPr/>
          <a:lstStyle/>
          <a:p>
            <a:r>
              <a:rPr lang="pt-BR" altLang="pt-BR" sz="3200" dirty="0">
                <a:latin typeface="+mn-lt"/>
              </a:rPr>
              <a:t>Casado</a:t>
            </a:r>
          </a:p>
        </p:txBody>
      </p:sp>
      <p:pic>
        <p:nvPicPr>
          <p:cNvPr id="7" name="Imagem 6">
            <a:extLst>
              <a:ext uri="{FF2B5EF4-FFF2-40B4-BE49-F238E27FC236}">
                <a16:creationId xmlns:a16="http://schemas.microsoft.com/office/drawing/2014/main" id="{5261EF24-5788-47F5-8DD9-C089BFD8473A}"/>
              </a:ext>
            </a:extLst>
          </p:cNvPr>
          <p:cNvPicPr>
            <a:picLocks noChangeAspect="1"/>
          </p:cNvPicPr>
          <p:nvPr/>
        </p:nvPicPr>
        <p:blipFill>
          <a:blip r:embed="rId3"/>
          <a:stretch>
            <a:fillRect/>
          </a:stretch>
        </p:blipFill>
        <p:spPr>
          <a:xfrm>
            <a:off x="3536633" y="2885431"/>
            <a:ext cx="6951371" cy="4989725"/>
          </a:xfrm>
          <a:prstGeom prst="rect">
            <a:avLst/>
          </a:prstGeom>
        </p:spPr>
      </p:pic>
    </p:spTree>
    <p:extLst>
      <p:ext uri="{BB962C8B-B14F-4D97-AF65-F5344CB8AC3E}">
        <p14:creationId xmlns:p14="http://schemas.microsoft.com/office/powerpoint/2010/main" val="7201645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608" y="3127276"/>
            <a:ext cx="7365588" cy="5274002"/>
          </a:xfrm>
          <a:prstGeom prst="rect">
            <a:avLst/>
          </a:prstGeom>
        </p:spPr>
      </p:pic>
      <p:sp>
        <p:nvSpPr>
          <p:cNvPr id="6" name="Rectangle 2">
            <a:extLst>
              <a:ext uri="{FF2B5EF4-FFF2-40B4-BE49-F238E27FC236}">
                <a16:creationId xmlns:a16="http://schemas.microsoft.com/office/drawing/2014/main" id="{3A806B10-6DDE-4B6E-988B-D8FAC246971B}"/>
              </a:ext>
            </a:extLst>
          </p:cNvPr>
          <p:cNvSpPr>
            <a:spLocks noGrp="1" noChangeArrowheads="1"/>
          </p:cNvSpPr>
          <p:nvPr>
            <p:ph type="title"/>
          </p:nvPr>
        </p:nvSpPr>
        <p:spPr>
          <a:xfrm>
            <a:off x="5807999" y="2146167"/>
            <a:ext cx="2100002" cy="713342"/>
          </a:xfrm>
        </p:spPr>
        <p:txBody>
          <a:bodyPr/>
          <a:lstStyle/>
          <a:p>
            <a:r>
              <a:rPr lang="pt-BR" altLang="pt-BR" sz="3200" dirty="0">
                <a:latin typeface="+mj-lt"/>
              </a:rPr>
              <a:t>NDF</a:t>
            </a:r>
          </a:p>
        </p:txBody>
      </p:sp>
    </p:spTree>
    <p:extLst>
      <p:ext uri="{BB962C8B-B14F-4D97-AF65-F5344CB8AC3E}">
        <p14:creationId xmlns:p14="http://schemas.microsoft.com/office/powerpoint/2010/main" val="19347130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820015" y="2900175"/>
          <a:ext cx="1719885" cy="4486656"/>
        </p:xfrm>
        <a:graphic>
          <a:graphicData uri="http://schemas.openxmlformats.org/drawingml/2006/table">
            <a:tbl>
              <a:tblPr/>
              <a:tblGrid>
                <a:gridCol w="911282">
                  <a:extLst>
                    <a:ext uri="{9D8B030D-6E8A-4147-A177-3AD203B41FA5}">
                      <a16:colId xmlns:a16="http://schemas.microsoft.com/office/drawing/2014/main" val="20000"/>
                    </a:ext>
                  </a:extLst>
                </a:gridCol>
                <a:gridCol w="808603">
                  <a:extLst>
                    <a:ext uri="{9D8B030D-6E8A-4147-A177-3AD203B41FA5}">
                      <a16:colId xmlns:a16="http://schemas.microsoft.com/office/drawing/2014/main" val="20001"/>
                    </a:ext>
                  </a:extLst>
                </a:gridCol>
              </a:tblGrid>
              <a:tr h="186944">
                <a:tc>
                  <a:txBody>
                    <a:bodyPr/>
                    <a:lstStyle/>
                    <a:p>
                      <a:pPr algn="ctr" fontAlgn="b"/>
                      <a:r>
                        <a:rPr lang="pt-BR" sz="1000" b="0" i="0" u="none" strike="noStrike" dirty="0">
                          <a:effectLst/>
                          <a:latin typeface="Arial"/>
                        </a:rPr>
                        <a:t>Data</a:t>
                      </a:r>
                    </a:p>
                  </a:txBody>
                  <a:tcPr marL="9891" marR="9891" marT="9891" marB="0" anchor="b">
                    <a:lnL>
                      <a:noFill/>
                    </a:lnL>
                    <a:lnR>
                      <a:noFill/>
                    </a:lnR>
                    <a:lnT>
                      <a:noFill/>
                    </a:lnT>
                    <a:lnB>
                      <a:noFill/>
                    </a:lnB>
                    <a:solidFill>
                      <a:srgbClr val="FFFF00"/>
                    </a:solidFill>
                  </a:tcPr>
                </a:tc>
                <a:tc>
                  <a:txBody>
                    <a:bodyPr/>
                    <a:lstStyle/>
                    <a:p>
                      <a:pPr algn="ctr" fontAlgn="b"/>
                      <a:r>
                        <a:rPr lang="pt-BR" sz="1000" b="0" i="0" u="none" strike="noStrike" dirty="0">
                          <a:effectLst/>
                          <a:latin typeface="Arial"/>
                        </a:rPr>
                        <a:t>US$</a:t>
                      </a:r>
                    </a:p>
                  </a:txBody>
                  <a:tcPr marL="9891" marR="9891" marT="9891"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186944">
                <a:tc>
                  <a:txBody>
                    <a:bodyPr/>
                    <a:lstStyle/>
                    <a:p>
                      <a:pPr algn="r" fontAlgn="b"/>
                      <a:r>
                        <a:rPr lang="pt-BR" sz="1000" b="0" i="0" u="none" strike="noStrike" dirty="0">
                          <a:effectLst/>
                          <a:latin typeface="Arial"/>
                        </a:rPr>
                        <a:t>11/09/14</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2.2866</a:t>
                      </a:r>
                    </a:p>
                  </a:txBody>
                  <a:tcPr marL="9891" marR="9891" marT="9891" marB="0" anchor="b">
                    <a:lnL>
                      <a:noFill/>
                    </a:lnL>
                    <a:lnR>
                      <a:noFill/>
                    </a:lnR>
                    <a:lnT>
                      <a:noFill/>
                    </a:lnT>
                    <a:lnB>
                      <a:noFill/>
                    </a:lnB>
                  </a:tcPr>
                </a:tc>
                <a:extLst>
                  <a:ext uri="{0D108BD9-81ED-4DB2-BD59-A6C34878D82A}">
                    <a16:rowId xmlns:a16="http://schemas.microsoft.com/office/drawing/2014/main" val="10001"/>
                  </a:ext>
                </a:extLst>
              </a:tr>
              <a:tr h="186944">
                <a:tc>
                  <a:txBody>
                    <a:bodyPr/>
                    <a:lstStyle/>
                    <a:p>
                      <a:pPr algn="r" fontAlgn="b"/>
                      <a:r>
                        <a:rPr lang="pt-BR" sz="1000" b="0" i="0" u="none" strike="noStrike" dirty="0">
                          <a:effectLst/>
                          <a:latin typeface="Arial"/>
                        </a:rPr>
                        <a:t>12/09/14</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2.287289</a:t>
                      </a:r>
                    </a:p>
                  </a:txBody>
                  <a:tcPr marL="9891" marR="9891" marT="9891" marB="0" anchor="b">
                    <a:lnL>
                      <a:noFill/>
                    </a:lnL>
                    <a:lnR>
                      <a:noFill/>
                    </a:lnR>
                    <a:lnT>
                      <a:noFill/>
                    </a:lnT>
                    <a:lnB>
                      <a:noFill/>
                    </a:lnB>
                  </a:tcPr>
                </a:tc>
                <a:extLst>
                  <a:ext uri="{0D108BD9-81ED-4DB2-BD59-A6C34878D82A}">
                    <a16:rowId xmlns:a16="http://schemas.microsoft.com/office/drawing/2014/main" val="10002"/>
                  </a:ext>
                </a:extLst>
              </a:tr>
              <a:tr h="186944">
                <a:tc>
                  <a:txBody>
                    <a:bodyPr/>
                    <a:lstStyle/>
                    <a:p>
                      <a:pPr algn="r" fontAlgn="b"/>
                      <a:r>
                        <a:rPr lang="pt-BR" sz="1000" b="0" i="0" u="none" strike="noStrike" dirty="0">
                          <a:effectLst/>
                          <a:latin typeface="Arial"/>
                        </a:rPr>
                        <a:t>18/09/14</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2.291422</a:t>
                      </a:r>
                    </a:p>
                  </a:txBody>
                  <a:tcPr marL="9891" marR="9891" marT="9891" marB="0" anchor="b">
                    <a:lnL>
                      <a:noFill/>
                    </a:lnL>
                    <a:lnR>
                      <a:noFill/>
                    </a:lnR>
                    <a:lnT>
                      <a:noFill/>
                    </a:lnT>
                    <a:lnB>
                      <a:noFill/>
                    </a:lnB>
                  </a:tcPr>
                </a:tc>
                <a:extLst>
                  <a:ext uri="{0D108BD9-81ED-4DB2-BD59-A6C34878D82A}">
                    <a16:rowId xmlns:a16="http://schemas.microsoft.com/office/drawing/2014/main" val="10003"/>
                  </a:ext>
                </a:extLst>
              </a:tr>
              <a:tr h="186944">
                <a:tc>
                  <a:txBody>
                    <a:bodyPr/>
                    <a:lstStyle/>
                    <a:p>
                      <a:pPr algn="r" fontAlgn="b"/>
                      <a:r>
                        <a:rPr lang="pt-BR" sz="1000" b="0" i="0" u="none" strike="noStrike" dirty="0">
                          <a:effectLst/>
                          <a:latin typeface="Arial"/>
                        </a:rPr>
                        <a:t>25/09/14</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2.295746</a:t>
                      </a:r>
                    </a:p>
                  </a:txBody>
                  <a:tcPr marL="9891" marR="9891" marT="9891" marB="0" anchor="b">
                    <a:lnL>
                      <a:noFill/>
                    </a:lnL>
                    <a:lnR>
                      <a:noFill/>
                    </a:lnR>
                    <a:lnT>
                      <a:noFill/>
                    </a:lnT>
                    <a:lnB>
                      <a:noFill/>
                    </a:lnB>
                  </a:tcPr>
                </a:tc>
                <a:extLst>
                  <a:ext uri="{0D108BD9-81ED-4DB2-BD59-A6C34878D82A}">
                    <a16:rowId xmlns:a16="http://schemas.microsoft.com/office/drawing/2014/main" val="10004"/>
                  </a:ext>
                </a:extLst>
              </a:tr>
              <a:tr h="186944">
                <a:tc>
                  <a:txBody>
                    <a:bodyPr/>
                    <a:lstStyle/>
                    <a:p>
                      <a:pPr algn="r" fontAlgn="b"/>
                      <a:r>
                        <a:rPr lang="pt-BR" sz="1000" b="0" i="0" u="none" strike="noStrike" dirty="0">
                          <a:effectLst/>
                          <a:latin typeface="Arial"/>
                        </a:rPr>
                        <a:t>02/10/14</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2.30007</a:t>
                      </a:r>
                    </a:p>
                  </a:txBody>
                  <a:tcPr marL="9891" marR="9891" marT="9891" marB="0" anchor="b">
                    <a:lnL>
                      <a:noFill/>
                    </a:lnL>
                    <a:lnR>
                      <a:noFill/>
                    </a:lnR>
                    <a:lnT>
                      <a:noFill/>
                    </a:lnT>
                    <a:lnB>
                      <a:noFill/>
                    </a:lnB>
                  </a:tcPr>
                </a:tc>
                <a:extLst>
                  <a:ext uri="{0D108BD9-81ED-4DB2-BD59-A6C34878D82A}">
                    <a16:rowId xmlns:a16="http://schemas.microsoft.com/office/drawing/2014/main" val="10005"/>
                  </a:ext>
                </a:extLst>
              </a:tr>
              <a:tr h="186944">
                <a:tc>
                  <a:txBody>
                    <a:bodyPr/>
                    <a:lstStyle/>
                    <a:p>
                      <a:pPr algn="r" fontAlgn="b"/>
                      <a:r>
                        <a:rPr lang="pt-BR" sz="1000" b="0" i="0" u="none" strike="noStrike" dirty="0">
                          <a:effectLst/>
                          <a:latin typeface="Arial"/>
                        </a:rPr>
                        <a:t>14/10/14</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2.307483</a:t>
                      </a:r>
                    </a:p>
                  </a:txBody>
                  <a:tcPr marL="9891" marR="9891" marT="9891" marB="0" anchor="b">
                    <a:lnL>
                      <a:noFill/>
                    </a:lnL>
                    <a:lnR>
                      <a:noFill/>
                    </a:lnR>
                    <a:lnT>
                      <a:noFill/>
                    </a:lnT>
                    <a:lnB>
                      <a:noFill/>
                    </a:lnB>
                  </a:tcPr>
                </a:tc>
                <a:extLst>
                  <a:ext uri="{0D108BD9-81ED-4DB2-BD59-A6C34878D82A}">
                    <a16:rowId xmlns:a16="http://schemas.microsoft.com/office/drawing/2014/main" val="10006"/>
                  </a:ext>
                </a:extLst>
              </a:tr>
              <a:tr h="186944">
                <a:tc>
                  <a:txBody>
                    <a:bodyPr/>
                    <a:lstStyle/>
                    <a:p>
                      <a:pPr algn="r" fontAlgn="b"/>
                      <a:r>
                        <a:rPr lang="pt-BR" sz="1000" b="0" i="0" u="none" strike="noStrike" dirty="0">
                          <a:effectLst/>
                          <a:latin typeface="Arial"/>
                        </a:rPr>
                        <a:t>12/11/14</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2.326235</a:t>
                      </a:r>
                    </a:p>
                  </a:txBody>
                  <a:tcPr marL="9891" marR="9891" marT="9891" marB="0" anchor="b">
                    <a:lnL>
                      <a:noFill/>
                    </a:lnL>
                    <a:lnR>
                      <a:noFill/>
                    </a:lnR>
                    <a:lnT>
                      <a:noFill/>
                    </a:lnT>
                    <a:lnB>
                      <a:noFill/>
                    </a:lnB>
                  </a:tcPr>
                </a:tc>
                <a:extLst>
                  <a:ext uri="{0D108BD9-81ED-4DB2-BD59-A6C34878D82A}">
                    <a16:rowId xmlns:a16="http://schemas.microsoft.com/office/drawing/2014/main" val="10007"/>
                  </a:ext>
                </a:extLst>
              </a:tr>
              <a:tr h="186944">
                <a:tc>
                  <a:txBody>
                    <a:bodyPr/>
                    <a:lstStyle/>
                    <a:p>
                      <a:pPr algn="r" fontAlgn="b"/>
                      <a:r>
                        <a:rPr lang="pt-BR" sz="1000" b="0" i="0" u="none" strike="noStrike" dirty="0">
                          <a:effectLst/>
                          <a:latin typeface="Arial"/>
                        </a:rPr>
                        <a:t>01/12/14</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2.338558</a:t>
                      </a:r>
                    </a:p>
                  </a:txBody>
                  <a:tcPr marL="9891" marR="9891" marT="9891" marB="0" anchor="b">
                    <a:lnL>
                      <a:noFill/>
                    </a:lnL>
                    <a:lnR>
                      <a:noFill/>
                    </a:lnR>
                    <a:lnT>
                      <a:noFill/>
                    </a:lnT>
                    <a:lnB>
                      <a:noFill/>
                    </a:lnB>
                  </a:tcPr>
                </a:tc>
                <a:extLst>
                  <a:ext uri="{0D108BD9-81ED-4DB2-BD59-A6C34878D82A}">
                    <a16:rowId xmlns:a16="http://schemas.microsoft.com/office/drawing/2014/main" val="10008"/>
                  </a:ext>
                </a:extLst>
              </a:tr>
              <a:tr h="186944">
                <a:tc>
                  <a:txBody>
                    <a:bodyPr/>
                    <a:lstStyle/>
                    <a:p>
                      <a:pPr algn="r" fontAlgn="b"/>
                      <a:r>
                        <a:rPr lang="pt-BR" sz="1000" b="0" i="0" u="none" strike="noStrike" dirty="0">
                          <a:effectLst/>
                          <a:latin typeface="Arial"/>
                        </a:rPr>
                        <a:t>11/12/14</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2.345044</a:t>
                      </a:r>
                    </a:p>
                  </a:txBody>
                  <a:tcPr marL="9891" marR="9891" marT="9891" marB="0" anchor="b">
                    <a:lnL>
                      <a:noFill/>
                    </a:lnL>
                    <a:lnR>
                      <a:noFill/>
                    </a:lnR>
                    <a:lnT>
                      <a:noFill/>
                    </a:lnT>
                    <a:lnB>
                      <a:noFill/>
                    </a:lnB>
                  </a:tcPr>
                </a:tc>
                <a:extLst>
                  <a:ext uri="{0D108BD9-81ED-4DB2-BD59-A6C34878D82A}">
                    <a16:rowId xmlns:a16="http://schemas.microsoft.com/office/drawing/2014/main" val="10009"/>
                  </a:ext>
                </a:extLst>
              </a:tr>
              <a:tr h="186944">
                <a:tc>
                  <a:txBody>
                    <a:bodyPr/>
                    <a:lstStyle/>
                    <a:p>
                      <a:pPr algn="r" fontAlgn="b"/>
                      <a:r>
                        <a:rPr lang="pt-BR" sz="1000" b="0" i="0" u="none" strike="noStrike" dirty="0">
                          <a:effectLst/>
                          <a:latin typeface="Arial"/>
                        </a:rPr>
                        <a:t>12/01/15</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2.364422</a:t>
                      </a:r>
                    </a:p>
                  </a:txBody>
                  <a:tcPr marL="9891" marR="9891" marT="9891" marB="0" anchor="b">
                    <a:lnL>
                      <a:noFill/>
                    </a:lnL>
                    <a:lnR>
                      <a:noFill/>
                    </a:lnR>
                    <a:lnT>
                      <a:noFill/>
                    </a:lnT>
                    <a:lnB>
                      <a:noFill/>
                    </a:lnB>
                  </a:tcPr>
                </a:tc>
                <a:extLst>
                  <a:ext uri="{0D108BD9-81ED-4DB2-BD59-A6C34878D82A}">
                    <a16:rowId xmlns:a16="http://schemas.microsoft.com/office/drawing/2014/main" val="10010"/>
                  </a:ext>
                </a:extLst>
              </a:tr>
              <a:tr h="186944">
                <a:tc>
                  <a:txBody>
                    <a:bodyPr/>
                    <a:lstStyle/>
                    <a:p>
                      <a:pPr algn="r" fontAlgn="b"/>
                      <a:r>
                        <a:rPr lang="pt-BR" sz="1000" b="0" i="0" u="none" strike="noStrike" dirty="0">
                          <a:effectLst/>
                          <a:latin typeface="Arial"/>
                        </a:rPr>
                        <a:t>11/02/15</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2.382588</a:t>
                      </a:r>
                    </a:p>
                  </a:txBody>
                  <a:tcPr marL="9891" marR="9891" marT="9891" marB="0" anchor="b">
                    <a:lnL>
                      <a:noFill/>
                    </a:lnL>
                    <a:lnR>
                      <a:noFill/>
                    </a:lnR>
                    <a:lnT>
                      <a:noFill/>
                    </a:lnT>
                    <a:lnB>
                      <a:noFill/>
                    </a:lnB>
                  </a:tcPr>
                </a:tc>
                <a:extLst>
                  <a:ext uri="{0D108BD9-81ED-4DB2-BD59-A6C34878D82A}">
                    <a16:rowId xmlns:a16="http://schemas.microsoft.com/office/drawing/2014/main" val="10011"/>
                  </a:ext>
                </a:extLst>
              </a:tr>
              <a:tr h="186944">
                <a:tc>
                  <a:txBody>
                    <a:bodyPr/>
                    <a:lstStyle/>
                    <a:p>
                      <a:pPr algn="r" fontAlgn="b"/>
                      <a:r>
                        <a:rPr lang="pt-BR" sz="1000" b="0" i="0" u="none" strike="noStrike" dirty="0">
                          <a:effectLst/>
                          <a:latin typeface="Arial"/>
                        </a:rPr>
                        <a:t>02/03/15</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2.394094</a:t>
                      </a:r>
                    </a:p>
                  </a:txBody>
                  <a:tcPr marL="9891" marR="9891" marT="9891" marB="0" anchor="b">
                    <a:lnL>
                      <a:noFill/>
                    </a:lnL>
                    <a:lnR>
                      <a:noFill/>
                    </a:lnR>
                    <a:lnT>
                      <a:noFill/>
                    </a:lnT>
                    <a:lnB>
                      <a:noFill/>
                    </a:lnB>
                  </a:tcPr>
                </a:tc>
                <a:extLst>
                  <a:ext uri="{0D108BD9-81ED-4DB2-BD59-A6C34878D82A}">
                    <a16:rowId xmlns:a16="http://schemas.microsoft.com/office/drawing/2014/main" val="10012"/>
                  </a:ext>
                </a:extLst>
              </a:tr>
              <a:tr h="186944">
                <a:tc>
                  <a:txBody>
                    <a:bodyPr/>
                    <a:lstStyle/>
                    <a:p>
                      <a:pPr algn="r" fontAlgn="b"/>
                      <a:r>
                        <a:rPr lang="pt-BR" sz="1000" b="0" i="0" u="none" strike="noStrike" dirty="0">
                          <a:effectLst/>
                          <a:latin typeface="Arial"/>
                        </a:rPr>
                        <a:t>11/03/15</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2.399544</a:t>
                      </a:r>
                    </a:p>
                  </a:txBody>
                  <a:tcPr marL="9891" marR="9891" marT="9891" marB="0" anchor="b">
                    <a:lnL>
                      <a:noFill/>
                    </a:lnL>
                    <a:lnR>
                      <a:noFill/>
                    </a:lnR>
                    <a:lnT>
                      <a:noFill/>
                    </a:lnT>
                    <a:lnB>
                      <a:noFill/>
                    </a:lnB>
                  </a:tcPr>
                </a:tc>
                <a:extLst>
                  <a:ext uri="{0D108BD9-81ED-4DB2-BD59-A6C34878D82A}">
                    <a16:rowId xmlns:a16="http://schemas.microsoft.com/office/drawing/2014/main" val="10013"/>
                  </a:ext>
                </a:extLst>
              </a:tr>
              <a:tr h="186944">
                <a:tc>
                  <a:txBody>
                    <a:bodyPr/>
                    <a:lstStyle/>
                    <a:p>
                      <a:pPr algn="r" fontAlgn="b"/>
                      <a:r>
                        <a:rPr lang="pt-BR" sz="1000" b="0" i="0" u="none" strike="noStrike" dirty="0">
                          <a:effectLst/>
                          <a:latin typeface="Arial"/>
                        </a:rPr>
                        <a:t>01/06/15</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2.454144</a:t>
                      </a:r>
                    </a:p>
                  </a:txBody>
                  <a:tcPr marL="9891" marR="9891" marT="9891" marB="0" anchor="b">
                    <a:lnL>
                      <a:noFill/>
                    </a:lnL>
                    <a:lnR>
                      <a:noFill/>
                    </a:lnR>
                    <a:lnT>
                      <a:noFill/>
                    </a:lnT>
                    <a:lnB>
                      <a:noFill/>
                    </a:lnB>
                  </a:tcPr>
                </a:tc>
                <a:extLst>
                  <a:ext uri="{0D108BD9-81ED-4DB2-BD59-A6C34878D82A}">
                    <a16:rowId xmlns:a16="http://schemas.microsoft.com/office/drawing/2014/main" val="10014"/>
                  </a:ext>
                </a:extLst>
              </a:tr>
              <a:tr h="186944">
                <a:tc>
                  <a:txBody>
                    <a:bodyPr/>
                    <a:lstStyle/>
                    <a:p>
                      <a:pPr algn="r" fontAlgn="b"/>
                      <a:r>
                        <a:rPr lang="pt-BR" sz="1000" b="0" i="0" u="none" strike="noStrike" dirty="0">
                          <a:effectLst/>
                          <a:latin typeface="Arial"/>
                        </a:rPr>
                        <a:t>11/06/15</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2.460803</a:t>
                      </a:r>
                    </a:p>
                  </a:txBody>
                  <a:tcPr marL="9891" marR="9891" marT="9891" marB="0" anchor="b">
                    <a:lnL>
                      <a:noFill/>
                    </a:lnL>
                    <a:lnR>
                      <a:noFill/>
                    </a:lnR>
                    <a:lnT>
                      <a:noFill/>
                    </a:lnT>
                    <a:lnB>
                      <a:noFill/>
                    </a:lnB>
                  </a:tcPr>
                </a:tc>
                <a:extLst>
                  <a:ext uri="{0D108BD9-81ED-4DB2-BD59-A6C34878D82A}">
                    <a16:rowId xmlns:a16="http://schemas.microsoft.com/office/drawing/2014/main" val="10015"/>
                  </a:ext>
                </a:extLst>
              </a:tr>
              <a:tr h="186944">
                <a:tc>
                  <a:txBody>
                    <a:bodyPr/>
                    <a:lstStyle/>
                    <a:p>
                      <a:pPr algn="r" fontAlgn="b"/>
                      <a:r>
                        <a:rPr lang="pt-BR" sz="1000" b="0" i="0" u="none" strike="noStrike" dirty="0">
                          <a:effectLst/>
                          <a:latin typeface="Arial"/>
                        </a:rPr>
                        <a:t>01/09/15</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2.515895</a:t>
                      </a:r>
                    </a:p>
                  </a:txBody>
                  <a:tcPr marL="9891" marR="9891" marT="9891" marB="0" anchor="b">
                    <a:lnL>
                      <a:noFill/>
                    </a:lnL>
                    <a:lnR>
                      <a:noFill/>
                    </a:lnR>
                    <a:lnT>
                      <a:noFill/>
                    </a:lnT>
                    <a:lnB>
                      <a:noFill/>
                    </a:lnB>
                  </a:tcPr>
                </a:tc>
                <a:extLst>
                  <a:ext uri="{0D108BD9-81ED-4DB2-BD59-A6C34878D82A}">
                    <a16:rowId xmlns:a16="http://schemas.microsoft.com/office/drawing/2014/main" val="10016"/>
                  </a:ext>
                </a:extLst>
              </a:tr>
              <a:tr h="186944">
                <a:tc>
                  <a:txBody>
                    <a:bodyPr/>
                    <a:lstStyle/>
                    <a:p>
                      <a:pPr algn="r" fontAlgn="b"/>
                      <a:r>
                        <a:rPr lang="pt-BR" sz="1000" b="0" i="0" u="none" strike="noStrike" dirty="0">
                          <a:effectLst/>
                          <a:latin typeface="Arial"/>
                        </a:rPr>
                        <a:t>11/09/15</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2.522613</a:t>
                      </a:r>
                    </a:p>
                  </a:txBody>
                  <a:tcPr marL="9891" marR="9891" marT="9891" marB="0" anchor="b">
                    <a:lnL>
                      <a:noFill/>
                    </a:lnL>
                    <a:lnR>
                      <a:noFill/>
                    </a:lnR>
                    <a:lnT>
                      <a:noFill/>
                    </a:lnT>
                    <a:lnB>
                      <a:noFill/>
                    </a:lnB>
                  </a:tcPr>
                </a:tc>
                <a:extLst>
                  <a:ext uri="{0D108BD9-81ED-4DB2-BD59-A6C34878D82A}">
                    <a16:rowId xmlns:a16="http://schemas.microsoft.com/office/drawing/2014/main" val="10017"/>
                  </a:ext>
                </a:extLst>
              </a:tr>
              <a:tr h="186944">
                <a:tc>
                  <a:txBody>
                    <a:bodyPr/>
                    <a:lstStyle/>
                    <a:p>
                      <a:pPr algn="r" fontAlgn="b"/>
                      <a:r>
                        <a:rPr lang="pt-BR" sz="1000" b="0" i="0" u="none" strike="noStrike" dirty="0">
                          <a:effectLst/>
                          <a:latin typeface="Arial"/>
                        </a:rPr>
                        <a:t>11/12/15</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2.581253</a:t>
                      </a:r>
                    </a:p>
                  </a:txBody>
                  <a:tcPr marL="9891" marR="9891" marT="9891" marB="0" anchor="b">
                    <a:lnL>
                      <a:noFill/>
                    </a:lnL>
                    <a:lnR>
                      <a:noFill/>
                    </a:lnR>
                    <a:lnT>
                      <a:noFill/>
                    </a:lnT>
                    <a:lnB>
                      <a:noFill/>
                    </a:lnB>
                  </a:tcPr>
                </a:tc>
                <a:extLst>
                  <a:ext uri="{0D108BD9-81ED-4DB2-BD59-A6C34878D82A}">
                    <a16:rowId xmlns:a16="http://schemas.microsoft.com/office/drawing/2014/main" val="10018"/>
                  </a:ext>
                </a:extLst>
              </a:tr>
              <a:tr h="186944">
                <a:tc>
                  <a:txBody>
                    <a:bodyPr/>
                    <a:lstStyle/>
                    <a:p>
                      <a:pPr algn="r" fontAlgn="b"/>
                      <a:r>
                        <a:rPr lang="pt-BR" sz="1000" b="0" i="0" u="none" strike="noStrike" dirty="0">
                          <a:effectLst/>
                          <a:latin typeface="Arial"/>
                        </a:rPr>
                        <a:t>11/03/16</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2.639894</a:t>
                      </a:r>
                    </a:p>
                  </a:txBody>
                  <a:tcPr marL="9891" marR="9891" marT="9891" marB="0" anchor="b">
                    <a:lnL>
                      <a:noFill/>
                    </a:lnL>
                    <a:lnR>
                      <a:noFill/>
                    </a:lnR>
                    <a:lnT>
                      <a:noFill/>
                    </a:lnT>
                    <a:lnB>
                      <a:noFill/>
                    </a:lnB>
                  </a:tcPr>
                </a:tc>
                <a:extLst>
                  <a:ext uri="{0D108BD9-81ED-4DB2-BD59-A6C34878D82A}">
                    <a16:rowId xmlns:a16="http://schemas.microsoft.com/office/drawing/2014/main" val="10019"/>
                  </a:ext>
                </a:extLst>
              </a:tr>
              <a:tr h="186944">
                <a:tc>
                  <a:txBody>
                    <a:bodyPr/>
                    <a:lstStyle/>
                    <a:p>
                      <a:pPr algn="r" fontAlgn="b"/>
                      <a:r>
                        <a:rPr lang="pt-BR" sz="1000" b="0" i="0" u="none" strike="noStrike" dirty="0">
                          <a:effectLst/>
                          <a:latin typeface="Arial"/>
                        </a:rPr>
                        <a:t>12/09/16</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2.759108</a:t>
                      </a:r>
                    </a:p>
                  </a:txBody>
                  <a:tcPr marL="9891" marR="9891" marT="9891" marB="0" anchor="b">
                    <a:lnL>
                      <a:noFill/>
                    </a:lnL>
                    <a:lnR>
                      <a:noFill/>
                    </a:lnR>
                    <a:lnT>
                      <a:noFill/>
                    </a:lnT>
                    <a:lnB>
                      <a:noFill/>
                    </a:lnB>
                  </a:tcPr>
                </a:tc>
                <a:extLst>
                  <a:ext uri="{0D108BD9-81ED-4DB2-BD59-A6C34878D82A}">
                    <a16:rowId xmlns:a16="http://schemas.microsoft.com/office/drawing/2014/main" val="10020"/>
                  </a:ext>
                </a:extLst>
              </a:tr>
              <a:tr h="186944">
                <a:tc>
                  <a:txBody>
                    <a:bodyPr/>
                    <a:lstStyle/>
                    <a:p>
                      <a:pPr algn="r" fontAlgn="b"/>
                      <a:r>
                        <a:rPr lang="pt-BR" sz="1000" b="0" i="0" u="none" strike="noStrike" dirty="0">
                          <a:effectLst/>
                          <a:latin typeface="Arial"/>
                        </a:rPr>
                        <a:t>11/09/17</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2.959882</a:t>
                      </a:r>
                    </a:p>
                  </a:txBody>
                  <a:tcPr marL="9891" marR="9891" marT="9891" marB="0" anchor="b">
                    <a:lnL>
                      <a:noFill/>
                    </a:lnL>
                    <a:lnR>
                      <a:noFill/>
                    </a:lnR>
                    <a:lnT>
                      <a:noFill/>
                    </a:lnT>
                    <a:lnB>
                      <a:noFill/>
                    </a:lnB>
                  </a:tcPr>
                </a:tc>
                <a:extLst>
                  <a:ext uri="{0D108BD9-81ED-4DB2-BD59-A6C34878D82A}">
                    <a16:rowId xmlns:a16="http://schemas.microsoft.com/office/drawing/2014/main" val="10021"/>
                  </a:ext>
                </a:extLst>
              </a:tr>
              <a:tr h="186944">
                <a:tc>
                  <a:txBody>
                    <a:bodyPr/>
                    <a:lstStyle/>
                    <a:p>
                      <a:pPr algn="r" fontAlgn="b"/>
                      <a:r>
                        <a:rPr lang="pt-BR" sz="1000" b="0" i="0" u="none" strike="noStrike" dirty="0">
                          <a:effectLst/>
                          <a:latin typeface="Arial"/>
                        </a:rPr>
                        <a:t>11/09/18</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3.156077</a:t>
                      </a:r>
                    </a:p>
                  </a:txBody>
                  <a:tcPr marL="9891" marR="9891" marT="9891" marB="0" anchor="b">
                    <a:lnL>
                      <a:noFill/>
                    </a:lnL>
                    <a:lnR>
                      <a:noFill/>
                    </a:lnR>
                    <a:lnT>
                      <a:noFill/>
                    </a:lnT>
                    <a:lnB>
                      <a:noFill/>
                    </a:lnB>
                  </a:tcPr>
                </a:tc>
                <a:extLst>
                  <a:ext uri="{0D108BD9-81ED-4DB2-BD59-A6C34878D82A}">
                    <a16:rowId xmlns:a16="http://schemas.microsoft.com/office/drawing/2014/main" val="10022"/>
                  </a:ext>
                </a:extLst>
              </a:tr>
              <a:tr h="186944">
                <a:tc>
                  <a:txBody>
                    <a:bodyPr/>
                    <a:lstStyle/>
                    <a:p>
                      <a:pPr algn="r" fontAlgn="b"/>
                      <a:r>
                        <a:rPr lang="pt-BR" sz="1000" b="0" i="0" u="none" strike="noStrike" dirty="0">
                          <a:effectLst/>
                          <a:latin typeface="Arial"/>
                        </a:rPr>
                        <a:t>11/09/19</a:t>
                      </a:r>
                    </a:p>
                  </a:txBody>
                  <a:tcPr marL="9891" marR="9891" marT="9891" marB="0" anchor="b">
                    <a:lnL>
                      <a:noFill/>
                    </a:lnL>
                    <a:lnR>
                      <a:noFill/>
                    </a:lnR>
                    <a:lnT>
                      <a:noFill/>
                    </a:lnT>
                    <a:lnB>
                      <a:noFill/>
                    </a:lnB>
                  </a:tcPr>
                </a:tc>
                <a:tc>
                  <a:txBody>
                    <a:bodyPr/>
                    <a:lstStyle/>
                    <a:p>
                      <a:pPr algn="r" fontAlgn="b"/>
                      <a:r>
                        <a:rPr lang="pt-BR" sz="1000" b="0" i="0" u="none" strike="noStrike" dirty="0">
                          <a:effectLst/>
                          <a:latin typeface="Arial"/>
                        </a:rPr>
                        <a:t>3.34664</a:t>
                      </a:r>
                    </a:p>
                  </a:txBody>
                  <a:tcPr marL="9891" marR="9891" marT="9891" marB="0" anchor="b">
                    <a:lnL>
                      <a:noFill/>
                    </a:lnL>
                    <a:lnR>
                      <a:noFill/>
                    </a:lnR>
                    <a:lnT>
                      <a:noFill/>
                    </a:lnT>
                    <a:lnB>
                      <a:noFill/>
                    </a:lnB>
                  </a:tcPr>
                </a:tc>
                <a:extLst>
                  <a:ext uri="{0D108BD9-81ED-4DB2-BD59-A6C34878D82A}">
                    <a16:rowId xmlns:a16="http://schemas.microsoft.com/office/drawing/2014/main" val="10023"/>
                  </a:ext>
                </a:extLst>
              </a:tr>
            </a:tbl>
          </a:graphicData>
        </a:graphic>
      </p:graphicFrame>
      <p:graphicFrame>
        <p:nvGraphicFramePr>
          <p:cNvPr id="5" name="Gráfico 4"/>
          <p:cNvGraphicFramePr>
            <a:graphicFrameLocks/>
          </p:cNvGraphicFramePr>
          <p:nvPr/>
        </p:nvGraphicFramePr>
        <p:xfrm>
          <a:off x="4764230" y="2974953"/>
          <a:ext cx="6478832" cy="431262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a:extLst>
              <a:ext uri="{FF2B5EF4-FFF2-40B4-BE49-F238E27FC236}">
                <a16:creationId xmlns:a16="http://schemas.microsoft.com/office/drawing/2014/main" id="{5166BF6C-3E98-4D06-966A-1F65F25510A7}"/>
              </a:ext>
            </a:extLst>
          </p:cNvPr>
          <p:cNvSpPr>
            <a:spLocks noGrp="1" noChangeArrowheads="1"/>
          </p:cNvSpPr>
          <p:nvPr>
            <p:ph type="title"/>
          </p:nvPr>
        </p:nvSpPr>
        <p:spPr>
          <a:xfrm>
            <a:off x="5807999" y="2146167"/>
            <a:ext cx="2100002" cy="713342"/>
          </a:xfrm>
        </p:spPr>
        <p:txBody>
          <a:bodyPr/>
          <a:lstStyle/>
          <a:p>
            <a:r>
              <a:rPr lang="pt-BR" altLang="pt-BR" sz="3200" dirty="0">
                <a:latin typeface="+mj-lt"/>
              </a:rPr>
              <a:t>NDF</a:t>
            </a:r>
          </a:p>
        </p:txBody>
      </p:sp>
    </p:spTree>
    <p:extLst>
      <p:ext uri="{BB962C8B-B14F-4D97-AF65-F5344CB8AC3E}">
        <p14:creationId xmlns:p14="http://schemas.microsoft.com/office/powerpoint/2010/main" val="42471407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05672" y="2065158"/>
            <a:ext cx="5328591" cy="713342"/>
          </a:xfrm>
        </p:spPr>
        <p:txBody>
          <a:bodyPr/>
          <a:lstStyle/>
          <a:p>
            <a:r>
              <a:rPr lang="pt-BR" altLang="pt-BR" sz="3200" dirty="0">
                <a:latin typeface="+mj-lt"/>
              </a:rPr>
              <a:t>Hedge no Mercado Futuro</a:t>
            </a:r>
          </a:p>
        </p:txBody>
      </p:sp>
      <p:sp>
        <p:nvSpPr>
          <p:cNvPr id="2" name="Retângulo 1"/>
          <p:cNvSpPr/>
          <p:nvPr/>
        </p:nvSpPr>
        <p:spPr>
          <a:xfrm>
            <a:off x="2483514" y="3343300"/>
            <a:ext cx="8748972" cy="3545586"/>
          </a:xfrm>
          <a:prstGeom prst="rect">
            <a:avLst/>
          </a:prstGeom>
        </p:spPr>
        <p:txBody>
          <a:bodyPr wrap="square">
            <a:spAutoFit/>
          </a:bodyPr>
          <a:lstStyle/>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Exemplos:</a:t>
            </a:r>
          </a:p>
          <a:p>
            <a:pPr marL="514350" lvl="3"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1.Uma empresa importadora efetuará um pagamento de US$ 10 milhões em 30/06. Em 08/06, faz uma operação de Hedge com 200 contratos de dólar futuro JUL a R$ 2,9852. Sabendo que no dia do fechamento do contrato o dólar é cotado a R$2,9934, determine que tipo de operação deve ser realizada (compra/venda) e calcule o resultado do hedge</a:t>
            </a:r>
          </a:p>
          <a:p>
            <a:pPr marL="514350" lvl="3" indent="-385763" algn="just" eaLnBrk="0" hangingPunct="0">
              <a:lnSpc>
                <a:spcPct val="80000"/>
              </a:lnSpc>
              <a:spcBef>
                <a:spcPct val="20000"/>
              </a:spcBef>
              <a:spcAft>
                <a:spcPct val="60000"/>
              </a:spcAft>
              <a:buClr>
                <a:srgbClr val="CC0000"/>
              </a:buClr>
              <a:buSzPct val="70000"/>
              <a:buFont typeface="Marlett" pitchFamily="2" charset="2"/>
              <a:buChar char="4"/>
              <a:defRPr/>
            </a:pPr>
            <a:endParaRPr lang="pt-BR" sz="2000" dirty="0">
              <a:solidFill>
                <a:srgbClr val="30435F"/>
              </a:solidFill>
              <a:latin typeface="+mn-lt"/>
              <a:ea typeface="ＭＳ Ｐゴシック" pitchFamily="-107" charset="-128"/>
            </a:endParaRPr>
          </a:p>
          <a:p>
            <a:pPr marL="514350" lvl="3"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2.Um investidor compra 230 contratos de dólar comercial ao preço de R$ 2.600,00.Calcule o ajuste do primeiro dia, dado que o multiplicador do contrato é 50 e o preço de ajuste do final do dia foi de R$ 2.716,80. Desconsidere qualquer custo de bolsa.</a:t>
            </a:r>
          </a:p>
        </p:txBody>
      </p:sp>
    </p:spTree>
    <p:extLst>
      <p:ext uri="{BB962C8B-B14F-4D97-AF65-F5344CB8AC3E}">
        <p14:creationId xmlns:p14="http://schemas.microsoft.com/office/powerpoint/2010/main" val="7358818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321496" y="3493817"/>
            <a:ext cx="9217024" cy="3299365"/>
          </a:xfrm>
          <a:prstGeom prst="rect">
            <a:avLst/>
          </a:prstGeom>
        </p:spPr>
        <p:txBody>
          <a:bodyPr wrap="square">
            <a:spAutoFit/>
          </a:bodyPr>
          <a:lstStyle/>
          <a:p>
            <a:pPr marL="0" lvl="2"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Exemplos:</a:t>
            </a:r>
          </a:p>
          <a:p>
            <a:pPr marL="514350" lvl="3"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3.Uma empresa exportadora irá receber US$ 1 milhão em 30/4. Inicia em 05/4, uma operação de hedge com 20 contratos de dólar futuro MAI a R$ 3,1710. No fechamento do contrato, o dólar é cotado a R$ 3,2010. Determine que tipo de operação deve ser realizada (compra/venda) e calcule o resultado do hedge</a:t>
            </a:r>
          </a:p>
          <a:p>
            <a:pPr marL="514350" lvl="3" indent="-385763" algn="just" eaLnBrk="0" hangingPunct="0">
              <a:lnSpc>
                <a:spcPct val="80000"/>
              </a:lnSpc>
              <a:spcBef>
                <a:spcPct val="20000"/>
              </a:spcBef>
              <a:spcAft>
                <a:spcPct val="60000"/>
              </a:spcAft>
              <a:buClr>
                <a:srgbClr val="CC0000"/>
              </a:buClr>
              <a:buSzPct val="70000"/>
              <a:buFont typeface="Marlett" pitchFamily="2" charset="2"/>
              <a:buChar char="4"/>
              <a:defRPr/>
            </a:pPr>
            <a:endParaRPr lang="pt-BR" sz="2000" dirty="0">
              <a:solidFill>
                <a:srgbClr val="30435F"/>
              </a:solidFill>
              <a:latin typeface="+mn-lt"/>
              <a:ea typeface="ＭＳ Ｐゴシック" pitchFamily="-107" charset="-128"/>
            </a:endParaRPr>
          </a:p>
          <a:p>
            <a:pPr marL="514350" lvl="3" indent="-385763" algn="just" eaLnBrk="0" hangingPunct="0">
              <a:lnSpc>
                <a:spcPct val="80000"/>
              </a:lnSpc>
              <a:spcBef>
                <a:spcPct val="20000"/>
              </a:spcBef>
              <a:spcAft>
                <a:spcPct val="60000"/>
              </a:spcAft>
              <a:buClr>
                <a:srgbClr val="CC0000"/>
              </a:buClr>
              <a:buSzPct val="70000"/>
              <a:buFont typeface="Marlett" pitchFamily="2" charset="2"/>
              <a:buChar char="4"/>
              <a:defRPr/>
            </a:pPr>
            <a:r>
              <a:rPr lang="pt-BR" sz="2000" dirty="0">
                <a:solidFill>
                  <a:srgbClr val="30435F"/>
                </a:solidFill>
                <a:latin typeface="+mn-lt"/>
                <a:ea typeface="ＭＳ Ｐゴシック" pitchFamily="-107" charset="-128"/>
              </a:rPr>
              <a:t>4.Em 07/04, um investidor, acreditando em uma alta do dólar, comprou 10contratos de dólar futuro MAIO a R$ 1,751. No último dia de negociação desse contrato, 28/04, ele foi encerrado a R$ 1,80670. Apure o Resultado da Operação. Desconsidere os custos operacionais.</a:t>
            </a:r>
          </a:p>
        </p:txBody>
      </p:sp>
      <p:sp>
        <p:nvSpPr>
          <p:cNvPr id="5" name="Rectangle 2">
            <a:extLst>
              <a:ext uri="{FF2B5EF4-FFF2-40B4-BE49-F238E27FC236}">
                <a16:creationId xmlns:a16="http://schemas.microsoft.com/office/drawing/2014/main" id="{6F5517C7-D351-93CC-C7B2-6DEE2D346CB5}"/>
              </a:ext>
            </a:extLst>
          </p:cNvPr>
          <p:cNvSpPr>
            <a:spLocks noGrp="1" noChangeArrowheads="1"/>
          </p:cNvSpPr>
          <p:nvPr>
            <p:ph type="title"/>
          </p:nvPr>
        </p:nvSpPr>
        <p:spPr>
          <a:xfrm>
            <a:off x="3905672" y="2065158"/>
            <a:ext cx="5328591" cy="713342"/>
          </a:xfrm>
        </p:spPr>
        <p:txBody>
          <a:bodyPr/>
          <a:lstStyle/>
          <a:p>
            <a:r>
              <a:rPr lang="pt-BR" altLang="pt-BR" sz="3200" dirty="0">
                <a:latin typeface="+mj-lt"/>
              </a:rPr>
              <a:t>Hedge no Mercado Futuro</a:t>
            </a:r>
          </a:p>
        </p:txBody>
      </p:sp>
    </p:spTree>
    <p:extLst>
      <p:ext uri="{BB962C8B-B14F-4D97-AF65-F5344CB8AC3E}">
        <p14:creationId xmlns:p14="http://schemas.microsoft.com/office/powerpoint/2010/main" val="1610864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2_Tema do Office">
  <a:themeElements>
    <a:clrScheme name="Personalizada 16">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9236A4"/>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presentação1" id="{1BF3A8CD-93FE-4642-8C34-1B5E2F0F18FD}" vid="{380539FA-782F-4DEA-AB05-7DDC49671130}"/>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modelomaterialdidatico_fgv</Template>
  <TotalTime>246</TotalTime>
  <Words>7328</Words>
  <Application>Microsoft Office PowerPoint</Application>
  <PresentationFormat>Personalizar</PresentationFormat>
  <Paragraphs>1232</Paragraphs>
  <Slides>126</Slides>
  <Notes>124</Notes>
  <HiddenSlides>0</HiddenSlides>
  <MMClips>0</MMClips>
  <ScaleCrop>false</ScaleCrop>
  <HeadingPairs>
    <vt:vector size="8" baseType="variant">
      <vt:variant>
        <vt:lpstr>Fontes usadas</vt:lpstr>
      </vt:variant>
      <vt:variant>
        <vt:i4>11</vt:i4>
      </vt:variant>
      <vt:variant>
        <vt:lpstr>Tema</vt:lpstr>
      </vt:variant>
      <vt:variant>
        <vt:i4>1</vt:i4>
      </vt:variant>
      <vt:variant>
        <vt:lpstr>Servidores OLE inseridos</vt:lpstr>
      </vt:variant>
      <vt:variant>
        <vt:i4>8</vt:i4>
      </vt:variant>
      <vt:variant>
        <vt:lpstr>Títulos de slides</vt:lpstr>
      </vt:variant>
      <vt:variant>
        <vt:i4>126</vt:i4>
      </vt:variant>
    </vt:vector>
  </HeadingPairs>
  <TitlesOfParts>
    <vt:vector size="146" baseType="lpstr">
      <vt:lpstr>Arial</vt:lpstr>
      <vt:lpstr>Calibri</vt:lpstr>
      <vt:lpstr>Cambria Math</vt:lpstr>
      <vt:lpstr>Courier</vt:lpstr>
      <vt:lpstr>IowanOldStyleBT-Roman</vt:lpstr>
      <vt:lpstr>Marlett</vt:lpstr>
      <vt:lpstr>OttawaBold</vt:lpstr>
      <vt:lpstr>OttawaPSMT</vt:lpstr>
      <vt:lpstr>Times New Roman</vt:lpstr>
      <vt:lpstr>Wingdings</vt:lpstr>
      <vt:lpstr>Wingdings 3</vt:lpstr>
      <vt:lpstr>2_Tema do Office</vt:lpstr>
      <vt:lpstr>Image</vt:lpstr>
      <vt:lpstr>Equation.DSMT4</vt:lpstr>
      <vt:lpstr>Equação</vt:lpstr>
      <vt:lpstr>Worksheet</vt:lpstr>
      <vt:lpstr>Gráfico</vt:lpstr>
      <vt:lpstr>Microsoft Excel Chart</vt:lpstr>
      <vt:lpstr>Equation</vt:lpstr>
      <vt:lpstr>Planilha</vt:lpstr>
      <vt:lpstr>MERCADO DE RENDA FIXA</vt:lpstr>
      <vt:lpstr>Sumário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Taxa Implícita no Mercado Futuro</vt:lpstr>
      <vt:lpstr>Formação de Taxas</vt:lpstr>
      <vt:lpstr>Formação de Taxas</vt:lpstr>
      <vt:lpstr>Apresentação do PowerPoint</vt:lpstr>
      <vt:lpstr>Apresentação do PowerPoint</vt:lpstr>
      <vt:lpstr>Formação de Taxas</vt:lpstr>
      <vt:lpstr>Formação de Taxas</vt:lpstr>
      <vt:lpstr>Formação de Taxas</vt:lpstr>
      <vt:lpstr>Formação de Taxas</vt:lpstr>
      <vt:lpstr>Formação de Taxas</vt:lpstr>
      <vt:lpstr>Apresentação do PowerPoint</vt:lpstr>
      <vt:lpstr>Fluxo implícito no mercado futuro</vt:lpstr>
      <vt:lpstr>Formação de Taxas</vt:lpstr>
      <vt:lpstr>Contrato Futuro DI de 1 dia</vt:lpstr>
      <vt:lpstr>Apresentação do PowerPoint</vt:lpstr>
      <vt:lpstr>Contrato Futuro DI de 1 dia (cotações)</vt:lpstr>
      <vt:lpstr>Apresentação do PowerPoint</vt:lpstr>
      <vt:lpstr>DI - Futuro e Formação de Taxas de Juros</vt:lpstr>
      <vt:lpstr>DI - Futuro e Formação de Taxas de Juros (Flat Forward)</vt:lpstr>
      <vt:lpstr>DI - Futuro e Formação de Taxas de Juros (Flat Forward)</vt:lpstr>
      <vt:lpstr>DI - Futuro e Formação de Taxas de Juros (Flat Forward)</vt:lpstr>
      <vt:lpstr>DI - Futuro e Formação de Taxas de Juros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Contrato Futuro de Dólar</vt:lpstr>
      <vt:lpstr>23/01/2020</vt:lpstr>
      <vt:lpstr>Contrato Futuro de Dólar</vt:lpstr>
      <vt:lpstr>Contrato Futuro de Dólar</vt:lpstr>
      <vt:lpstr>Contrato Futuro de Dólar</vt:lpstr>
      <vt:lpstr>Casado</vt:lpstr>
      <vt:lpstr>NDF</vt:lpstr>
      <vt:lpstr>NDF</vt:lpstr>
      <vt:lpstr>Hedge no Mercado Futuro</vt:lpstr>
      <vt:lpstr>Hedge no Mercado Futuro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Solução: Cálculo da Curva de C.C.</vt:lpstr>
      <vt:lpstr>Solução: Cálculo do US$ no Vencimento</vt:lpstr>
      <vt:lpstr>Solução: Cálculo da cotação do Swap</vt:lpstr>
      <vt:lpstr>Solução: Cálculo da cotação do Swap</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MERCADO DE RENDA FIXA</dc:title>
  <dc:creator>PAULO BERGER</dc:creator>
  <cp:keywords>FGV</cp:keywords>
  <cp:lastModifiedBy>PAULO BERGER</cp:lastModifiedBy>
  <cp:revision>19</cp:revision>
  <dcterms:created xsi:type="dcterms:W3CDTF">2022-08-08T18:46:51Z</dcterms:created>
  <dcterms:modified xsi:type="dcterms:W3CDTF">2022-09-26T18:18:13Z</dcterms:modified>
</cp:coreProperties>
</file>